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sldIdLst>
    <p:sldId id="264" r:id="rId5"/>
    <p:sldId id="265" r:id="rId6"/>
    <p:sldId id="257" r:id="rId7"/>
    <p:sldId id="261" r:id="rId8"/>
    <p:sldId id="268" r:id="rId9"/>
    <p:sldId id="281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C4B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ndrine.pouillard\Desktop\3-DLP\DLP%20-%20FOBT%20Strategy%20Study%20-%20DREAMS%20Analysis_V0%206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https://ts.accenture.com/sites/Disney%20Dynamic%20Distribution%20System/support/SchmaDirecteurFY13/Delivery/PMS/02%20-%20Use%20Case%20Inventory/PMS_Use%20Case_Analysis_Full%20List_V0.1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0305577861250297"/>
          <c:y val="0.18332649648614574"/>
          <c:w val="0.37576337140163107"/>
          <c:h val="0.80667438282095227"/>
        </c:manualLayout>
      </c:layout>
      <c:radarChart>
        <c:radarStyle val="marker"/>
        <c:varyColors val="0"/>
        <c:ser>
          <c:idx val="1"/>
          <c:order val="0"/>
          <c:tx>
            <c:strRef>
              <c:f>'FitGap Synthesis'!$C$1</c:f>
              <c:strCache>
                <c:ptCount val="1"/>
                <c:pt idx="0">
                  <c:v>Candidate Fit/Gap Analysis
(5 = fully supported
0 = not supported)</c:v>
                </c:pt>
              </c:strCache>
            </c:strRef>
          </c:tx>
          <c:marker>
            <c:symbol val="none"/>
          </c:marker>
          <c:cat>
            <c:strRef>
              <c:f>'FitGap Synthesis'!$A$2:$A$14</c:f>
              <c:strCache>
                <c:ptCount val="13"/>
                <c:pt idx="0">
                  <c:v>Product Configuration</c:v>
                </c:pt>
                <c:pt idx="1">
                  <c:v>Price Configuration</c:v>
                </c:pt>
                <c:pt idx="2">
                  <c:v>Inventory Configuration</c:v>
                </c:pt>
                <c:pt idx="3">
                  <c:v>Book &amp; Pay</c:v>
                </c:pt>
                <c:pt idx="4">
                  <c:v>Customer management</c:v>
                </c:pt>
                <c:pt idx="5">
                  <c:v>Revenue Management </c:v>
                </c:pt>
                <c:pt idx="6">
                  <c:v>Availability and Quotation</c:v>
                </c:pt>
                <c:pt idx="7">
                  <c:v>Accounting</c:v>
                </c:pt>
                <c:pt idx="8">
                  <c:v>Trade Partners</c:v>
                </c:pt>
                <c:pt idx="9">
                  <c:v>Procurement </c:v>
                </c:pt>
                <c:pt idx="10">
                  <c:v>Distribution User Interface</c:v>
                </c:pt>
                <c:pt idx="11">
                  <c:v>User Rights management</c:v>
                </c:pt>
                <c:pt idx="12">
                  <c:v>Audit</c:v>
                </c:pt>
              </c:strCache>
            </c:strRef>
          </c:cat>
          <c:val>
            <c:numRef>
              <c:f>'FitGap Synthesis'!$C$2:$C$14</c:f>
              <c:numCache>
                <c:formatCode>#,#00</c:formatCode>
                <c:ptCount val="13"/>
                <c:pt idx="0">
                  <c:v>3.3333333333333335</c:v>
                </c:pt>
                <c:pt idx="1">
                  <c:v>2.3333333333333335</c:v>
                </c:pt>
                <c:pt idx="2">
                  <c:v>4.3333333333333419</c:v>
                </c:pt>
                <c:pt idx="3">
                  <c:v>4.3333333333333419</c:v>
                </c:pt>
                <c:pt idx="4">
                  <c:v>4</c:v>
                </c:pt>
                <c:pt idx="5">
                  <c:v>5</c:v>
                </c:pt>
                <c:pt idx="6">
                  <c:v>4.25</c:v>
                </c:pt>
                <c:pt idx="7">
                  <c:v>5</c:v>
                </c:pt>
                <c:pt idx="8">
                  <c:v>4.5</c:v>
                </c:pt>
                <c:pt idx="9">
                  <c:v>0.66666666666666663</c:v>
                </c:pt>
                <c:pt idx="10">
                  <c:v>3</c:v>
                </c:pt>
                <c:pt idx="11">
                  <c:v>5</c:v>
                </c:pt>
                <c:pt idx="12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249024"/>
        <c:axId val="89487232"/>
      </c:radarChart>
      <c:catAx>
        <c:axId val="85249024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crossAx val="89487232"/>
        <c:crosses val="autoZero"/>
        <c:auto val="1"/>
        <c:lblAlgn val="ctr"/>
        <c:lblOffset val="100"/>
        <c:noMultiLvlLbl val="0"/>
      </c:catAx>
      <c:valAx>
        <c:axId val="89487232"/>
        <c:scaling>
          <c:orientation val="minMax"/>
        </c:scaling>
        <c:delete val="0"/>
        <c:axPos val="l"/>
        <c:majorGridlines/>
        <c:numFmt formatCode="#,#00" sourceLinked="1"/>
        <c:majorTickMark val="cross"/>
        <c:minorTickMark val="none"/>
        <c:tickLblPos val="none"/>
        <c:crossAx val="8524902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[PMS_Use Case_Analysis_Full List_V0.12.xlsx]Reporting!PivotTable2</c:name>
    <c:fmtId val="-1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</c:pivotFmts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6.2631826530557877E-2"/>
          <c:y val="3.4484900719134494E-2"/>
          <c:w val="0.91014425847172187"/>
          <c:h val="0.53425842862607253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Reporting!$B$3:$B$5</c:f>
              <c:strCache>
                <c:ptCount val="1"/>
                <c:pt idx="0">
                  <c:v>Base Use Case - No</c:v>
                </c:pt>
              </c:strCache>
            </c:strRef>
          </c:tx>
          <c:invertIfNegative val="0"/>
          <c:cat>
            <c:strRef>
              <c:f>Reporting!$A$6:$A$15</c:f>
              <c:strCache>
                <c:ptCount val="9"/>
                <c:pt idx="0">
                  <c:v>Finance</c:v>
                </c:pt>
                <c:pt idx="1">
                  <c:v>Folio Management</c:v>
                </c:pt>
                <c:pt idx="2">
                  <c:v>Group Services</c:v>
                </c:pt>
                <c:pt idx="3">
                  <c:v>Guest stay management</c:v>
                </c:pt>
                <c:pt idx="4">
                  <c:v>Housekeeping &amp; Maintenance </c:v>
                </c:pt>
                <c:pt idx="5">
                  <c:v>Reporting</c:v>
                </c:pt>
                <c:pt idx="6">
                  <c:v>Reservations</c:v>
                </c:pt>
                <c:pt idx="7">
                  <c:v>Room Management</c:v>
                </c:pt>
                <c:pt idx="8">
                  <c:v>System Administration</c:v>
                </c:pt>
              </c:strCache>
            </c:strRef>
          </c:cat>
          <c:val>
            <c:numRef>
              <c:f>Reporting!$B$6:$B$15</c:f>
              <c:numCache>
                <c:formatCode>Standard</c:formatCode>
                <c:ptCount val="9"/>
                <c:pt idx="0">
                  <c:v>28</c:v>
                </c:pt>
                <c:pt idx="1">
                  <c:v>12</c:v>
                </c:pt>
                <c:pt idx="2">
                  <c:v>6</c:v>
                </c:pt>
                <c:pt idx="3">
                  <c:v>16</c:v>
                </c:pt>
                <c:pt idx="4">
                  <c:v>7</c:v>
                </c:pt>
                <c:pt idx="5">
                  <c:v>1</c:v>
                </c:pt>
                <c:pt idx="6">
                  <c:v>14</c:v>
                </c:pt>
                <c:pt idx="7">
                  <c:v>6</c:v>
                </c:pt>
                <c:pt idx="8">
                  <c:v>8</c:v>
                </c:pt>
              </c:numCache>
            </c:numRef>
          </c:val>
        </c:ser>
        <c:ser>
          <c:idx val="1"/>
          <c:order val="1"/>
          <c:tx>
            <c:strRef>
              <c:f>Reporting!$C$3:$C$5</c:f>
              <c:strCache>
                <c:ptCount val="1"/>
                <c:pt idx="0">
                  <c:v>Base Use Case - Yes</c:v>
                </c:pt>
              </c:strCache>
            </c:strRef>
          </c:tx>
          <c:invertIfNegative val="0"/>
          <c:cat>
            <c:strRef>
              <c:f>Reporting!$A$6:$A$15</c:f>
              <c:strCache>
                <c:ptCount val="9"/>
                <c:pt idx="0">
                  <c:v>Finance</c:v>
                </c:pt>
                <c:pt idx="1">
                  <c:v>Folio Management</c:v>
                </c:pt>
                <c:pt idx="2">
                  <c:v>Group Services</c:v>
                </c:pt>
                <c:pt idx="3">
                  <c:v>Guest stay management</c:v>
                </c:pt>
                <c:pt idx="4">
                  <c:v>Housekeeping &amp; Maintenance </c:v>
                </c:pt>
                <c:pt idx="5">
                  <c:v>Reporting</c:v>
                </c:pt>
                <c:pt idx="6">
                  <c:v>Reservations</c:v>
                </c:pt>
                <c:pt idx="7">
                  <c:v>Room Management</c:v>
                </c:pt>
                <c:pt idx="8">
                  <c:v>System Administration</c:v>
                </c:pt>
              </c:strCache>
            </c:strRef>
          </c:cat>
          <c:val>
            <c:numRef>
              <c:f>Reporting!$C$6:$C$15</c:f>
              <c:numCache>
                <c:formatCode>Standard</c:formatCode>
                <c:ptCount val="9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4</c:v>
                </c:pt>
                <c:pt idx="4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99903232"/>
        <c:axId val="299913216"/>
        <c:axId val="0"/>
      </c:bar3DChart>
      <c:catAx>
        <c:axId val="299903232"/>
        <c:scaling>
          <c:orientation val="minMax"/>
        </c:scaling>
        <c:delete val="0"/>
        <c:axPos val="b"/>
        <c:majorTickMark val="out"/>
        <c:minorTickMark val="none"/>
        <c:tickLblPos val="nextTo"/>
        <c:crossAx val="299913216"/>
        <c:crosses val="autoZero"/>
        <c:auto val="1"/>
        <c:lblAlgn val="ctr"/>
        <c:lblOffset val="100"/>
        <c:noMultiLvlLbl val="0"/>
      </c:catAx>
      <c:valAx>
        <c:axId val="299913216"/>
        <c:scaling>
          <c:orientation val="minMax"/>
        </c:scaling>
        <c:delete val="0"/>
        <c:axPos val="l"/>
        <c:majorGridlines/>
        <c:numFmt formatCode="Standard" sourceLinked="1"/>
        <c:majorTickMark val="out"/>
        <c:minorTickMark val="none"/>
        <c:tickLblPos val="nextTo"/>
        <c:crossAx val="2999032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2.6078341971436075E-2"/>
          <c:y val="0.8755736396266488"/>
          <c:w val="0.22644112977372965"/>
          <c:h val="0.11233260386166713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956D44-F061-4960-8A26-B835137B96F6}" type="doc">
      <dgm:prSet loTypeId="urn:microsoft.com/office/officeart/2005/8/layout/pyramid3" loCatId="pyramid" qsTypeId="urn:microsoft.com/office/officeart/2005/8/quickstyle/simple1" qsCatId="simple" csTypeId="urn:microsoft.com/office/officeart/2005/8/colors/colorful5" csCatId="colorful" phldr="1"/>
      <dgm:spPr/>
    </dgm:pt>
    <dgm:pt modelId="{DA0A5138-19BD-4E6B-B669-92D8E0FEDA58}">
      <dgm:prSet phldrT="[Text]" custT="1"/>
      <dgm:spPr/>
      <dgm:t>
        <a:bodyPr/>
        <a:lstStyle/>
        <a:p>
          <a:r>
            <a:rPr lang="en-US" sz="1600" b="0" dirty="0" smtClean="0"/>
            <a:t>Use Case List (~630)</a:t>
          </a:r>
          <a:endParaRPr lang="en-US" sz="1600" b="0" dirty="0"/>
        </a:p>
      </dgm:t>
    </dgm:pt>
    <dgm:pt modelId="{AF1EAAA7-5307-413E-A91E-F2B290122FAA}" type="parTrans" cxnId="{516B019D-2B12-42EA-870E-750B83B68A9E}">
      <dgm:prSet/>
      <dgm:spPr/>
      <dgm:t>
        <a:bodyPr/>
        <a:lstStyle/>
        <a:p>
          <a:endParaRPr lang="en-US" sz="1600" b="0"/>
        </a:p>
      </dgm:t>
    </dgm:pt>
    <dgm:pt modelId="{1A3BBB1E-5B79-4B01-9B9D-CBFDED6E5B2A}" type="sibTrans" cxnId="{516B019D-2B12-42EA-870E-750B83B68A9E}">
      <dgm:prSet/>
      <dgm:spPr/>
      <dgm:t>
        <a:bodyPr/>
        <a:lstStyle/>
        <a:p>
          <a:endParaRPr lang="en-US" sz="1600" b="0"/>
        </a:p>
      </dgm:t>
    </dgm:pt>
    <dgm:pt modelId="{FFC242E6-2245-4527-9AE1-7588D8F182B4}">
      <dgm:prSet phldrT="[Text]" custT="1"/>
      <dgm:spPr/>
      <dgm:t>
        <a:bodyPr/>
        <a:lstStyle/>
        <a:p>
          <a:r>
            <a:rPr lang="en-US" sz="1600" b="0" dirty="0" smtClean="0"/>
            <a:t>Baseline Use Cases (~150)</a:t>
          </a:r>
          <a:endParaRPr lang="en-US" sz="1600" b="0" dirty="0"/>
        </a:p>
      </dgm:t>
    </dgm:pt>
    <dgm:pt modelId="{847DF496-0EF4-4B7C-93D3-C218BAE8BD98}" type="parTrans" cxnId="{00173561-60A8-451A-95ED-FAFDC952DDA4}">
      <dgm:prSet/>
      <dgm:spPr/>
      <dgm:t>
        <a:bodyPr/>
        <a:lstStyle/>
        <a:p>
          <a:endParaRPr lang="en-US" sz="1600" b="0"/>
        </a:p>
      </dgm:t>
    </dgm:pt>
    <dgm:pt modelId="{C4AB4BE4-E178-4013-921E-6102D6A1F73E}" type="sibTrans" cxnId="{00173561-60A8-451A-95ED-FAFDC952DDA4}">
      <dgm:prSet/>
      <dgm:spPr/>
      <dgm:t>
        <a:bodyPr/>
        <a:lstStyle/>
        <a:p>
          <a:endParaRPr lang="en-US" sz="1600" b="0"/>
        </a:p>
      </dgm:t>
    </dgm:pt>
    <dgm:pt modelId="{E6818FD2-01A7-4A2F-B00C-861E08A1E7FC}">
      <dgm:prSet phldrT="[Text]" custT="1"/>
      <dgm:spPr/>
      <dgm:t>
        <a:bodyPr/>
        <a:lstStyle/>
        <a:p>
          <a:r>
            <a:rPr lang="en-US" sz="1600" b="0" dirty="0" smtClean="0"/>
            <a:t>High Risk Use Cases (~15-25)</a:t>
          </a:r>
          <a:endParaRPr lang="en-US" sz="1600" b="0" dirty="0"/>
        </a:p>
      </dgm:t>
    </dgm:pt>
    <dgm:pt modelId="{769FFFD7-252D-4568-B150-EE2F4F1939D0}" type="parTrans" cxnId="{DCC173A9-164B-45C0-839C-A70CB625B71D}">
      <dgm:prSet/>
      <dgm:spPr/>
      <dgm:t>
        <a:bodyPr/>
        <a:lstStyle/>
        <a:p>
          <a:endParaRPr lang="en-US" sz="1600" b="0"/>
        </a:p>
      </dgm:t>
    </dgm:pt>
    <dgm:pt modelId="{4EDB579F-40AF-4071-B06F-B6470754B1A5}" type="sibTrans" cxnId="{DCC173A9-164B-45C0-839C-A70CB625B71D}">
      <dgm:prSet/>
      <dgm:spPr/>
      <dgm:t>
        <a:bodyPr/>
        <a:lstStyle/>
        <a:p>
          <a:endParaRPr lang="en-US" sz="1600" b="0"/>
        </a:p>
      </dgm:t>
    </dgm:pt>
    <dgm:pt modelId="{D7265A45-B095-4CD1-AB8F-4E7AAD1F21EF}" type="pres">
      <dgm:prSet presAssocID="{3A956D44-F061-4960-8A26-B835137B96F6}" presName="Name0" presStyleCnt="0">
        <dgm:presLayoutVars>
          <dgm:dir/>
          <dgm:animLvl val="lvl"/>
          <dgm:resizeHandles val="exact"/>
        </dgm:presLayoutVars>
      </dgm:prSet>
      <dgm:spPr/>
    </dgm:pt>
    <dgm:pt modelId="{27C0D371-4103-497B-A053-261993B5697A}" type="pres">
      <dgm:prSet presAssocID="{DA0A5138-19BD-4E6B-B669-92D8E0FEDA58}" presName="Name8" presStyleCnt="0"/>
      <dgm:spPr/>
    </dgm:pt>
    <dgm:pt modelId="{5EE854D7-8D32-441C-B404-5856076BF2BB}" type="pres">
      <dgm:prSet presAssocID="{DA0A5138-19BD-4E6B-B669-92D8E0FEDA58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2156DD-8058-4D19-A6DA-61D220B14549}" type="pres">
      <dgm:prSet presAssocID="{DA0A5138-19BD-4E6B-B669-92D8E0FEDA5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86CCBF-EF9F-4A8D-BC80-490DE1AA5A10}" type="pres">
      <dgm:prSet presAssocID="{FFC242E6-2245-4527-9AE1-7588D8F182B4}" presName="Name8" presStyleCnt="0"/>
      <dgm:spPr/>
    </dgm:pt>
    <dgm:pt modelId="{89072F3E-FC4F-49F9-A1CF-8443E6837D46}" type="pres">
      <dgm:prSet presAssocID="{FFC242E6-2245-4527-9AE1-7588D8F182B4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7A51ED-E83A-4995-B1EB-740ED9F1CF7A}" type="pres">
      <dgm:prSet presAssocID="{FFC242E6-2245-4527-9AE1-7588D8F182B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45992D-5C92-4DCC-8083-5A97963467C8}" type="pres">
      <dgm:prSet presAssocID="{E6818FD2-01A7-4A2F-B00C-861E08A1E7FC}" presName="Name8" presStyleCnt="0"/>
      <dgm:spPr/>
    </dgm:pt>
    <dgm:pt modelId="{8D0E0E7F-F0FC-40F8-9F97-D1F23ED5B0C1}" type="pres">
      <dgm:prSet presAssocID="{E6818FD2-01A7-4A2F-B00C-861E08A1E7FC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EF92BF-3AD1-4D13-B613-F9419548E220}" type="pres">
      <dgm:prSet presAssocID="{E6818FD2-01A7-4A2F-B00C-861E08A1E7F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38A82C-1795-44A7-A468-44E4E0D54526}" type="presOf" srcId="{E6818FD2-01A7-4A2F-B00C-861E08A1E7FC}" destId="{8D0E0E7F-F0FC-40F8-9F97-D1F23ED5B0C1}" srcOrd="0" destOrd="0" presId="urn:microsoft.com/office/officeart/2005/8/layout/pyramid3"/>
    <dgm:cxn modelId="{23B9B224-7645-4DF4-B30A-435ABEB1AF0C}" type="presOf" srcId="{DA0A5138-19BD-4E6B-B669-92D8E0FEDA58}" destId="{3F2156DD-8058-4D19-A6DA-61D220B14549}" srcOrd="1" destOrd="0" presId="urn:microsoft.com/office/officeart/2005/8/layout/pyramid3"/>
    <dgm:cxn modelId="{FD1A5BB4-A4A4-440F-BE7F-67312B27936E}" type="presOf" srcId="{DA0A5138-19BD-4E6B-B669-92D8E0FEDA58}" destId="{5EE854D7-8D32-441C-B404-5856076BF2BB}" srcOrd="0" destOrd="0" presId="urn:microsoft.com/office/officeart/2005/8/layout/pyramid3"/>
    <dgm:cxn modelId="{D8E72F37-4640-4871-8210-7EFFB5E06BE0}" type="presOf" srcId="{FFC242E6-2245-4527-9AE1-7588D8F182B4}" destId="{827A51ED-E83A-4995-B1EB-740ED9F1CF7A}" srcOrd="1" destOrd="0" presId="urn:microsoft.com/office/officeart/2005/8/layout/pyramid3"/>
    <dgm:cxn modelId="{516B019D-2B12-42EA-870E-750B83B68A9E}" srcId="{3A956D44-F061-4960-8A26-B835137B96F6}" destId="{DA0A5138-19BD-4E6B-B669-92D8E0FEDA58}" srcOrd="0" destOrd="0" parTransId="{AF1EAAA7-5307-413E-A91E-F2B290122FAA}" sibTransId="{1A3BBB1E-5B79-4B01-9B9D-CBFDED6E5B2A}"/>
    <dgm:cxn modelId="{8D805B85-70F7-406E-B158-9796B0655731}" type="presOf" srcId="{3A956D44-F061-4960-8A26-B835137B96F6}" destId="{D7265A45-B095-4CD1-AB8F-4E7AAD1F21EF}" srcOrd="0" destOrd="0" presId="urn:microsoft.com/office/officeart/2005/8/layout/pyramid3"/>
    <dgm:cxn modelId="{DCC173A9-164B-45C0-839C-A70CB625B71D}" srcId="{3A956D44-F061-4960-8A26-B835137B96F6}" destId="{E6818FD2-01A7-4A2F-B00C-861E08A1E7FC}" srcOrd="2" destOrd="0" parTransId="{769FFFD7-252D-4568-B150-EE2F4F1939D0}" sibTransId="{4EDB579F-40AF-4071-B06F-B6470754B1A5}"/>
    <dgm:cxn modelId="{41525557-A43A-40A3-993F-D542F4FEA27E}" type="presOf" srcId="{FFC242E6-2245-4527-9AE1-7588D8F182B4}" destId="{89072F3E-FC4F-49F9-A1CF-8443E6837D46}" srcOrd="0" destOrd="0" presId="urn:microsoft.com/office/officeart/2005/8/layout/pyramid3"/>
    <dgm:cxn modelId="{00173561-60A8-451A-95ED-FAFDC952DDA4}" srcId="{3A956D44-F061-4960-8A26-B835137B96F6}" destId="{FFC242E6-2245-4527-9AE1-7588D8F182B4}" srcOrd="1" destOrd="0" parTransId="{847DF496-0EF4-4B7C-93D3-C218BAE8BD98}" sibTransId="{C4AB4BE4-E178-4013-921E-6102D6A1F73E}"/>
    <dgm:cxn modelId="{9B8ED7C6-8EFA-446D-98AB-323672B345A7}" type="presOf" srcId="{E6818FD2-01A7-4A2F-B00C-861E08A1E7FC}" destId="{DFEF92BF-3AD1-4D13-B613-F9419548E220}" srcOrd="1" destOrd="0" presId="urn:microsoft.com/office/officeart/2005/8/layout/pyramid3"/>
    <dgm:cxn modelId="{E63227C4-2434-40D0-A14F-D19432C66B76}" type="presParOf" srcId="{D7265A45-B095-4CD1-AB8F-4E7AAD1F21EF}" destId="{27C0D371-4103-497B-A053-261993B5697A}" srcOrd="0" destOrd="0" presId="urn:microsoft.com/office/officeart/2005/8/layout/pyramid3"/>
    <dgm:cxn modelId="{F5491CB5-D49A-4725-A63C-FEAD6D686042}" type="presParOf" srcId="{27C0D371-4103-497B-A053-261993B5697A}" destId="{5EE854D7-8D32-441C-B404-5856076BF2BB}" srcOrd="0" destOrd="0" presId="urn:microsoft.com/office/officeart/2005/8/layout/pyramid3"/>
    <dgm:cxn modelId="{CAE4AAA7-ECB1-42A9-AB33-95BD91F7A619}" type="presParOf" srcId="{27C0D371-4103-497B-A053-261993B5697A}" destId="{3F2156DD-8058-4D19-A6DA-61D220B14549}" srcOrd="1" destOrd="0" presId="urn:microsoft.com/office/officeart/2005/8/layout/pyramid3"/>
    <dgm:cxn modelId="{6346C5CB-314D-4345-A84C-FB621522F7C1}" type="presParOf" srcId="{D7265A45-B095-4CD1-AB8F-4E7AAD1F21EF}" destId="{1686CCBF-EF9F-4A8D-BC80-490DE1AA5A10}" srcOrd="1" destOrd="0" presId="urn:microsoft.com/office/officeart/2005/8/layout/pyramid3"/>
    <dgm:cxn modelId="{50A3EF2B-6F88-44A6-8EE6-8AE7A835F9CF}" type="presParOf" srcId="{1686CCBF-EF9F-4A8D-BC80-490DE1AA5A10}" destId="{89072F3E-FC4F-49F9-A1CF-8443E6837D46}" srcOrd="0" destOrd="0" presId="urn:microsoft.com/office/officeart/2005/8/layout/pyramid3"/>
    <dgm:cxn modelId="{28DA2D5F-62B6-4024-8B5D-AF17D46A4AB3}" type="presParOf" srcId="{1686CCBF-EF9F-4A8D-BC80-490DE1AA5A10}" destId="{827A51ED-E83A-4995-B1EB-740ED9F1CF7A}" srcOrd="1" destOrd="0" presId="urn:microsoft.com/office/officeart/2005/8/layout/pyramid3"/>
    <dgm:cxn modelId="{9324B40C-A720-46F8-9834-D03EF1235B15}" type="presParOf" srcId="{D7265A45-B095-4CD1-AB8F-4E7AAD1F21EF}" destId="{A945992D-5C92-4DCC-8083-5A97963467C8}" srcOrd="2" destOrd="0" presId="urn:microsoft.com/office/officeart/2005/8/layout/pyramid3"/>
    <dgm:cxn modelId="{758BF9C4-8930-4013-8642-0939E87E506E}" type="presParOf" srcId="{A945992D-5C92-4DCC-8083-5A97963467C8}" destId="{8D0E0E7F-F0FC-40F8-9F97-D1F23ED5B0C1}" srcOrd="0" destOrd="0" presId="urn:microsoft.com/office/officeart/2005/8/layout/pyramid3"/>
    <dgm:cxn modelId="{44F790D8-D75B-4C51-AA71-582F9AD9543D}" type="presParOf" srcId="{A945992D-5C92-4DCC-8083-5A97963467C8}" destId="{DFEF92BF-3AD1-4D13-B613-F9419548E220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BB25B1-6EBF-407B-B0BA-90E6BCF5D51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A6E1FC-52B4-4485-9D87-83694895D92D}">
      <dgm:prSet phldrT="[Text]" custT="1"/>
      <dgm:spPr/>
      <dgm:t>
        <a:bodyPr/>
        <a:lstStyle/>
        <a:p>
          <a:r>
            <a:rPr lang="en-US" sz="1800" b="1" dirty="0" smtClean="0"/>
            <a:t>Guest Service</a:t>
          </a:r>
          <a:endParaRPr lang="en-US" sz="1800" dirty="0"/>
        </a:p>
      </dgm:t>
    </dgm:pt>
    <dgm:pt modelId="{856CE4FB-AA7C-4AFE-BC6B-58651B012819}" type="parTrans" cxnId="{6AED25A6-8F76-46F1-9A7D-9E5CAB1C179C}">
      <dgm:prSet/>
      <dgm:spPr/>
      <dgm:t>
        <a:bodyPr/>
        <a:lstStyle/>
        <a:p>
          <a:endParaRPr lang="en-US"/>
        </a:p>
      </dgm:t>
    </dgm:pt>
    <dgm:pt modelId="{16627AB3-E9A5-4748-82A4-85807FAD2F75}" type="sibTrans" cxnId="{6AED25A6-8F76-46F1-9A7D-9E5CAB1C179C}">
      <dgm:prSet/>
      <dgm:spPr/>
      <dgm:t>
        <a:bodyPr/>
        <a:lstStyle/>
        <a:p>
          <a:endParaRPr lang="en-US"/>
        </a:p>
      </dgm:t>
    </dgm:pt>
    <dgm:pt modelId="{913A8654-B144-4AE5-A9EE-1E68ECACBC63}">
      <dgm:prSet phldrT="[Text]" custT="1"/>
      <dgm:spPr/>
      <dgm:t>
        <a:bodyPr/>
        <a:lstStyle/>
        <a:p>
          <a:r>
            <a:rPr lang="en-US" sz="1400" dirty="0" smtClean="0"/>
            <a:t>Use Cases highly dependent on performance / response time when interacting with a guest </a:t>
          </a:r>
          <a:endParaRPr lang="en-US" sz="1400" dirty="0"/>
        </a:p>
      </dgm:t>
    </dgm:pt>
    <dgm:pt modelId="{2A84C83F-2CDA-45B2-AE76-8615E621A063}" type="parTrans" cxnId="{877F4049-0791-49AB-A92B-29C393EC9B6D}">
      <dgm:prSet/>
      <dgm:spPr/>
      <dgm:t>
        <a:bodyPr/>
        <a:lstStyle/>
        <a:p>
          <a:endParaRPr lang="en-US"/>
        </a:p>
      </dgm:t>
    </dgm:pt>
    <dgm:pt modelId="{EAD87F34-F155-4B4D-AC65-65A17B32B13C}" type="sibTrans" cxnId="{877F4049-0791-49AB-A92B-29C393EC9B6D}">
      <dgm:prSet/>
      <dgm:spPr/>
      <dgm:t>
        <a:bodyPr/>
        <a:lstStyle/>
        <a:p>
          <a:endParaRPr lang="en-US"/>
        </a:p>
      </dgm:t>
    </dgm:pt>
    <dgm:pt modelId="{4FADD926-4CA8-4549-8CC9-135CBC1553C1}">
      <dgm:prSet phldrT="[Text]" custT="1"/>
      <dgm:spPr/>
      <dgm:t>
        <a:bodyPr/>
        <a:lstStyle/>
        <a:p>
          <a:r>
            <a:rPr lang="en-US" sz="1800" b="1" dirty="0" smtClean="0"/>
            <a:t>Revenue</a:t>
          </a:r>
          <a:endParaRPr lang="en-US" sz="1800" dirty="0"/>
        </a:p>
      </dgm:t>
    </dgm:pt>
    <dgm:pt modelId="{2477C14B-F390-471B-B5E5-94BD4160E77C}" type="parTrans" cxnId="{DDA1D11B-ABED-4E98-A8CF-C536DEBF7F0A}">
      <dgm:prSet/>
      <dgm:spPr/>
      <dgm:t>
        <a:bodyPr/>
        <a:lstStyle/>
        <a:p>
          <a:endParaRPr lang="en-US"/>
        </a:p>
      </dgm:t>
    </dgm:pt>
    <dgm:pt modelId="{6D24E30F-AA19-41B5-A948-E5269F7C45D5}" type="sibTrans" cxnId="{DDA1D11B-ABED-4E98-A8CF-C536DEBF7F0A}">
      <dgm:prSet/>
      <dgm:spPr/>
      <dgm:t>
        <a:bodyPr/>
        <a:lstStyle/>
        <a:p>
          <a:endParaRPr lang="en-US"/>
        </a:p>
      </dgm:t>
    </dgm:pt>
    <dgm:pt modelId="{BA12E4ED-6F3D-43F5-B20C-4CF8A48D1B8E}">
      <dgm:prSet phldrT="[Text]" custT="1"/>
      <dgm:spPr/>
      <dgm:t>
        <a:bodyPr/>
        <a:lstStyle/>
        <a:p>
          <a:r>
            <a:rPr lang="en-US" sz="1400" dirty="0" smtClean="0"/>
            <a:t>Functionality that highly impact revenue recognition, calculation, or integrity </a:t>
          </a:r>
          <a:endParaRPr lang="en-US" sz="1400" dirty="0"/>
        </a:p>
      </dgm:t>
    </dgm:pt>
    <dgm:pt modelId="{37D672B3-215C-4F3D-A0F0-C2EDBEA01EBD}" type="parTrans" cxnId="{73E0BDF5-E2AC-40F2-8CE4-B5B308A92726}">
      <dgm:prSet/>
      <dgm:spPr/>
      <dgm:t>
        <a:bodyPr/>
        <a:lstStyle/>
        <a:p>
          <a:endParaRPr lang="en-US"/>
        </a:p>
      </dgm:t>
    </dgm:pt>
    <dgm:pt modelId="{95AC668F-F191-4BEC-9BE6-7CA5A037B5FE}" type="sibTrans" cxnId="{73E0BDF5-E2AC-40F2-8CE4-B5B308A92726}">
      <dgm:prSet/>
      <dgm:spPr/>
      <dgm:t>
        <a:bodyPr/>
        <a:lstStyle/>
        <a:p>
          <a:endParaRPr lang="en-US"/>
        </a:p>
      </dgm:t>
    </dgm:pt>
    <dgm:pt modelId="{4E12E694-BBAE-4A93-8B80-FC2BA2FBB810}">
      <dgm:prSet phldrT="[Text]" custT="1"/>
      <dgm:spPr/>
      <dgm:t>
        <a:bodyPr/>
        <a:lstStyle/>
        <a:p>
          <a:r>
            <a:rPr lang="en-US" sz="1800" b="1" dirty="0" smtClean="0"/>
            <a:t>DLP Specifics</a:t>
          </a:r>
          <a:endParaRPr lang="en-US" sz="1800" dirty="0"/>
        </a:p>
      </dgm:t>
    </dgm:pt>
    <dgm:pt modelId="{7339E6BB-E873-4C67-B092-D01E299795DC}" type="parTrans" cxnId="{B1B6449A-2B21-4DD1-975C-BD8EAF10A707}">
      <dgm:prSet/>
      <dgm:spPr/>
      <dgm:t>
        <a:bodyPr/>
        <a:lstStyle/>
        <a:p>
          <a:endParaRPr lang="en-US"/>
        </a:p>
      </dgm:t>
    </dgm:pt>
    <dgm:pt modelId="{5D99331A-6657-4411-97E3-A582AB9B6A14}" type="sibTrans" cxnId="{B1B6449A-2B21-4DD1-975C-BD8EAF10A707}">
      <dgm:prSet/>
      <dgm:spPr/>
      <dgm:t>
        <a:bodyPr/>
        <a:lstStyle/>
        <a:p>
          <a:endParaRPr lang="en-US"/>
        </a:p>
      </dgm:t>
    </dgm:pt>
    <dgm:pt modelId="{A7E80052-91D9-4EBB-8D85-1E89EE1BF273}">
      <dgm:prSet phldrT="[Text]" custT="1"/>
      <dgm:spPr/>
      <dgm:t>
        <a:bodyPr/>
        <a:lstStyle/>
        <a:p>
          <a:r>
            <a:rPr lang="en-US" sz="1400" dirty="0" smtClean="0"/>
            <a:t>Use Cases which are specific to DLP and are key differentiator to achieve business strategy</a:t>
          </a:r>
          <a:endParaRPr lang="en-US" sz="1400" dirty="0"/>
        </a:p>
      </dgm:t>
    </dgm:pt>
    <dgm:pt modelId="{9B2B7D50-46FE-4FA3-A332-DFC9BA244B1A}" type="parTrans" cxnId="{148CDE11-26FA-4DFD-9608-2BA6FB999448}">
      <dgm:prSet/>
      <dgm:spPr/>
      <dgm:t>
        <a:bodyPr/>
        <a:lstStyle/>
        <a:p>
          <a:endParaRPr lang="en-US"/>
        </a:p>
      </dgm:t>
    </dgm:pt>
    <dgm:pt modelId="{AA1ED072-505C-4B62-85F1-BCC9473DE032}" type="sibTrans" cxnId="{148CDE11-26FA-4DFD-9608-2BA6FB999448}">
      <dgm:prSet/>
      <dgm:spPr/>
      <dgm:t>
        <a:bodyPr/>
        <a:lstStyle/>
        <a:p>
          <a:endParaRPr lang="en-US"/>
        </a:p>
      </dgm:t>
    </dgm:pt>
    <dgm:pt modelId="{7278C3DD-2218-44C5-B070-A467F4CD98C8}">
      <dgm:prSet custT="1"/>
      <dgm:spPr/>
      <dgm:t>
        <a:bodyPr/>
        <a:lstStyle/>
        <a:p>
          <a:r>
            <a:rPr lang="en-US" sz="1800" b="1" dirty="0" smtClean="0"/>
            <a:t>Integration</a:t>
          </a:r>
          <a:endParaRPr lang="en-US" sz="1800" dirty="0"/>
        </a:p>
      </dgm:t>
    </dgm:pt>
    <dgm:pt modelId="{A2EADCFA-4B9D-4E60-91A9-F89AFFFBF3D6}" type="parTrans" cxnId="{C2A5712F-D11C-4281-A2DB-05436BAC4038}">
      <dgm:prSet/>
      <dgm:spPr/>
      <dgm:t>
        <a:bodyPr/>
        <a:lstStyle/>
        <a:p>
          <a:endParaRPr lang="en-US"/>
        </a:p>
      </dgm:t>
    </dgm:pt>
    <dgm:pt modelId="{9BAC9D54-32D4-4B92-A98D-12BC8776FB2E}" type="sibTrans" cxnId="{C2A5712F-D11C-4281-A2DB-05436BAC4038}">
      <dgm:prSet/>
      <dgm:spPr/>
      <dgm:t>
        <a:bodyPr/>
        <a:lstStyle/>
        <a:p>
          <a:endParaRPr lang="en-US"/>
        </a:p>
      </dgm:t>
    </dgm:pt>
    <dgm:pt modelId="{D57DFA64-7061-4298-A176-8FF75ABED2AE}">
      <dgm:prSet custT="1"/>
      <dgm:spPr/>
      <dgm:t>
        <a:bodyPr/>
        <a:lstStyle/>
        <a:p>
          <a:r>
            <a:rPr lang="en-US" sz="1400" dirty="0" smtClean="0"/>
            <a:t>Use Cases where core PMS system is highly dependent on an external system for performing a specific function</a:t>
          </a:r>
          <a:endParaRPr lang="en-US" sz="1400" dirty="0"/>
        </a:p>
      </dgm:t>
    </dgm:pt>
    <dgm:pt modelId="{6E377F03-A88F-4FBB-8CCB-D9A2BA3293C9}" type="parTrans" cxnId="{50D0F395-F508-40A3-82E6-91EEA7693D5B}">
      <dgm:prSet/>
      <dgm:spPr/>
      <dgm:t>
        <a:bodyPr/>
        <a:lstStyle/>
        <a:p>
          <a:endParaRPr lang="en-US"/>
        </a:p>
      </dgm:t>
    </dgm:pt>
    <dgm:pt modelId="{CA39FA05-434B-4CC8-BF5B-4D38A3DDBD56}" type="sibTrans" cxnId="{50D0F395-F508-40A3-82E6-91EEA7693D5B}">
      <dgm:prSet/>
      <dgm:spPr/>
      <dgm:t>
        <a:bodyPr/>
        <a:lstStyle/>
        <a:p>
          <a:endParaRPr lang="en-US"/>
        </a:p>
      </dgm:t>
    </dgm:pt>
    <dgm:pt modelId="{5D444AD6-14AE-4DB1-B2BA-B98CEEEF1CCD}">
      <dgm:prSet phldrT="[Text]" custT="1"/>
      <dgm:spPr/>
      <dgm:t>
        <a:bodyPr/>
        <a:lstStyle/>
        <a:p>
          <a:r>
            <a:rPr lang="en-US" sz="1800" b="1" dirty="0" smtClean="0"/>
            <a:t>Operation</a:t>
          </a:r>
          <a:endParaRPr lang="en-US" sz="1800" dirty="0"/>
        </a:p>
      </dgm:t>
    </dgm:pt>
    <dgm:pt modelId="{84C35B01-6F8D-482C-BDD1-5558CAA4CCDF}" type="parTrans" cxnId="{865ECA01-1D06-43D7-AD36-ECDD18D0CE99}">
      <dgm:prSet/>
      <dgm:spPr/>
      <dgm:t>
        <a:bodyPr/>
        <a:lstStyle/>
        <a:p>
          <a:endParaRPr lang="en-US"/>
        </a:p>
      </dgm:t>
    </dgm:pt>
    <dgm:pt modelId="{5FF5F915-8511-469D-8CE9-0E7A9ABA6AC5}" type="sibTrans" cxnId="{865ECA01-1D06-43D7-AD36-ECDD18D0CE99}">
      <dgm:prSet/>
      <dgm:spPr/>
      <dgm:t>
        <a:bodyPr/>
        <a:lstStyle/>
        <a:p>
          <a:endParaRPr lang="en-US"/>
        </a:p>
      </dgm:t>
    </dgm:pt>
    <dgm:pt modelId="{EA646C61-7295-4F5F-9835-906F8A111FCD}">
      <dgm:prSet phldrT="[Text]" custT="1"/>
      <dgm:spPr/>
      <dgm:t>
        <a:bodyPr/>
        <a:lstStyle/>
        <a:p>
          <a:r>
            <a:rPr lang="en-US" sz="1400" dirty="0" smtClean="0"/>
            <a:t>Functionality that may require complex and multiple operational steps, and extensive amount of training and controls</a:t>
          </a:r>
          <a:endParaRPr lang="en-US" sz="1400" dirty="0"/>
        </a:p>
      </dgm:t>
    </dgm:pt>
    <dgm:pt modelId="{11DDD490-DCE1-44E4-BB93-C2ED363FEC92}" type="parTrans" cxnId="{9876B07A-3674-4F02-8336-18780019F9DD}">
      <dgm:prSet/>
      <dgm:spPr/>
      <dgm:t>
        <a:bodyPr/>
        <a:lstStyle/>
        <a:p>
          <a:endParaRPr lang="en-US"/>
        </a:p>
      </dgm:t>
    </dgm:pt>
    <dgm:pt modelId="{C6BBD944-5FEA-4200-AA32-11BAAD64CE56}" type="sibTrans" cxnId="{9876B07A-3674-4F02-8336-18780019F9DD}">
      <dgm:prSet/>
      <dgm:spPr/>
      <dgm:t>
        <a:bodyPr/>
        <a:lstStyle/>
        <a:p>
          <a:endParaRPr lang="en-US"/>
        </a:p>
      </dgm:t>
    </dgm:pt>
    <dgm:pt modelId="{ECBB5C4A-9516-406D-B3BA-8E52B1DA667E}" type="pres">
      <dgm:prSet presAssocID="{E8BB25B1-6EBF-407B-B0BA-90E6BCF5D51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28A909-6CC3-49D7-A2A8-209724EC8EF7}" type="pres">
      <dgm:prSet presAssocID="{A1A6E1FC-52B4-4485-9D87-83694895D92D}" presName="linNode" presStyleCnt="0"/>
      <dgm:spPr/>
    </dgm:pt>
    <dgm:pt modelId="{54E06EE3-EF3D-4EE4-866D-1AAED9B5D15C}" type="pres">
      <dgm:prSet presAssocID="{A1A6E1FC-52B4-4485-9D87-83694895D92D}" presName="parentText" presStyleLbl="node1" presStyleIdx="0" presStyleCnt="5" custScaleX="7663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DEDABD-5969-4CD6-A6A7-34A37E12ED94}" type="pres">
      <dgm:prSet presAssocID="{A1A6E1FC-52B4-4485-9D87-83694895D92D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69DC32-B06D-46CC-8518-6E82271465D1}" type="pres">
      <dgm:prSet presAssocID="{16627AB3-E9A5-4748-82A4-85807FAD2F75}" presName="sp" presStyleCnt="0"/>
      <dgm:spPr/>
    </dgm:pt>
    <dgm:pt modelId="{74677693-3E73-427D-BA6C-46A0B1B316A7}" type="pres">
      <dgm:prSet presAssocID="{4FADD926-4CA8-4549-8CC9-135CBC1553C1}" presName="linNode" presStyleCnt="0"/>
      <dgm:spPr/>
    </dgm:pt>
    <dgm:pt modelId="{0ADF8711-964D-441A-AA50-DF31D728BF37}" type="pres">
      <dgm:prSet presAssocID="{4FADD926-4CA8-4549-8CC9-135CBC1553C1}" presName="parentText" presStyleLbl="node1" presStyleIdx="1" presStyleCnt="5" custScaleX="7663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528E9B-0A93-4DD0-81E9-5268B2F40C9D}" type="pres">
      <dgm:prSet presAssocID="{4FADD926-4CA8-4549-8CC9-135CBC1553C1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9EBC7C-BB6C-4FFE-87B9-8A7FDBB5621A}" type="pres">
      <dgm:prSet presAssocID="{6D24E30F-AA19-41B5-A948-E5269F7C45D5}" presName="sp" presStyleCnt="0"/>
      <dgm:spPr/>
    </dgm:pt>
    <dgm:pt modelId="{771A6614-01EE-4A04-801C-E21DFCD3040A}" type="pres">
      <dgm:prSet presAssocID="{7278C3DD-2218-44C5-B070-A467F4CD98C8}" presName="linNode" presStyleCnt="0"/>
      <dgm:spPr/>
    </dgm:pt>
    <dgm:pt modelId="{632D4DDF-30C1-4E94-A041-3D97DDB0E49E}" type="pres">
      <dgm:prSet presAssocID="{7278C3DD-2218-44C5-B070-A467F4CD98C8}" presName="parentText" presStyleLbl="node1" presStyleIdx="2" presStyleCnt="5" custScaleX="7663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2EB137-A369-41F9-9B07-5DE51D255C82}" type="pres">
      <dgm:prSet presAssocID="{7278C3DD-2218-44C5-B070-A467F4CD98C8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6632AE-6B54-4EF8-9E71-8D4F12667470}" type="pres">
      <dgm:prSet presAssocID="{9BAC9D54-32D4-4B92-A98D-12BC8776FB2E}" presName="sp" presStyleCnt="0"/>
      <dgm:spPr/>
    </dgm:pt>
    <dgm:pt modelId="{8FA5D614-AC48-488E-BFC6-2EB1FE538570}" type="pres">
      <dgm:prSet presAssocID="{4E12E694-BBAE-4A93-8B80-FC2BA2FBB810}" presName="linNode" presStyleCnt="0"/>
      <dgm:spPr/>
    </dgm:pt>
    <dgm:pt modelId="{9886CD3C-3C9E-4E1B-BF41-F7177287886D}" type="pres">
      <dgm:prSet presAssocID="{4E12E694-BBAE-4A93-8B80-FC2BA2FBB810}" presName="parentText" presStyleLbl="node1" presStyleIdx="3" presStyleCnt="5" custScaleX="7663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081AC2-689D-4500-8493-5B83D1365EBA}" type="pres">
      <dgm:prSet presAssocID="{4E12E694-BBAE-4A93-8B80-FC2BA2FBB810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7A656D-D0E8-4943-985B-44FE06FAAFF7}" type="pres">
      <dgm:prSet presAssocID="{5D99331A-6657-4411-97E3-A582AB9B6A14}" presName="sp" presStyleCnt="0"/>
      <dgm:spPr/>
    </dgm:pt>
    <dgm:pt modelId="{5F348463-FDE9-44FC-AEC5-B12004A05C6B}" type="pres">
      <dgm:prSet presAssocID="{5D444AD6-14AE-4DB1-B2BA-B98CEEEF1CCD}" presName="linNode" presStyleCnt="0"/>
      <dgm:spPr/>
    </dgm:pt>
    <dgm:pt modelId="{CB1169E3-48A0-49F8-AAFD-C67962891A46}" type="pres">
      <dgm:prSet presAssocID="{5D444AD6-14AE-4DB1-B2BA-B98CEEEF1CCD}" presName="parentText" presStyleLbl="node1" presStyleIdx="4" presStyleCnt="5" custScaleX="7663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95FE5B-C876-4B2C-8C71-39FEA4682B9F}" type="pres">
      <dgm:prSet presAssocID="{5D444AD6-14AE-4DB1-B2BA-B98CEEEF1CCD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A5712F-D11C-4281-A2DB-05436BAC4038}" srcId="{E8BB25B1-6EBF-407B-B0BA-90E6BCF5D516}" destId="{7278C3DD-2218-44C5-B070-A467F4CD98C8}" srcOrd="2" destOrd="0" parTransId="{A2EADCFA-4B9D-4E60-91A9-F89AFFFBF3D6}" sibTransId="{9BAC9D54-32D4-4B92-A98D-12BC8776FB2E}"/>
    <dgm:cxn modelId="{F66FD111-032B-4D4E-8DCF-68519D7645BE}" type="presOf" srcId="{4E12E694-BBAE-4A93-8B80-FC2BA2FBB810}" destId="{9886CD3C-3C9E-4E1B-BF41-F7177287886D}" srcOrd="0" destOrd="0" presId="urn:microsoft.com/office/officeart/2005/8/layout/vList5"/>
    <dgm:cxn modelId="{2759F113-45F6-4386-AA5C-C960B0E7D19D}" type="presOf" srcId="{EA646C61-7295-4F5F-9835-906F8A111FCD}" destId="{9195FE5B-C876-4B2C-8C71-39FEA4682B9F}" srcOrd="0" destOrd="0" presId="urn:microsoft.com/office/officeart/2005/8/layout/vList5"/>
    <dgm:cxn modelId="{8008A254-14FC-4EDE-9F08-7B930B274F90}" type="presOf" srcId="{A1A6E1FC-52B4-4485-9D87-83694895D92D}" destId="{54E06EE3-EF3D-4EE4-866D-1AAED9B5D15C}" srcOrd="0" destOrd="0" presId="urn:microsoft.com/office/officeart/2005/8/layout/vList5"/>
    <dgm:cxn modelId="{6E14EBA7-19FB-43B9-A705-7A93ED4FE0FA}" type="presOf" srcId="{BA12E4ED-6F3D-43F5-B20C-4CF8A48D1B8E}" destId="{8E528E9B-0A93-4DD0-81E9-5268B2F40C9D}" srcOrd="0" destOrd="0" presId="urn:microsoft.com/office/officeart/2005/8/layout/vList5"/>
    <dgm:cxn modelId="{9876B07A-3674-4F02-8336-18780019F9DD}" srcId="{5D444AD6-14AE-4DB1-B2BA-B98CEEEF1CCD}" destId="{EA646C61-7295-4F5F-9835-906F8A111FCD}" srcOrd="0" destOrd="0" parTransId="{11DDD490-DCE1-44E4-BB93-C2ED363FEC92}" sibTransId="{C6BBD944-5FEA-4200-AA32-11BAAD64CE56}"/>
    <dgm:cxn modelId="{73E0BDF5-E2AC-40F2-8CE4-B5B308A92726}" srcId="{4FADD926-4CA8-4549-8CC9-135CBC1553C1}" destId="{BA12E4ED-6F3D-43F5-B20C-4CF8A48D1B8E}" srcOrd="0" destOrd="0" parTransId="{37D672B3-215C-4F3D-A0F0-C2EDBEA01EBD}" sibTransId="{95AC668F-F191-4BEC-9BE6-7CA5A037B5FE}"/>
    <dgm:cxn modelId="{148CDE11-26FA-4DFD-9608-2BA6FB999448}" srcId="{4E12E694-BBAE-4A93-8B80-FC2BA2FBB810}" destId="{A7E80052-91D9-4EBB-8D85-1E89EE1BF273}" srcOrd="0" destOrd="0" parTransId="{9B2B7D50-46FE-4FA3-A332-DFC9BA244B1A}" sibTransId="{AA1ED072-505C-4B62-85F1-BCC9473DE032}"/>
    <dgm:cxn modelId="{877F4049-0791-49AB-A92B-29C393EC9B6D}" srcId="{A1A6E1FC-52B4-4485-9D87-83694895D92D}" destId="{913A8654-B144-4AE5-A9EE-1E68ECACBC63}" srcOrd="0" destOrd="0" parTransId="{2A84C83F-2CDA-45B2-AE76-8615E621A063}" sibTransId="{EAD87F34-F155-4B4D-AC65-65A17B32B13C}"/>
    <dgm:cxn modelId="{B1B6449A-2B21-4DD1-975C-BD8EAF10A707}" srcId="{E8BB25B1-6EBF-407B-B0BA-90E6BCF5D516}" destId="{4E12E694-BBAE-4A93-8B80-FC2BA2FBB810}" srcOrd="3" destOrd="0" parTransId="{7339E6BB-E873-4C67-B092-D01E299795DC}" sibTransId="{5D99331A-6657-4411-97E3-A582AB9B6A14}"/>
    <dgm:cxn modelId="{865ECA01-1D06-43D7-AD36-ECDD18D0CE99}" srcId="{E8BB25B1-6EBF-407B-B0BA-90E6BCF5D516}" destId="{5D444AD6-14AE-4DB1-B2BA-B98CEEEF1CCD}" srcOrd="4" destOrd="0" parTransId="{84C35B01-6F8D-482C-BDD1-5558CAA4CCDF}" sibTransId="{5FF5F915-8511-469D-8CE9-0E7A9ABA6AC5}"/>
    <dgm:cxn modelId="{4020AF17-676D-4F7D-B859-703389302158}" type="presOf" srcId="{913A8654-B144-4AE5-A9EE-1E68ECACBC63}" destId="{83DEDABD-5969-4CD6-A6A7-34A37E12ED94}" srcOrd="0" destOrd="0" presId="urn:microsoft.com/office/officeart/2005/8/layout/vList5"/>
    <dgm:cxn modelId="{6AED25A6-8F76-46F1-9A7D-9E5CAB1C179C}" srcId="{E8BB25B1-6EBF-407B-B0BA-90E6BCF5D516}" destId="{A1A6E1FC-52B4-4485-9D87-83694895D92D}" srcOrd="0" destOrd="0" parTransId="{856CE4FB-AA7C-4AFE-BC6B-58651B012819}" sibTransId="{16627AB3-E9A5-4748-82A4-85807FAD2F75}"/>
    <dgm:cxn modelId="{D69A3162-2BB3-4366-925A-E00C785CD890}" type="presOf" srcId="{7278C3DD-2218-44C5-B070-A467F4CD98C8}" destId="{632D4DDF-30C1-4E94-A041-3D97DDB0E49E}" srcOrd="0" destOrd="0" presId="urn:microsoft.com/office/officeart/2005/8/layout/vList5"/>
    <dgm:cxn modelId="{50D0F395-F508-40A3-82E6-91EEA7693D5B}" srcId="{7278C3DD-2218-44C5-B070-A467F4CD98C8}" destId="{D57DFA64-7061-4298-A176-8FF75ABED2AE}" srcOrd="0" destOrd="0" parTransId="{6E377F03-A88F-4FBB-8CCB-D9A2BA3293C9}" sibTransId="{CA39FA05-434B-4CC8-BF5B-4D38A3DDBD56}"/>
    <dgm:cxn modelId="{0DECF540-FDE9-49D7-9916-4DE7FF2AD400}" type="presOf" srcId="{D57DFA64-7061-4298-A176-8FF75ABED2AE}" destId="{EF2EB137-A369-41F9-9B07-5DE51D255C82}" srcOrd="0" destOrd="0" presId="urn:microsoft.com/office/officeart/2005/8/layout/vList5"/>
    <dgm:cxn modelId="{969AF4F0-3A54-455D-85BE-1CAAECB7AFFD}" type="presOf" srcId="{E8BB25B1-6EBF-407B-B0BA-90E6BCF5D516}" destId="{ECBB5C4A-9516-406D-B3BA-8E52B1DA667E}" srcOrd="0" destOrd="0" presId="urn:microsoft.com/office/officeart/2005/8/layout/vList5"/>
    <dgm:cxn modelId="{DDA1D11B-ABED-4E98-A8CF-C536DEBF7F0A}" srcId="{E8BB25B1-6EBF-407B-B0BA-90E6BCF5D516}" destId="{4FADD926-4CA8-4549-8CC9-135CBC1553C1}" srcOrd="1" destOrd="0" parTransId="{2477C14B-F390-471B-B5E5-94BD4160E77C}" sibTransId="{6D24E30F-AA19-41B5-A948-E5269F7C45D5}"/>
    <dgm:cxn modelId="{471C81E9-599E-4963-BBB8-3458067EFB7B}" type="presOf" srcId="{5D444AD6-14AE-4DB1-B2BA-B98CEEEF1CCD}" destId="{CB1169E3-48A0-49F8-AAFD-C67962891A46}" srcOrd="0" destOrd="0" presId="urn:microsoft.com/office/officeart/2005/8/layout/vList5"/>
    <dgm:cxn modelId="{84EF0F27-F1D0-4634-A5A5-62352AEE9688}" type="presOf" srcId="{4FADD926-4CA8-4549-8CC9-135CBC1553C1}" destId="{0ADF8711-964D-441A-AA50-DF31D728BF37}" srcOrd="0" destOrd="0" presId="urn:microsoft.com/office/officeart/2005/8/layout/vList5"/>
    <dgm:cxn modelId="{46DEF59F-A7FB-4A0A-9E59-FA7AAAC5CFF8}" type="presOf" srcId="{A7E80052-91D9-4EBB-8D85-1E89EE1BF273}" destId="{CD081AC2-689D-4500-8493-5B83D1365EBA}" srcOrd="0" destOrd="0" presId="urn:microsoft.com/office/officeart/2005/8/layout/vList5"/>
    <dgm:cxn modelId="{61A4EF54-557F-4EAE-84B6-306365BEC9C1}" type="presParOf" srcId="{ECBB5C4A-9516-406D-B3BA-8E52B1DA667E}" destId="{A328A909-6CC3-49D7-A2A8-209724EC8EF7}" srcOrd="0" destOrd="0" presId="urn:microsoft.com/office/officeart/2005/8/layout/vList5"/>
    <dgm:cxn modelId="{DE373143-3ED4-4961-85A4-9D1179BB1AA9}" type="presParOf" srcId="{A328A909-6CC3-49D7-A2A8-209724EC8EF7}" destId="{54E06EE3-EF3D-4EE4-866D-1AAED9B5D15C}" srcOrd="0" destOrd="0" presId="urn:microsoft.com/office/officeart/2005/8/layout/vList5"/>
    <dgm:cxn modelId="{9461B6A8-0754-48C7-A4DB-275AEF533A2E}" type="presParOf" srcId="{A328A909-6CC3-49D7-A2A8-209724EC8EF7}" destId="{83DEDABD-5969-4CD6-A6A7-34A37E12ED94}" srcOrd="1" destOrd="0" presId="urn:microsoft.com/office/officeart/2005/8/layout/vList5"/>
    <dgm:cxn modelId="{E7FFEC34-B621-46B9-9AA6-7D48B37F8AB8}" type="presParOf" srcId="{ECBB5C4A-9516-406D-B3BA-8E52B1DA667E}" destId="{6469DC32-B06D-46CC-8518-6E82271465D1}" srcOrd="1" destOrd="0" presId="urn:microsoft.com/office/officeart/2005/8/layout/vList5"/>
    <dgm:cxn modelId="{71A80F8A-7417-476B-8B50-5331813C4B87}" type="presParOf" srcId="{ECBB5C4A-9516-406D-B3BA-8E52B1DA667E}" destId="{74677693-3E73-427D-BA6C-46A0B1B316A7}" srcOrd="2" destOrd="0" presId="urn:microsoft.com/office/officeart/2005/8/layout/vList5"/>
    <dgm:cxn modelId="{276A9DBE-F979-4696-9D38-A6207C33AD1E}" type="presParOf" srcId="{74677693-3E73-427D-BA6C-46A0B1B316A7}" destId="{0ADF8711-964D-441A-AA50-DF31D728BF37}" srcOrd="0" destOrd="0" presId="urn:microsoft.com/office/officeart/2005/8/layout/vList5"/>
    <dgm:cxn modelId="{BE8EB2D5-C1F3-4B98-BEA8-9BCF8925BEB8}" type="presParOf" srcId="{74677693-3E73-427D-BA6C-46A0B1B316A7}" destId="{8E528E9B-0A93-4DD0-81E9-5268B2F40C9D}" srcOrd="1" destOrd="0" presId="urn:microsoft.com/office/officeart/2005/8/layout/vList5"/>
    <dgm:cxn modelId="{C0609CC4-02CE-489A-AD43-05F668DAAC4A}" type="presParOf" srcId="{ECBB5C4A-9516-406D-B3BA-8E52B1DA667E}" destId="{4A9EBC7C-BB6C-4FFE-87B9-8A7FDBB5621A}" srcOrd="3" destOrd="0" presId="urn:microsoft.com/office/officeart/2005/8/layout/vList5"/>
    <dgm:cxn modelId="{95A20422-1A3A-42BA-98B6-4FD1F689676C}" type="presParOf" srcId="{ECBB5C4A-9516-406D-B3BA-8E52B1DA667E}" destId="{771A6614-01EE-4A04-801C-E21DFCD3040A}" srcOrd="4" destOrd="0" presId="urn:microsoft.com/office/officeart/2005/8/layout/vList5"/>
    <dgm:cxn modelId="{33BBE5F0-3039-4974-9439-AD11B55B3FB2}" type="presParOf" srcId="{771A6614-01EE-4A04-801C-E21DFCD3040A}" destId="{632D4DDF-30C1-4E94-A041-3D97DDB0E49E}" srcOrd="0" destOrd="0" presId="urn:microsoft.com/office/officeart/2005/8/layout/vList5"/>
    <dgm:cxn modelId="{C23B3645-5886-4CF7-87AC-4B5CC4D599C4}" type="presParOf" srcId="{771A6614-01EE-4A04-801C-E21DFCD3040A}" destId="{EF2EB137-A369-41F9-9B07-5DE51D255C82}" srcOrd="1" destOrd="0" presId="urn:microsoft.com/office/officeart/2005/8/layout/vList5"/>
    <dgm:cxn modelId="{6B821DB8-AACE-4670-A651-A385157B175F}" type="presParOf" srcId="{ECBB5C4A-9516-406D-B3BA-8E52B1DA667E}" destId="{AB6632AE-6B54-4EF8-9E71-8D4F12667470}" srcOrd="5" destOrd="0" presId="urn:microsoft.com/office/officeart/2005/8/layout/vList5"/>
    <dgm:cxn modelId="{1E10E925-4939-4BAC-A451-6357FF78D4A8}" type="presParOf" srcId="{ECBB5C4A-9516-406D-B3BA-8E52B1DA667E}" destId="{8FA5D614-AC48-488E-BFC6-2EB1FE538570}" srcOrd="6" destOrd="0" presId="urn:microsoft.com/office/officeart/2005/8/layout/vList5"/>
    <dgm:cxn modelId="{FB62B543-9219-4D72-80D6-E54087C32798}" type="presParOf" srcId="{8FA5D614-AC48-488E-BFC6-2EB1FE538570}" destId="{9886CD3C-3C9E-4E1B-BF41-F7177287886D}" srcOrd="0" destOrd="0" presId="urn:microsoft.com/office/officeart/2005/8/layout/vList5"/>
    <dgm:cxn modelId="{1DAF113F-025E-4008-9499-C39281A2D016}" type="presParOf" srcId="{8FA5D614-AC48-488E-BFC6-2EB1FE538570}" destId="{CD081AC2-689D-4500-8493-5B83D1365EBA}" srcOrd="1" destOrd="0" presId="urn:microsoft.com/office/officeart/2005/8/layout/vList5"/>
    <dgm:cxn modelId="{A8DEE391-AE58-4F33-9E87-FAC02A7D44F0}" type="presParOf" srcId="{ECBB5C4A-9516-406D-B3BA-8E52B1DA667E}" destId="{887A656D-D0E8-4943-985B-44FE06FAAFF7}" srcOrd="7" destOrd="0" presId="urn:microsoft.com/office/officeart/2005/8/layout/vList5"/>
    <dgm:cxn modelId="{B3C6927E-A940-4D13-9DAE-B2D776291DED}" type="presParOf" srcId="{ECBB5C4A-9516-406D-B3BA-8E52B1DA667E}" destId="{5F348463-FDE9-44FC-AEC5-B12004A05C6B}" srcOrd="8" destOrd="0" presId="urn:microsoft.com/office/officeart/2005/8/layout/vList5"/>
    <dgm:cxn modelId="{BAD07FAE-2603-4F30-B230-3E6D9DEE7719}" type="presParOf" srcId="{5F348463-FDE9-44FC-AEC5-B12004A05C6B}" destId="{CB1169E3-48A0-49F8-AAFD-C67962891A46}" srcOrd="0" destOrd="0" presId="urn:microsoft.com/office/officeart/2005/8/layout/vList5"/>
    <dgm:cxn modelId="{ADDC4992-61A0-42E9-BB5D-08EE0C0328C3}" type="presParOf" srcId="{5F348463-FDE9-44FC-AEC5-B12004A05C6B}" destId="{9195FE5B-C876-4B2C-8C71-39FEA4682B9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854D7-8D32-441C-B404-5856076BF2BB}">
      <dsp:nvSpPr>
        <dsp:cNvPr id="0" name=""/>
        <dsp:cNvSpPr/>
      </dsp:nvSpPr>
      <dsp:spPr>
        <a:xfrm rot="10800000">
          <a:off x="0" y="0"/>
          <a:ext cx="2743200" cy="1193800"/>
        </a:xfrm>
        <a:prstGeom prst="trapezoid">
          <a:avLst>
            <a:gd name="adj" fmla="val 38298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Use Case List (~630)</a:t>
          </a:r>
          <a:endParaRPr lang="en-US" sz="1600" b="0" kern="1200" dirty="0"/>
        </a:p>
      </dsp:txBody>
      <dsp:txXfrm rot="-10800000">
        <a:off x="480059" y="0"/>
        <a:ext cx="1783080" cy="1193800"/>
      </dsp:txXfrm>
    </dsp:sp>
    <dsp:sp modelId="{89072F3E-FC4F-49F9-A1CF-8443E6837D46}">
      <dsp:nvSpPr>
        <dsp:cNvPr id="0" name=""/>
        <dsp:cNvSpPr/>
      </dsp:nvSpPr>
      <dsp:spPr>
        <a:xfrm rot="10800000">
          <a:off x="457200" y="1193800"/>
          <a:ext cx="1828799" cy="1193800"/>
        </a:xfrm>
        <a:prstGeom prst="trapezoid">
          <a:avLst>
            <a:gd name="adj" fmla="val 38298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Baseline Use Cases (~150)</a:t>
          </a:r>
          <a:endParaRPr lang="en-US" sz="1600" b="0" kern="1200" dirty="0"/>
        </a:p>
      </dsp:txBody>
      <dsp:txXfrm rot="-10800000">
        <a:off x="777239" y="1193800"/>
        <a:ext cx="1188720" cy="1193800"/>
      </dsp:txXfrm>
    </dsp:sp>
    <dsp:sp modelId="{8D0E0E7F-F0FC-40F8-9F97-D1F23ED5B0C1}">
      <dsp:nvSpPr>
        <dsp:cNvPr id="0" name=""/>
        <dsp:cNvSpPr/>
      </dsp:nvSpPr>
      <dsp:spPr>
        <a:xfrm rot="10800000">
          <a:off x="914400" y="2387600"/>
          <a:ext cx="914399" cy="1193800"/>
        </a:xfrm>
        <a:prstGeom prst="trapezoid">
          <a:avLst>
            <a:gd name="adj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High Risk Use Cases (~15-25)</a:t>
          </a:r>
          <a:endParaRPr lang="en-US" sz="1600" b="0" kern="1200" dirty="0"/>
        </a:p>
      </dsp:txBody>
      <dsp:txXfrm rot="-10800000">
        <a:off x="914400" y="2387600"/>
        <a:ext cx="914399" cy="1193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EDABD-5969-4CD6-A6A7-34A37E12ED94}">
      <dsp:nvSpPr>
        <dsp:cNvPr id="0" name=""/>
        <dsp:cNvSpPr/>
      </dsp:nvSpPr>
      <dsp:spPr>
        <a:xfrm rot="5400000">
          <a:off x="4707878" y="-2114193"/>
          <a:ext cx="655915" cy="505203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Use Cases highly dependent on performance / response time when interacting with a guest </a:t>
          </a:r>
          <a:endParaRPr lang="en-US" sz="1400" kern="1200" dirty="0"/>
        </a:p>
      </dsp:txBody>
      <dsp:txXfrm rot="-5400000">
        <a:off x="2509821" y="115883"/>
        <a:ext cx="5020011" cy="591877"/>
      </dsp:txXfrm>
    </dsp:sp>
    <dsp:sp modelId="{54E06EE3-EF3D-4EE4-866D-1AAED9B5D15C}">
      <dsp:nvSpPr>
        <dsp:cNvPr id="0" name=""/>
        <dsp:cNvSpPr/>
      </dsp:nvSpPr>
      <dsp:spPr>
        <a:xfrm>
          <a:off x="331946" y="1875"/>
          <a:ext cx="2177873" cy="8198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Guest Service</a:t>
          </a:r>
          <a:endParaRPr lang="en-US" sz="1800" kern="1200" dirty="0"/>
        </a:p>
      </dsp:txBody>
      <dsp:txXfrm>
        <a:off x="371970" y="41899"/>
        <a:ext cx="2097825" cy="739846"/>
      </dsp:txXfrm>
    </dsp:sp>
    <dsp:sp modelId="{8E528E9B-0A93-4DD0-81E9-5268B2F40C9D}">
      <dsp:nvSpPr>
        <dsp:cNvPr id="0" name=""/>
        <dsp:cNvSpPr/>
      </dsp:nvSpPr>
      <dsp:spPr>
        <a:xfrm rot="5400000">
          <a:off x="4707878" y="-1253304"/>
          <a:ext cx="655915" cy="505203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Functionality that highly impact revenue recognition, calculation, or integrity </a:t>
          </a:r>
          <a:endParaRPr lang="en-US" sz="1400" kern="1200" dirty="0"/>
        </a:p>
      </dsp:txBody>
      <dsp:txXfrm rot="-5400000">
        <a:off x="2509821" y="976772"/>
        <a:ext cx="5020011" cy="591877"/>
      </dsp:txXfrm>
    </dsp:sp>
    <dsp:sp modelId="{0ADF8711-964D-441A-AA50-DF31D728BF37}">
      <dsp:nvSpPr>
        <dsp:cNvPr id="0" name=""/>
        <dsp:cNvSpPr/>
      </dsp:nvSpPr>
      <dsp:spPr>
        <a:xfrm>
          <a:off x="331946" y="862764"/>
          <a:ext cx="2177873" cy="8198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Revenue</a:t>
          </a:r>
          <a:endParaRPr lang="en-US" sz="1800" kern="1200" dirty="0"/>
        </a:p>
      </dsp:txBody>
      <dsp:txXfrm>
        <a:off x="371970" y="902788"/>
        <a:ext cx="2097825" cy="739846"/>
      </dsp:txXfrm>
    </dsp:sp>
    <dsp:sp modelId="{EF2EB137-A369-41F9-9B07-5DE51D255C82}">
      <dsp:nvSpPr>
        <dsp:cNvPr id="0" name=""/>
        <dsp:cNvSpPr/>
      </dsp:nvSpPr>
      <dsp:spPr>
        <a:xfrm rot="5400000">
          <a:off x="4707878" y="-392415"/>
          <a:ext cx="655915" cy="505203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Use Cases where core PMS system is highly dependent on an external system for performing a specific function</a:t>
          </a:r>
          <a:endParaRPr lang="en-US" sz="1400" kern="1200" dirty="0"/>
        </a:p>
      </dsp:txBody>
      <dsp:txXfrm rot="-5400000">
        <a:off x="2509821" y="1837661"/>
        <a:ext cx="5020011" cy="591877"/>
      </dsp:txXfrm>
    </dsp:sp>
    <dsp:sp modelId="{632D4DDF-30C1-4E94-A041-3D97DDB0E49E}">
      <dsp:nvSpPr>
        <dsp:cNvPr id="0" name=""/>
        <dsp:cNvSpPr/>
      </dsp:nvSpPr>
      <dsp:spPr>
        <a:xfrm>
          <a:off x="331946" y="1723652"/>
          <a:ext cx="2177873" cy="8198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Integration</a:t>
          </a:r>
          <a:endParaRPr lang="en-US" sz="1800" kern="1200" dirty="0"/>
        </a:p>
      </dsp:txBody>
      <dsp:txXfrm>
        <a:off x="371970" y="1763676"/>
        <a:ext cx="2097825" cy="739846"/>
      </dsp:txXfrm>
    </dsp:sp>
    <dsp:sp modelId="{CD081AC2-689D-4500-8493-5B83D1365EBA}">
      <dsp:nvSpPr>
        <dsp:cNvPr id="0" name=""/>
        <dsp:cNvSpPr/>
      </dsp:nvSpPr>
      <dsp:spPr>
        <a:xfrm rot="5400000">
          <a:off x="4707878" y="468473"/>
          <a:ext cx="655915" cy="505203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Use Cases which are specific to DLP and are key differentiator to achieve business strategy</a:t>
          </a:r>
          <a:endParaRPr lang="en-US" sz="1400" kern="1200" dirty="0"/>
        </a:p>
      </dsp:txBody>
      <dsp:txXfrm rot="-5400000">
        <a:off x="2509821" y="2698550"/>
        <a:ext cx="5020011" cy="591877"/>
      </dsp:txXfrm>
    </dsp:sp>
    <dsp:sp modelId="{9886CD3C-3C9E-4E1B-BF41-F7177287886D}">
      <dsp:nvSpPr>
        <dsp:cNvPr id="0" name=""/>
        <dsp:cNvSpPr/>
      </dsp:nvSpPr>
      <dsp:spPr>
        <a:xfrm>
          <a:off x="331946" y="2584541"/>
          <a:ext cx="2177873" cy="8198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DLP Specifics</a:t>
          </a:r>
          <a:endParaRPr lang="en-US" sz="1800" kern="1200" dirty="0"/>
        </a:p>
      </dsp:txBody>
      <dsp:txXfrm>
        <a:off x="371970" y="2624565"/>
        <a:ext cx="2097825" cy="739846"/>
      </dsp:txXfrm>
    </dsp:sp>
    <dsp:sp modelId="{9195FE5B-C876-4B2C-8C71-39FEA4682B9F}">
      <dsp:nvSpPr>
        <dsp:cNvPr id="0" name=""/>
        <dsp:cNvSpPr/>
      </dsp:nvSpPr>
      <dsp:spPr>
        <a:xfrm rot="5400000">
          <a:off x="4707878" y="1329362"/>
          <a:ext cx="655915" cy="505203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Functionality that may require complex and multiple operational steps, and extensive amount of training and controls</a:t>
          </a:r>
          <a:endParaRPr lang="en-US" sz="1400" kern="1200" dirty="0"/>
        </a:p>
      </dsp:txBody>
      <dsp:txXfrm rot="-5400000">
        <a:off x="2509821" y="3559439"/>
        <a:ext cx="5020011" cy="591877"/>
      </dsp:txXfrm>
    </dsp:sp>
    <dsp:sp modelId="{CB1169E3-48A0-49F8-AAFD-C67962891A46}">
      <dsp:nvSpPr>
        <dsp:cNvPr id="0" name=""/>
        <dsp:cNvSpPr/>
      </dsp:nvSpPr>
      <dsp:spPr>
        <a:xfrm>
          <a:off x="331946" y="3445430"/>
          <a:ext cx="2177873" cy="8198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Operation</a:t>
          </a:r>
          <a:endParaRPr lang="en-US" sz="1800" kern="1200" dirty="0"/>
        </a:p>
      </dsp:txBody>
      <dsp:txXfrm>
        <a:off x="371970" y="3485454"/>
        <a:ext cx="2097825" cy="739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B08C9-41A4-42BB-A592-237A40BC1F18}" type="datetimeFigureOut">
              <a:rPr lang="en-US" smtClean="0"/>
              <a:t>26/06/2013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373BD-E6B0-4723-9AEC-D93A275E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8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No foundational tools available for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Product and Price set up</a:t>
            </a:r>
          </a:p>
          <a:p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Transportation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is not supported: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No procurement services</a:t>
            </a:r>
          </a:p>
          <a:p>
            <a:pPr marL="742950" lvl="1" indent="-285750">
              <a:buFontTx/>
              <a:buChar char="-"/>
            </a:pP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Respro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Transportation UC not available 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Avail / Booking Services not handling Transport specificities</a:t>
            </a:r>
          </a:p>
          <a:p>
            <a:pPr lvl="1"/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Localization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support needs to be further analyzed 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ie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: multi-currency,...)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E0CED-C9FC-4C42-8AD7-7E9A6B171AE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78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80D0-F743-434D-9F15-0CD0B08175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6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4889760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9226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7077" y="121133"/>
            <a:ext cx="3600234" cy="810090"/>
          </a:xfrm>
        </p:spPr>
        <p:txBody>
          <a:bodyPr anchor="b">
            <a:normAutofit/>
          </a:bodyPr>
          <a:lstStyle>
            <a:lvl1pPr>
              <a:defRPr sz="1600" b="1">
                <a:solidFill>
                  <a:srgbClr val="3333CC"/>
                </a:solidFill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9010" y="6525345"/>
            <a:ext cx="2133600" cy="365125"/>
          </a:xfrm>
        </p:spPr>
        <p:txBody>
          <a:bodyPr/>
          <a:lstStyle/>
          <a:p>
            <a:fld id="{9ECA80D0-F743-434D-9F15-0CD0B08175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arnaud.de.scorbiac\AppData\Local\Microsoft\Windows\Temporary Internet Files\Content.Outlook\NO0HI51D\hd10500 copi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34" y="135357"/>
            <a:ext cx="850008" cy="31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182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890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781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672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62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45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344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23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125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80D0-F743-434D-9F15-0CD0B08175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19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706564"/>
            <a:ext cx="5753100" cy="4827587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0" y="1706564"/>
            <a:ext cx="5753100" cy="4827587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80D0-F743-434D-9F15-0CD0B08175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9" cy="63976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7" indent="0">
              <a:buNone/>
              <a:defRPr sz="2100" b="1"/>
            </a:lvl2pPr>
            <a:lvl3pPr marL="957814" indent="0">
              <a:buNone/>
              <a:defRPr sz="1900" b="1"/>
            </a:lvl3pPr>
            <a:lvl4pPr marL="1436721" indent="0">
              <a:buNone/>
              <a:defRPr sz="1700" b="1"/>
            </a:lvl4pPr>
            <a:lvl5pPr marL="1915628" indent="0">
              <a:buNone/>
              <a:defRPr sz="1700" b="1"/>
            </a:lvl5pPr>
            <a:lvl6pPr marL="2394535" indent="0">
              <a:buNone/>
              <a:defRPr sz="1700" b="1"/>
            </a:lvl6pPr>
            <a:lvl7pPr marL="2873442" indent="0">
              <a:buNone/>
              <a:defRPr sz="1700" b="1"/>
            </a:lvl7pPr>
            <a:lvl8pPr marL="3352350" indent="0">
              <a:buNone/>
              <a:defRPr sz="1700" b="1"/>
            </a:lvl8pPr>
            <a:lvl9pPr marL="3831256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9" cy="395128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7" indent="0">
              <a:buNone/>
              <a:defRPr sz="2100" b="1"/>
            </a:lvl2pPr>
            <a:lvl3pPr marL="957814" indent="0">
              <a:buNone/>
              <a:defRPr sz="1900" b="1"/>
            </a:lvl3pPr>
            <a:lvl4pPr marL="1436721" indent="0">
              <a:buNone/>
              <a:defRPr sz="1700" b="1"/>
            </a:lvl4pPr>
            <a:lvl5pPr marL="1915628" indent="0">
              <a:buNone/>
              <a:defRPr sz="1700" b="1"/>
            </a:lvl5pPr>
            <a:lvl6pPr marL="2394535" indent="0">
              <a:buNone/>
              <a:defRPr sz="1700" b="1"/>
            </a:lvl6pPr>
            <a:lvl7pPr marL="2873442" indent="0">
              <a:buNone/>
              <a:defRPr sz="1700" b="1"/>
            </a:lvl7pPr>
            <a:lvl8pPr marL="3352350" indent="0">
              <a:buNone/>
              <a:defRPr sz="1700" b="1"/>
            </a:lvl8pPr>
            <a:lvl9pPr marL="3831256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80D0-F743-434D-9F15-0CD0B08175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5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5577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ickey Extension Doors - Horizonta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</p:pic>
      <p:sp>
        <p:nvSpPr>
          <p:cNvPr id="5" name="AC Banner"/>
          <p:cNvSpPr>
            <a:spLocks noChangeArrowheads="1"/>
          </p:cNvSpPr>
          <p:nvPr userDrawn="1"/>
        </p:nvSpPr>
        <p:spPr bwMode="gray">
          <a:xfrm>
            <a:off x="0" y="0"/>
            <a:ext cx="9144000" cy="1148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5781" tIns="47891" rIns="95781" bIns="47891" anchor="ctr"/>
          <a:lstStyle/>
          <a:p>
            <a:pPr defTabSz="957814">
              <a:defRPr/>
            </a:pPr>
            <a:endParaRPr lang="en-US" sz="1900" dirty="0">
              <a:solidFill>
                <a:prstClr val="black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179513" y="85059"/>
            <a:ext cx="6768751" cy="1063343"/>
          </a:xfrm>
          <a:prstGeom prst="rect">
            <a:avLst/>
          </a:prstGeom>
        </p:spPr>
        <p:txBody>
          <a:bodyPr vert="horz" lIns="95781" tIns="0" rIns="95781" bIns="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kern="1200" baseline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3000" b="1" dirty="0" smtClean="0">
                <a:solidFill>
                  <a:srgbClr val="4F81BD">
                    <a:lumMod val="75000"/>
                  </a:srgbClr>
                </a:solidFill>
              </a:rPr>
              <a:t>Front Office Business </a:t>
            </a:r>
          </a:p>
          <a:p>
            <a:r>
              <a:rPr lang="en-US" sz="3000" b="1" dirty="0" smtClean="0">
                <a:solidFill>
                  <a:srgbClr val="4F81BD">
                    <a:lumMod val="75000"/>
                  </a:srgbClr>
                </a:solidFill>
              </a:rPr>
              <a:t>Technology Strategy Study</a:t>
            </a:r>
            <a:endParaRPr lang="en-US" sz="3000" b="1" dirty="0">
              <a:solidFill>
                <a:srgbClr val="4F81BD">
                  <a:lumMod val="75000"/>
                </a:srgbClr>
              </a:solidFill>
            </a:endParaRPr>
          </a:p>
        </p:txBody>
      </p:sp>
      <p:pic>
        <p:nvPicPr>
          <p:cNvPr id="18" name="Picture 2" descr="C:\Users\arnaud.de.scorbiac\AppData\Local\Microsoft\Windows\Temporary Internet Files\Content.Outlook\NO0HI51D\hd10500 copier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258" y="269826"/>
            <a:ext cx="1404710" cy="52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9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322" y="1403369"/>
            <a:ext cx="8611158" cy="5049969"/>
          </a:xfrm>
        </p:spPr>
        <p:txBody>
          <a:bodyPr lIns="0" tIns="0" rIns="0" bIns="0"/>
          <a:lstStyle>
            <a:lvl1pPr>
              <a:defRPr>
                <a:solidFill>
                  <a:schemeClr val="tx2"/>
                </a:solidFill>
              </a:defRPr>
            </a:lvl1pPr>
            <a:lvl2pPr>
              <a:buClr>
                <a:srgbClr val="557799"/>
              </a:buClr>
              <a:defRPr/>
            </a:lvl2pPr>
            <a:lvl3pPr>
              <a:buClr>
                <a:srgbClr val="557799"/>
              </a:buClr>
              <a:defRPr/>
            </a:lvl3pPr>
            <a:lvl4pPr>
              <a:buClr>
                <a:srgbClr val="557799"/>
              </a:buClr>
              <a:defRPr baseline="0"/>
            </a:lvl4pPr>
            <a:lvl5pPr>
              <a:buClr>
                <a:srgbClr val="557799"/>
              </a:buClr>
              <a:defRPr/>
            </a:lvl5pPr>
          </a:lstStyle>
          <a:p>
            <a:pPr lvl="0"/>
            <a:r>
              <a:rPr lang="en-US" dirty="0" smtClean="0"/>
              <a:t>Slide copy uses this color (26pt)</a:t>
            </a:r>
          </a:p>
          <a:p>
            <a:pPr lvl="1"/>
            <a:r>
              <a:rPr lang="en-US" dirty="0" smtClean="0"/>
              <a:t>Bullet point level 1 (26pt)</a:t>
            </a:r>
          </a:p>
          <a:p>
            <a:pPr lvl="2"/>
            <a:r>
              <a:rPr lang="en-US" dirty="0" smtClean="0"/>
              <a:t>Bullet point level 2 (24pt)</a:t>
            </a:r>
          </a:p>
          <a:p>
            <a:pPr lvl="3"/>
            <a:r>
              <a:rPr lang="en-US" dirty="0" smtClean="0"/>
              <a:t>Bullet point level 3 (22pt)</a:t>
            </a:r>
          </a:p>
          <a:p>
            <a:pPr lvl="4"/>
            <a:r>
              <a:rPr lang="en-US" dirty="0" smtClean="0"/>
              <a:t>Bullet point level 4 (20pt)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11705" y="210344"/>
            <a:ext cx="7251397" cy="868346"/>
          </a:xfrm>
        </p:spPr>
        <p:txBody>
          <a:bodyPr>
            <a:noAutofit/>
          </a:bodyPr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Slide title: can span up to two lines and uses this font color (24pt)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708051" y="6356352"/>
            <a:ext cx="2133600" cy="3651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9ECA80D0-F743-434D-9F15-0CD0B08175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083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322" y="1403369"/>
            <a:ext cx="8611158" cy="5049969"/>
          </a:xfrm>
        </p:spPr>
        <p:txBody>
          <a:bodyPr lIns="0" tIns="0" rIns="0" bIns="0"/>
          <a:lstStyle>
            <a:lvl1pPr>
              <a:defRPr>
                <a:solidFill>
                  <a:schemeClr val="tx2"/>
                </a:solidFill>
              </a:defRPr>
            </a:lvl1pPr>
            <a:lvl2pPr>
              <a:buClr>
                <a:srgbClr val="557799"/>
              </a:buClr>
              <a:defRPr/>
            </a:lvl2pPr>
            <a:lvl3pPr>
              <a:buClr>
                <a:srgbClr val="557799"/>
              </a:buClr>
              <a:defRPr/>
            </a:lvl3pPr>
            <a:lvl4pPr>
              <a:buClr>
                <a:srgbClr val="557799"/>
              </a:buClr>
              <a:defRPr baseline="0"/>
            </a:lvl4pPr>
            <a:lvl5pPr>
              <a:buClr>
                <a:srgbClr val="557799"/>
              </a:buClr>
              <a:defRPr/>
            </a:lvl5pPr>
          </a:lstStyle>
          <a:p>
            <a:pPr lvl="0"/>
            <a:r>
              <a:rPr lang="en-US" dirty="0" smtClean="0"/>
              <a:t>Slide copy uses this color (26pt)</a:t>
            </a:r>
          </a:p>
          <a:p>
            <a:pPr lvl="1"/>
            <a:r>
              <a:rPr lang="en-US" dirty="0" smtClean="0"/>
              <a:t>Bullet point level 1 (26pt)</a:t>
            </a:r>
          </a:p>
          <a:p>
            <a:pPr lvl="2"/>
            <a:r>
              <a:rPr lang="en-US" dirty="0" smtClean="0"/>
              <a:t>Bullet point level 2 (24pt)</a:t>
            </a:r>
          </a:p>
          <a:p>
            <a:pPr lvl="3"/>
            <a:r>
              <a:rPr lang="en-US" dirty="0" smtClean="0"/>
              <a:t>Bullet point level 3 (22pt)</a:t>
            </a:r>
          </a:p>
          <a:p>
            <a:pPr lvl="4"/>
            <a:r>
              <a:rPr lang="en-US" dirty="0" smtClean="0"/>
              <a:t>Bullet point level 4 (20pt)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11705" y="210344"/>
            <a:ext cx="7251397" cy="868346"/>
          </a:xfrm>
        </p:spPr>
        <p:txBody>
          <a:bodyPr>
            <a:no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Slide title: can span up to two lines and uses this font color (24pt)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708051" y="6356352"/>
            <a:ext cx="2133600" cy="3651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9ECA80D0-F743-434D-9F15-0CD0B08175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988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80D0-F743-434D-9F15-0CD0B08175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65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7077" y="121133"/>
            <a:ext cx="7215379" cy="810090"/>
          </a:xfrm>
          <a:prstGeom prst="rect">
            <a:avLst/>
          </a:prstGeom>
        </p:spPr>
        <p:txBody>
          <a:bodyPr vert="horz" lIns="95781" tIns="47891" rIns="95781" bIns="47891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076" y="1339404"/>
            <a:ext cx="8534575" cy="4924911"/>
          </a:xfrm>
          <a:prstGeom prst="rect">
            <a:avLst/>
          </a:prstGeom>
        </p:spPr>
        <p:txBody>
          <a:bodyPr vert="horz" lIns="95781" tIns="47891" rIns="95781" bIns="4789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7075" y="6356352"/>
            <a:ext cx="2133600" cy="365125"/>
          </a:xfrm>
          <a:prstGeom prst="rect">
            <a:avLst/>
          </a:prstGeom>
        </p:spPr>
        <p:txBody>
          <a:bodyPr vert="horz" lIns="95781" tIns="47891" rIns="95781" bIns="4789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4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6563" y="6356352"/>
            <a:ext cx="2895600" cy="365125"/>
          </a:xfrm>
          <a:prstGeom prst="rect">
            <a:avLst/>
          </a:prstGeom>
        </p:spPr>
        <p:txBody>
          <a:bodyPr vert="horz" lIns="95781" tIns="47891" rIns="95781" bIns="4789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4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8051" y="6356352"/>
            <a:ext cx="2133600" cy="365125"/>
          </a:xfrm>
          <a:prstGeom prst="rect">
            <a:avLst/>
          </a:prstGeom>
        </p:spPr>
        <p:txBody>
          <a:bodyPr vert="horz" lIns="95781" tIns="47891" rIns="95781" bIns="4789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4"/>
            <a:fld id="{9ECA80D0-F743-434D-9F15-0CD0B08175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57814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66238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" descr="http://dlp-iteam/itfrontofficemr/Images1/Logo%2020th%20extended%20(UK)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88696" y="404664"/>
            <a:ext cx="1447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6248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57814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59180" indent="-359180" algn="l" defTabSz="95781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78224" indent="-299317" algn="l" defTabSz="957814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97268" indent="-239454" algn="l" defTabSz="95781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76174" indent="-239454" algn="l" defTabSz="957814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155082" indent="-239454" algn="l" defTabSz="957814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633988" indent="-239454" algn="l" defTabSz="95781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896" indent="-239454" algn="l" defTabSz="95781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02" indent="-239454" algn="l" defTabSz="95781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10" indent="-239454" algn="l" defTabSz="95781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81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7" algn="l" defTabSz="95781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4" algn="l" defTabSz="95781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1" algn="l" defTabSz="95781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28" algn="l" defTabSz="95781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35" algn="l" defTabSz="95781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42" algn="l" defTabSz="95781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50" algn="l" defTabSz="95781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56" algn="l" defTabSz="95781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9ECA80D0-F743-434D-9F15-0CD0B08175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1946" y="2320119"/>
            <a:ext cx="6946711" cy="2347415"/>
          </a:xfrm>
          <a:prstGeom prst="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Introduction to the DLP PMS Study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400" dirty="0" smtClean="0"/>
              <a:t>7 May 2013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677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Risk Use Cases</a:t>
            </a:r>
            <a:br>
              <a:rPr lang="en-US" dirty="0" smtClean="0"/>
            </a:br>
            <a:r>
              <a:rPr lang="en-US" i="1" dirty="0" smtClean="0"/>
              <a:t>Proposed Definition</a:t>
            </a:r>
            <a:endParaRPr lang="en-US" i="1" dirty="0"/>
          </a:p>
        </p:txBody>
      </p:sp>
      <p:sp>
        <p:nvSpPr>
          <p:cNvPr id="3" name="Rectangle 2"/>
          <p:cNvSpPr/>
          <p:nvPr/>
        </p:nvSpPr>
        <p:spPr>
          <a:xfrm>
            <a:off x="280686" y="1327341"/>
            <a:ext cx="6196314" cy="543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/>
            </a:pPr>
            <a:r>
              <a:rPr lang="en-US" sz="1600" b="1" kern="0" dirty="0" smtClean="0"/>
              <a:t>Use </a:t>
            </a:r>
            <a:r>
              <a:rPr lang="en-US" sz="1600" b="1" kern="0" dirty="0"/>
              <a:t>Case s</a:t>
            </a:r>
            <a:r>
              <a:rPr lang="en-US" sz="1600" b="1" kern="0" dirty="0" smtClean="0"/>
              <a:t>election methodology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sz="1600" b="1" kern="0" dirty="0"/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400" b="1" kern="0" dirty="0" smtClean="0"/>
              <a:t>Consolidate Use Case repository list from various sources</a:t>
            </a:r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400" kern="0" dirty="0"/>
              <a:t>DLP, GBTS Use Cases, GBTS Task List, Accenture Use </a:t>
            </a:r>
            <a:r>
              <a:rPr lang="en-US" sz="1400" kern="0" dirty="0" smtClean="0"/>
              <a:t>Cases</a:t>
            </a:r>
          </a:p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sz="1400" kern="0" dirty="0"/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400" b="1" kern="0" dirty="0" smtClean="0"/>
              <a:t>Among that list, define a selection of </a:t>
            </a:r>
            <a:r>
              <a:rPr lang="en-US" sz="1400" b="1" u="sng" kern="0" dirty="0" smtClean="0"/>
              <a:t>Baseline Use Cases</a:t>
            </a:r>
            <a:endParaRPr lang="en-US" sz="1400" b="1" kern="0" dirty="0" smtClean="0"/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400" kern="0" dirty="0" smtClean="0"/>
              <a:t>Baseline Use Cases </a:t>
            </a:r>
            <a:r>
              <a:rPr lang="en-US" sz="1400" kern="0" dirty="0"/>
              <a:t>give a representation of all the Level 2 </a:t>
            </a:r>
            <a:r>
              <a:rPr lang="en-US" sz="1400" kern="0" dirty="0" smtClean="0"/>
              <a:t>capabilities</a:t>
            </a:r>
            <a:r>
              <a:rPr lang="en-US" sz="1400" kern="0" dirty="0"/>
              <a:t> -</a:t>
            </a:r>
            <a:r>
              <a:rPr lang="en-US" sz="1400" kern="0" dirty="0" smtClean="0"/>
              <a:t> excluding duplicates, exceptions, variations.</a:t>
            </a:r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400" kern="0" dirty="0" smtClean="0"/>
              <a:t>Baseline Use Case focus on requirements to be covered by the future PMS application</a:t>
            </a:r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400" kern="0" dirty="0" smtClean="0"/>
              <a:t>They are selected from all sources  with priority: P1:DLP</a:t>
            </a:r>
            <a:r>
              <a:rPr lang="en-US" sz="1400" kern="0" dirty="0"/>
              <a:t>, </a:t>
            </a:r>
            <a:r>
              <a:rPr lang="en-US" sz="1400" kern="0" dirty="0" smtClean="0"/>
              <a:t>P2: GBTS </a:t>
            </a:r>
            <a:r>
              <a:rPr lang="en-US" sz="1400" kern="0" dirty="0"/>
              <a:t>Use Cases, </a:t>
            </a:r>
            <a:r>
              <a:rPr lang="en-US" sz="1400" kern="0" dirty="0" smtClean="0"/>
              <a:t>P3: Accenture </a:t>
            </a:r>
            <a:r>
              <a:rPr lang="en-US" sz="1400" kern="0" dirty="0"/>
              <a:t>Use </a:t>
            </a:r>
            <a:r>
              <a:rPr lang="en-US" sz="1400" kern="0" dirty="0" smtClean="0"/>
              <a:t>Cases, P4: GBTS </a:t>
            </a:r>
            <a:r>
              <a:rPr lang="en-US" sz="1400" kern="0" dirty="0"/>
              <a:t>Task </a:t>
            </a:r>
            <a:r>
              <a:rPr lang="en-US" sz="1400" kern="0" dirty="0" smtClean="0"/>
              <a:t>List</a:t>
            </a:r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400" kern="0" dirty="0"/>
              <a:t>As part of the vendor solution analysis, </a:t>
            </a:r>
            <a:r>
              <a:rPr lang="en-US" sz="1400" kern="0" dirty="0" smtClean="0"/>
              <a:t>they provide  high level information for the Fit / Gap analysis exercise. </a:t>
            </a:r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en-US" sz="1050" kern="0" dirty="0" smtClean="0"/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400" b="1" kern="0" dirty="0" smtClean="0"/>
              <a:t>Among the Baseline Use Cases, </a:t>
            </a:r>
            <a:r>
              <a:rPr lang="en-US" sz="1400" b="1" kern="0" dirty="0"/>
              <a:t>define a subset of </a:t>
            </a:r>
            <a:r>
              <a:rPr lang="en-US" sz="1400" b="1" u="sng" kern="0" dirty="0"/>
              <a:t>High Risk Use </a:t>
            </a:r>
            <a:r>
              <a:rPr lang="en-US" sz="1400" b="1" u="sng" kern="0" dirty="0" smtClean="0"/>
              <a:t>Cases</a:t>
            </a:r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400" kern="0" dirty="0"/>
              <a:t>High Risk Use </a:t>
            </a:r>
            <a:r>
              <a:rPr lang="en-US" sz="1400" kern="0" dirty="0" smtClean="0"/>
              <a:t>Cases are selected based upon Baseline Use Case scoring using the  “High Risk” Use Case criteria</a:t>
            </a:r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400" kern="0" dirty="0" smtClean="0"/>
              <a:t>Detail understanding of  </a:t>
            </a:r>
            <a:r>
              <a:rPr lang="en-US" sz="1400" kern="0" dirty="0"/>
              <a:t>processes and requirements </a:t>
            </a:r>
            <a:r>
              <a:rPr lang="en-US" sz="1400" kern="0" dirty="0" smtClean="0"/>
              <a:t>will be required for High Risk Use Cases, as they will be used to provide detailed information </a:t>
            </a:r>
            <a:r>
              <a:rPr lang="en-US" sz="1400" kern="0" dirty="0"/>
              <a:t>for the Fit / Gap analysis exercise. </a:t>
            </a:r>
          </a:p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sz="1400" kern="0" dirty="0" smtClean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338421485"/>
              </p:ext>
            </p:extLst>
          </p:nvPr>
        </p:nvGraphicFramePr>
        <p:xfrm>
          <a:off x="6034316" y="2151856"/>
          <a:ext cx="2743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42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Risk Use Cases</a:t>
            </a:r>
            <a:br>
              <a:rPr lang="en-US" dirty="0" smtClean="0"/>
            </a:br>
            <a:r>
              <a:rPr lang="en-US" i="1" dirty="0" smtClean="0"/>
              <a:t>Proposed Definition</a:t>
            </a:r>
            <a:endParaRPr lang="en-US" i="1" dirty="0"/>
          </a:p>
        </p:txBody>
      </p:sp>
      <p:sp>
        <p:nvSpPr>
          <p:cNvPr id="56" name="Content Placeholder 3"/>
          <p:cNvSpPr txBox="1">
            <a:spLocks/>
          </p:cNvSpPr>
          <p:nvPr/>
        </p:nvSpPr>
        <p:spPr>
          <a:xfrm>
            <a:off x="152401" y="4419600"/>
            <a:ext cx="8842103" cy="2514600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sz="1600" b="1" kern="0" noProof="0" dirty="0" smtClean="0"/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	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0686" y="1327341"/>
            <a:ext cx="6196314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/>
            </a:pPr>
            <a:r>
              <a:rPr lang="en-US" sz="1600" b="1" kern="0" dirty="0" smtClean="0"/>
              <a:t>“High Risk” Use Case selection criteria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sz="1600" b="1" kern="0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271392818"/>
              </p:ext>
            </p:extLst>
          </p:nvPr>
        </p:nvGraphicFramePr>
        <p:xfrm>
          <a:off x="533400" y="1752600"/>
          <a:ext cx="7893798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67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Risk Use Cases</a:t>
            </a:r>
            <a:br>
              <a:rPr lang="en-US" dirty="0" smtClean="0"/>
            </a:br>
            <a:r>
              <a:rPr lang="en-US" i="1" dirty="0" smtClean="0"/>
              <a:t>Intermediate Results</a:t>
            </a:r>
            <a:endParaRPr lang="en-US" i="1" dirty="0"/>
          </a:p>
        </p:txBody>
      </p:sp>
      <p:sp>
        <p:nvSpPr>
          <p:cNvPr id="56" name="Content Placeholder 3"/>
          <p:cNvSpPr txBox="1">
            <a:spLocks/>
          </p:cNvSpPr>
          <p:nvPr/>
        </p:nvSpPr>
        <p:spPr>
          <a:xfrm>
            <a:off x="152401" y="4419600"/>
            <a:ext cx="8842103" cy="2514600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sz="1600" b="1" kern="0" noProof="0" dirty="0" smtClean="0"/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	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0685" y="1327342"/>
            <a:ext cx="834591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sz="2000" kern="0" dirty="0" smtClean="0"/>
              <a:t>111 Use Cases have been identified as Base Use Cases</a:t>
            </a:r>
          </a:p>
          <a:p>
            <a:pPr marL="285750" lvl="0" indent="-28575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fr-FR" sz="2000" kern="0" dirty="0" err="1" smtClean="0"/>
              <a:t>Among</a:t>
            </a:r>
            <a:r>
              <a:rPr lang="fr-FR" sz="2000" kern="0" dirty="0" smtClean="0"/>
              <a:t> </a:t>
            </a:r>
            <a:r>
              <a:rPr lang="fr-FR" sz="2000" kern="0" dirty="0" err="1" smtClean="0"/>
              <a:t>them</a:t>
            </a:r>
            <a:r>
              <a:rPr lang="fr-FR" sz="2000" kern="0" dirty="0" smtClean="0"/>
              <a:t>, 13 are </a:t>
            </a:r>
            <a:r>
              <a:rPr lang="fr-FR" sz="2000" kern="0" dirty="0" err="1" smtClean="0"/>
              <a:t>considered</a:t>
            </a:r>
            <a:r>
              <a:rPr lang="fr-FR" sz="2000" kern="0" dirty="0" smtClean="0"/>
              <a:t> High </a:t>
            </a:r>
            <a:r>
              <a:rPr lang="en-US" sz="2000" kern="0" dirty="0" smtClean="0"/>
              <a:t>Risk</a:t>
            </a:r>
            <a:r>
              <a:rPr lang="fr-FR" sz="2000" kern="0" dirty="0" smtClean="0"/>
              <a:t> Use Cases for DLP</a:t>
            </a:r>
            <a:endParaRPr lang="en-US" sz="2000" kern="0" dirty="0" smtClean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9602251"/>
              </p:ext>
            </p:extLst>
          </p:nvPr>
        </p:nvGraphicFramePr>
        <p:xfrm>
          <a:off x="252971" y="2508548"/>
          <a:ext cx="4850780" cy="4088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502553"/>
              </p:ext>
            </p:extLst>
          </p:nvPr>
        </p:nvGraphicFramePr>
        <p:xfrm>
          <a:off x="5037282" y="2276872"/>
          <a:ext cx="3907311" cy="4192042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270354"/>
                <a:gridCol w="2636957"/>
              </a:tblGrid>
              <a:tr h="2682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Capability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</a:rPr>
                        <a:t>High Risk Use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2"/>
                    </a:solidFill>
                  </a:tcPr>
                </a:tc>
              </a:tr>
              <a:tr h="26821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Finance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Manage Transaction Codes</a:t>
                      </a:r>
                      <a:endParaRPr lang="en-US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682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effectLst/>
                        </a:rPr>
                        <a:t>Night </a:t>
                      </a:r>
                      <a:r>
                        <a:rPr lang="en-US" sz="1200" b="1" u="none" strike="noStrike" dirty="0">
                          <a:effectLst/>
                        </a:rPr>
                        <a:t>Audit</a:t>
                      </a:r>
                      <a:endParaRPr lang="en-US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682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Folio Management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Interhotel Charge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503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Group Services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Make Convention Reservations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68219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Guest stay management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Check-In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682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Check-Out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682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On demand services / Specials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682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Self Service e-Registration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5255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Housekeeping &amp; Maintenance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Write Cleaning Plan – (Housekeeper Report or “Planche”)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682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Reservations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Internal Sales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682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Room Management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Balance Rooms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358094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System Administration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Manage Downtime &amp; Emergency Processes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2682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Manage Access Rights</a:t>
                      </a:r>
                      <a:endParaRPr lang="en-US" sz="12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75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DLP Property Management Capability </a:t>
            </a:r>
            <a:r>
              <a:rPr lang="en-US" dirty="0" smtClean="0"/>
              <a:t>Model</a:t>
            </a:r>
            <a:br>
              <a:rPr lang="en-US" dirty="0" smtClean="0"/>
            </a:br>
            <a:r>
              <a:rPr lang="en-US" i="1" dirty="0" smtClean="0"/>
              <a:t>Folio Management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80D0-F743-434D-9F15-0CD0B08175E8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019980"/>
              </p:ext>
            </p:extLst>
          </p:nvPr>
        </p:nvGraphicFramePr>
        <p:xfrm>
          <a:off x="251520" y="1158538"/>
          <a:ext cx="8508021" cy="49216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2882"/>
                <a:gridCol w="799453"/>
                <a:gridCol w="1688075"/>
                <a:gridCol w="1761871"/>
                <a:gridCol w="3975740"/>
              </a:tblGrid>
              <a:tr h="249384">
                <a:tc>
                  <a:txBody>
                    <a:bodyPr/>
                    <a:lstStyle/>
                    <a:p>
                      <a:pPr algn="l" fontAlgn="t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8792" marR="8792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Capability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8792" marR="8792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Sub-Capabilities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8792" marR="8792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Capability Description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8792" marR="8792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Sub-Capability Scope Statement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8792" marR="8792" marT="9525" marB="0" anchor="ctr">
                    <a:solidFill>
                      <a:schemeClr val="tx2"/>
                    </a:solidFill>
                  </a:tcPr>
                </a:tc>
              </a:tr>
              <a:tr h="1063167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9525" marB="0" anchor="ctr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Folio Management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92" marR="8792" marT="9525" marB="0" vert="vert27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</a:rPr>
                        <a:t>Charges/Corrections/Transfers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92" marR="8792" marT="9525" marB="0" anchor="ctr"/>
                </a:tc>
                <a:tc rowSpan="8"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Ability to aggregate, process, and report on charges collected by the property, including the generation of appropriate folios and General Ledger communication for revenue recognition; including the setup and management of taxes, service/resort charges, and the processing of different methods of payments.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92" marR="8792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The generation and auto-generation of charges on a folio, based on established system rules and/or configured routing rules.  The correction of a charge - along with additional data elements associated to a correction - including the posting of a refund.  The transfer of a charge or balance from one folio to another or one account to another.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92" marR="8792" marT="9525" marB="0" anchor="ctr"/>
                </a:tc>
              </a:tr>
              <a:tr h="433142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</a:rPr>
                        <a:t>Charge Routing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92" marR="8792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The establishment of routing rules as applied to either an individual guest folio or based on charge type.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92" marR="8792" marT="9525" marB="0" anchor="ctr"/>
                </a:tc>
              </a:tr>
              <a:tr h="702579">
                <a:tc rowSpan="2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</a:rPr>
                        <a:t>Folio Setup &amp; Management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92" marR="8792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The setup of a specific folio for a guest that identifies charge routing rules and retroactively apply them, if necessary.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The configuration of a folio, its associated and required data elements and format at the chain, brand or hotel level.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92" marR="8792" marT="9525" marB="0" anchor="ctr"/>
                </a:tc>
              </a:tr>
              <a:tr h="1505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The request and authorization of payment from credit card companies, which can be performed either by individual payment or in batch.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The setup of credit card processors / financial institutions and associated data.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92" marR="8792" marT="9525" marB="0" anchor="ctr"/>
                </a:tc>
              </a:tr>
              <a:tr h="643150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</a:rPr>
                        <a:t>Credit Card Processing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92" marR="8792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/>
                </a:tc>
              </a:tr>
              <a:tr h="433142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</a:rPr>
                        <a:t>Settlement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92" marR="8792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The settlement of a folio based on processing of payment or a manager's adjustment.  Integration to authorize credit or debit payments is also included.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92" marR="8792" marT="9525" marB="0" anchor="ctr"/>
                </a:tc>
              </a:tr>
              <a:tr h="433142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 smtClean="0">
                          <a:effectLst/>
                        </a:rPr>
                        <a:t>Tax / Service Fees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92" marR="8792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 smtClean="0">
                          <a:effectLst/>
                        </a:rPr>
                        <a:t>-The configuration of a tax engine specific to a hotel and its location based on a set of standard tax calculations.</a:t>
                      </a:r>
                    </a:p>
                    <a:p>
                      <a:pPr algn="l" fontAlgn="t"/>
                      <a:r>
                        <a:rPr lang="en-US" sz="1100" u="none" strike="noStrike" dirty="0" smtClean="0">
                          <a:effectLst/>
                        </a:rPr>
                        <a:t>-The </a:t>
                      </a:r>
                      <a:r>
                        <a:rPr lang="en-US" sz="1100" u="none" strike="noStrike" dirty="0">
                          <a:effectLst/>
                        </a:rPr>
                        <a:t>setup of additional charges and fees to be applied to guest or group folios as well as their associated calculation rules.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92" marR="8792" marT="9525" marB="0" anchor="ctr"/>
                </a:tc>
              </a:tr>
              <a:tr h="433142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2" marR="8792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</a:rPr>
                        <a:t>Folio History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92" marR="8792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The search, retrieval and display of a historical folio, including the re-printing or emailing of a folio as needed.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792" marR="8792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61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DLP Property Management Capability </a:t>
            </a:r>
            <a:r>
              <a:rPr lang="en-US" dirty="0" smtClean="0"/>
              <a:t>Model</a:t>
            </a:r>
            <a:br>
              <a:rPr lang="en-US" dirty="0" smtClean="0"/>
            </a:br>
            <a:r>
              <a:rPr lang="en-US" i="1" dirty="0" smtClean="0"/>
              <a:t>Accounting </a:t>
            </a:r>
            <a:r>
              <a:rPr lang="en-US" i="1" dirty="0"/>
              <a:t>&amp; Guest stay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80D0-F743-434D-9F15-0CD0B08175E8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800131"/>
              </p:ext>
            </p:extLst>
          </p:nvPr>
        </p:nvGraphicFramePr>
        <p:xfrm>
          <a:off x="251520" y="1196752"/>
          <a:ext cx="8574490" cy="1944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5092"/>
                <a:gridCol w="805698"/>
                <a:gridCol w="1701263"/>
                <a:gridCol w="1775636"/>
                <a:gridCol w="4006801"/>
              </a:tblGrid>
              <a:tr h="194410">
                <a:tc>
                  <a:txBody>
                    <a:bodyPr/>
                    <a:lstStyle/>
                    <a:p>
                      <a:pPr algn="l" fontAlgn="t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Capability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Sub-Capabilities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Capability Description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Sub-Capability Scope Statement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ctr">
                    <a:solidFill>
                      <a:schemeClr val="tx2"/>
                    </a:solidFill>
                  </a:tcPr>
                </a:tc>
              </a:tr>
              <a:tr h="597934"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Finance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vert="vert27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Bank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Out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ctr"/>
                </a:tc>
                <a:tc rowSpan="4"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Ability to manage financial activities related to a property’s daily operations such as closeout, posting code/GL mappings, Revenue &amp; statistical data management</a:t>
                      </a:r>
                    </a:p>
                  </a:txBody>
                  <a:tcPr marL="8792" marR="8792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closing out and balancing of a cash register at the end of a shift. Processes, some manually triggered and others automatic, to mark the closing of a business day at the hotel.</a:t>
                      </a:r>
                    </a:p>
                  </a:txBody>
                  <a:tcPr marL="8792" marR="8792" marT="9525" marB="0" anchor="ctr"/>
                </a:tc>
              </a:tr>
              <a:tr h="378368"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Controls and Exceptions</a:t>
                      </a:r>
                    </a:p>
                  </a:txBody>
                  <a:tcPr marL="8792" marR="8792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reconciliation of financials activities such as variances, balances, mispost, permanent folios</a:t>
                      </a:r>
                    </a:p>
                  </a:txBody>
                  <a:tcPr marL="8792" marR="8792" marT="9525" marB="0" anchor="ctr"/>
                </a:tc>
              </a:tr>
              <a:tr h="395136"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Financial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Setu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creation, modification and inactivation of posting codes, their properties, and their associated mapping to G/L accounts.</a:t>
                      </a:r>
                    </a:p>
                  </a:txBody>
                  <a:tcPr marL="8792" marR="8792" marT="9525" marB="0" anchor="ctr"/>
                </a:tc>
              </a:tr>
              <a:tr h="378368"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Account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Receivable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ability to aggregate, process, and report on an individual property’s receivable accounts with appropriate rule set processing.</a:t>
                      </a:r>
                    </a:p>
                  </a:txBody>
                  <a:tcPr marL="8792" marR="8792" marT="9525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406161"/>
              </p:ext>
            </p:extLst>
          </p:nvPr>
        </p:nvGraphicFramePr>
        <p:xfrm>
          <a:off x="251520" y="3405666"/>
          <a:ext cx="8574490" cy="28860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5092"/>
                <a:gridCol w="805698"/>
                <a:gridCol w="1701263"/>
                <a:gridCol w="1775636"/>
                <a:gridCol w="4006801"/>
              </a:tblGrid>
              <a:tr h="150909">
                <a:tc>
                  <a:txBody>
                    <a:bodyPr/>
                    <a:lstStyle/>
                    <a:p>
                      <a:pPr algn="l" fontAlgn="t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Capability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Sub-Capabilities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Capability Description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Sub-Capability Scope Statement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ctr">
                    <a:solidFill>
                      <a:schemeClr val="tx2"/>
                    </a:solidFill>
                  </a:tcPr>
                </a:tc>
              </a:tr>
              <a:tr h="293704"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ctr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Guest stay management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vert="vert27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Check-in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ctr"/>
                </a:tc>
                <a:tc rowSpan="8"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Ability to accommodate/support all activities related to a guest’s stay.</a:t>
                      </a:r>
                    </a:p>
                  </a:txBody>
                  <a:tcPr marL="8792" marR="8792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Activities related to pre-registration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and registration. May be done leveraging web / mobile self-services capabilities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ctr"/>
                </a:tc>
              </a:tr>
              <a:tr h="293704">
                <a:tc rowSpan="2"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vert="vert270" anchor="ctr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Check-in</a:t>
                      </a:r>
                    </a:p>
                  </a:txBody>
                  <a:tcPr marL="8792" marR="8792" marT="9525" marB="0" anchor="ctr"/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registration of a guest and the opening of a guest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folio. The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i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ntegration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with key encoder for room key generation.</a:t>
                      </a:r>
                    </a:p>
                  </a:txBody>
                  <a:tcPr marL="8792" marR="8792" marT="9525" marB="0" anchor="ctr"/>
                </a:tc>
              </a:tr>
              <a:tr h="225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closing out of a guest folio, including payment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processing.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Includes  Guest checks out at the front desk, Express Check Out, Early Check Out, Late Check Out, Batched Check Out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ctr"/>
                </a:tc>
              </a:tr>
              <a:tr h="105060">
                <a:tc rowSpan="2"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Check-out</a:t>
                      </a:r>
                    </a:p>
                  </a:txBody>
                  <a:tcPr marL="8792" marR="8792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847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maintenance of guest data along with integration to guest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profiles and preferences 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stored &amp; maintained at the corporate level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ability to search for &amp; retrieve records by guest.</a:t>
                      </a:r>
                    </a:p>
                  </a:txBody>
                  <a:tcPr marL="8792" marR="8792" marT="9525" marB="0" anchor="ctr"/>
                </a:tc>
              </a:tr>
              <a:tr h="364501"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Guest Management</a:t>
                      </a:r>
                    </a:p>
                  </a:txBody>
                  <a:tcPr marL="8792" marR="8792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93704"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Guest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Request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management of guest items (including lost &amp; found), guest messages, housekeeping or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specifics requests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ctr"/>
                </a:tc>
              </a:tr>
              <a:tr h="371592"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Bells and Transportation services</a:t>
                      </a:r>
                    </a:p>
                  </a:txBody>
                  <a:tcPr marL="8792" marR="8792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management of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luggage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and transportations services</a:t>
                      </a:r>
                    </a:p>
                  </a:txBody>
                  <a:tcPr marL="8792" marR="8792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90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DLP Property Management Capability </a:t>
            </a:r>
            <a:r>
              <a:rPr lang="en-US" dirty="0" smtClean="0"/>
              <a:t>Model</a:t>
            </a:r>
            <a:br>
              <a:rPr lang="en-US" dirty="0" smtClean="0"/>
            </a:br>
            <a:r>
              <a:rPr lang="en-US" i="1" dirty="0" smtClean="0"/>
              <a:t>Group Services &amp; Housekeeping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80D0-F743-434D-9F15-0CD0B08175E8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173467"/>
              </p:ext>
            </p:extLst>
          </p:nvPr>
        </p:nvGraphicFramePr>
        <p:xfrm>
          <a:off x="251520" y="1158537"/>
          <a:ext cx="8640960" cy="16964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302"/>
                <a:gridCol w="811944"/>
                <a:gridCol w="1714451"/>
                <a:gridCol w="1789401"/>
                <a:gridCol w="4037862"/>
              </a:tblGrid>
              <a:tr h="196718">
                <a:tc>
                  <a:txBody>
                    <a:bodyPr/>
                    <a:lstStyle/>
                    <a:p>
                      <a:pPr algn="l" fontAlgn="t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Capability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Sub-Capabilities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Capability Description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Sub-Capability Scope Statement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ctr">
                    <a:solidFill>
                      <a:schemeClr val="tx2"/>
                    </a:solidFill>
                  </a:tcPr>
                </a:tc>
              </a:tr>
              <a:tr h="941283"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Group Services</a:t>
                      </a:r>
                    </a:p>
                  </a:txBody>
                  <a:tcPr marL="8792" marR="8792" marT="9525" marB="0" vert="vert27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Group Management</a:t>
                      </a:r>
                    </a:p>
                  </a:txBody>
                  <a:tcPr marL="8792" marR="8792" marT="9525" marB="0" anchor="ctr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Ability to book, manage, and financially process group blocks and their associated reservations, including meeting space reservations</a:t>
                      </a:r>
                    </a:p>
                  </a:txBody>
                  <a:tcPr marL="8792" marR="8792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creation, modification and release of group blocks and their associated data (including individual group reservations, rooming lists, and group charge routing).  Auto-loading of rooming lists is also included in this capability.  When closing out a group, the capability to batch check-out stays associated with a group prior to closing the group folio. </a:t>
                      </a:r>
                    </a:p>
                  </a:txBody>
                  <a:tcPr marL="8792" marR="8792" marT="9525" marB="0" anchor="ctr"/>
                </a:tc>
              </a:tr>
              <a:tr h="484391"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Meeting Space Management</a:t>
                      </a:r>
                    </a:p>
                  </a:txBody>
                  <a:tcPr marL="8792" marR="8792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Ability to Manage Meeting Space, View and Reserve Meeting Space</a:t>
                      </a:r>
                    </a:p>
                  </a:txBody>
                  <a:tcPr marL="8792" marR="8792" marT="9525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412005"/>
              </p:ext>
            </p:extLst>
          </p:nvPr>
        </p:nvGraphicFramePr>
        <p:xfrm>
          <a:off x="251520" y="3099412"/>
          <a:ext cx="8640960" cy="23320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302"/>
                <a:gridCol w="811944"/>
                <a:gridCol w="1714451"/>
                <a:gridCol w="1789401"/>
                <a:gridCol w="4037862"/>
              </a:tblGrid>
              <a:tr h="20034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Capability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Sub-Capabilities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Capability Description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Sub-Capability Scope Statement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ctr">
                    <a:solidFill>
                      <a:schemeClr val="tx2"/>
                    </a:solidFill>
                  </a:tcPr>
                </a:tc>
              </a:tr>
              <a:tr h="372678"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Housekeeping &amp; Maintenance 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vert="vert27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Attendant Management</a:t>
                      </a:r>
                    </a:p>
                  </a:txBody>
                  <a:tcPr marL="8792" marR="8792" marT="9525" marB="0" anchor="ctr"/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Ability to manage activities related to the maintenance of rooms for daily operations; includes the management of housekeeping employees and the scheduling of housekeeping attendants.</a:t>
                      </a:r>
                    </a:p>
                  </a:txBody>
                  <a:tcPr marL="8792" marR="8792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creation, modification and inactivation of housekeeping attendant records and their associated data.</a:t>
                      </a:r>
                    </a:p>
                  </a:txBody>
                  <a:tcPr marL="8792" marR="8792" marT="9525" marB="0" anchor="ctr"/>
                </a:tc>
              </a:tr>
              <a:tr h="389911"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Scheduling</a:t>
                      </a:r>
                    </a:p>
                  </a:txBody>
                  <a:tcPr marL="8792" marR="8792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automated or manual assignment of housekeeping attendants to rooms, based on housekeeping zones, expected workload and hotel occupancy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automated attribution of tasks to attendants.</a:t>
                      </a:r>
                    </a:p>
                    <a:p>
                      <a:pPr marL="0" marR="0" indent="0" algn="l" defTabSz="957814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allocation &amp; tracking of room keys for housekeeping attendants.  </a:t>
                      </a:r>
                      <a:b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configuration &amp; management of housekeeping system rules, such as housekeeping zones, credits per room, hours per credit, etc.</a:t>
                      </a:r>
                    </a:p>
                  </a:txBody>
                  <a:tcPr marL="8792" marR="8792" marT="9525" marB="0" anchor="ctr"/>
                </a:tc>
              </a:tr>
              <a:tr h="389911"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Individual Room Maintenance</a:t>
                      </a:r>
                    </a:p>
                  </a:txBody>
                  <a:tcPr marL="8792" marR="8792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establishment of individual room rotation schedules (i.e. bed linens, bed rotation) and inclusion in housekeeping assignments, when applicable.</a:t>
                      </a:r>
                    </a:p>
                  </a:txBody>
                  <a:tcPr marL="8792" marR="8792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24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DLP Property Management Capability </a:t>
            </a:r>
            <a:r>
              <a:rPr lang="en-US" dirty="0" smtClean="0"/>
              <a:t>Model</a:t>
            </a:r>
            <a:br>
              <a:rPr lang="en-US" dirty="0" smtClean="0"/>
            </a:br>
            <a:r>
              <a:rPr lang="en-US" i="1" dirty="0" smtClean="0"/>
              <a:t>Reservations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80D0-F743-434D-9F15-0CD0B08175E8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531319"/>
              </p:ext>
            </p:extLst>
          </p:nvPr>
        </p:nvGraphicFramePr>
        <p:xfrm>
          <a:off x="251520" y="1412776"/>
          <a:ext cx="8640960" cy="37882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302"/>
                <a:gridCol w="811944"/>
                <a:gridCol w="1714451"/>
                <a:gridCol w="1789401"/>
                <a:gridCol w="4037862"/>
              </a:tblGrid>
              <a:tr h="55404">
                <a:tc>
                  <a:txBody>
                    <a:bodyPr/>
                    <a:lstStyle/>
                    <a:p>
                      <a:pPr algn="l" fontAlgn="t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Capability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Sub-Capabilities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Capability Description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Sub-Capability Scope Statement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ctr">
                    <a:solidFill>
                      <a:schemeClr val="tx2"/>
                    </a:solidFill>
                  </a:tcPr>
                </a:tc>
              </a:tr>
              <a:tr h="971371"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b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Reservations</a:t>
                      </a:r>
                    </a:p>
                  </a:txBody>
                  <a:tcPr marL="8792" marR="8792" marT="9525" marB="0" vert="vert27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Reservation</a:t>
                      </a:r>
                      <a:r>
                        <a:rPr lang="en-US" sz="140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</a:t>
                      </a:r>
                      <a:r>
                        <a:rPr 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anagement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92" marR="8792" marT="9525" marB="0"/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Ability to interact with a Central Reservation System (CRS), and initiate, store &amp; manage future reservations/stays for the individual property.</a:t>
                      </a:r>
                    </a:p>
                  </a:txBody>
                  <a:tcPr marL="8792" marR="8792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entry of reservation criteria, for either an individual or as part of a group, in order retrieve availability and applicable rates and subsequently either book / modify / cancel a reservation, including booking of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add-ons.</a:t>
                      </a:r>
                    </a:p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history of bookings per hotel or per guest.</a:t>
                      </a:r>
                    </a:p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capacity to transfer bookings between hotels and to manage booking discrepancies</a:t>
                      </a:r>
                    </a:p>
                  </a:txBody>
                  <a:tcPr marL="8792" marR="8792" marT="9525" marB="0"/>
                </a:tc>
              </a:tr>
              <a:tr h="765517"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No-Shows &amp; Cancellations</a:t>
                      </a:r>
                    </a:p>
                  </a:txBody>
                  <a:tcPr marL="8792" marR="8792" marT="9525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generation of a no-show list and ability to process no shows based on predefined rules.  The ability to reinstate a reservation if/when a guest arrives after their reservation has been identified as a no show.  The cancellation of a reservation and processing of any cancellation policy.</a:t>
                      </a:r>
                    </a:p>
                  </a:txBody>
                  <a:tcPr marL="8792" marR="8792" marT="9525" marB="0"/>
                </a:tc>
              </a:tr>
              <a:tr h="491046"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Pre-fulfillment </a:t>
                      </a: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Fulfillment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92" marR="8792" marT="9525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fulfillment of reservation package components to guest voucher delivery</a:t>
                      </a:r>
                    </a:p>
                  </a:txBody>
                  <a:tcPr marL="8792" marR="8792" marT="9525" marB="0"/>
                </a:tc>
              </a:tr>
              <a:tr h="388119"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Package </a:t>
                      </a:r>
                      <a:r>
                        <a:rPr 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Setup &amp; Management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92" marR="8792" marT="9525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capacity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to access the package inventory and product catalog.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ability to associate rates/pricing to hotel products and manage daily physical inventory, when applicable.</a:t>
                      </a:r>
                    </a:p>
                  </a:txBody>
                  <a:tcPr marL="8792" marR="8792" marT="9525" marB="0"/>
                </a:tc>
              </a:tr>
              <a:tr h="576818"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Reservation Rules</a:t>
                      </a:r>
                    </a:p>
                  </a:txBody>
                  <a:tcPr marL="8792" marR="8792" marT="9525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configuration of rules related to reservations, such as what data is captured for a force sell, what constitutes a "no show", and what the initial folio setup rules should be based on reservation parameters.</a:t>
                      </a:r>
                    </a:p>
                  </a:txBody>
                  <a:tcPr marL="8792" marR="8792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09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DLP Property Management Capability </a:t>
            </a:r>
            <a:r>
              <a:rPr lang="en-US" dirty="0" smtClean="0"/>
              <a:t>Model</a:t>
            </a:r>
            <a:br>
              <a:rPr lang="en-US" dirty="0" smtClean="0"/>
            </a:br>
            <a:r>
              <a:rPr lang="en-US" i="1" dirty="0" smtClean="0"/>
              <a:t>Room Management &amp; System administration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80D0-F743-434D-9F15-0CD0B08175E8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543728"/>
              </p:ext>
            </p:extLst>
          </p:nvPr>
        </p:nvGraphicFramePr>
        <p:xfrm>
          <a:off x="251520" y="1268761"/>
          <a:ext cx="8640960" cy="27408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302"/>
                <a:gridCol w="811944"/>
                <a:gridCol w="1714451"/>
                <a:gridCol w="1789401"/>
                <a:gridCol w="4037862"/>
              </a:tblGrid>
              <a:tr h="200089">
                <a:tc>
                  <a:txBody>
                    <a:bodyPr/>
                    <a:lstStyle/>
                    <a:p>
                      <a:pPr algn="l" fontAlgn="t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792" marR="8792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Capability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792" marR="8792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Sub-Capabilities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792" marR="8792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Capability Description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792" marR="8792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Sub-Capability Scope Statement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8792" marR="8792" marT="9525" marB="0" anchor="ctr">
                    <a:solidFill>
                      <a:schemeClr val="tx2"/>
                    </a:solidFill>
                  </a:tcPr>
                </a:tc>
              </a:tr>
              <a:tr h="578753"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792" marR="8792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Room Management</a:t>
                      </a:r>
                    </a:p>
                  </a:txBody>
                  <a:tcPr marL="8792" marR="8792" marT="9525" marB="0" vert="vert27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Property Setup </a:t>
                      </a:r>
                    </a:p>
                  </a:txBody>
                  <a:tcPr marL="8792" marR="8792" marT="9525" marB="0" anchor="ctr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Ability to  manage property’s physical inventory as well as correlation of a room to a reservation</a:t>
                      </a:r>
                    </a:p>
                  </a:txBody>
                  <a:tcPr marL="8792" marR="8792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-The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creation and maintenance of property information, from basic address &amp; room type data to configuration rules and setup of integration with external devices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</a:t>
                      </a:r>
                    </a:p>
                    <a:p>
                      <a:pPr marL="0" marR="0" indent="0" algn="l" defTabSz="957814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-The setup of one or more sister hotels and associated multi-property attributes. </a:t>
                      </a:r>
                    </a:p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792" marR="8792" marT="9525" marB="0" anchor="ctr"/>
                </a:tc>
              </a:tr>
              <a:tr h="1525413"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792" marR="8792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Room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Controls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792" marR="8792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-The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management of individual rooms, including assignment to a room type, the association of special request codes to rooms, and the maintenance of room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statuses. The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establishment of connecting rooms and/or suites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</a:t>
                      </a:r>
                    </a:p>
                    <a:p>
                      <a:pPr marL="0" marR="0" indent="0" algn="l" defTabSz="957814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-The correlation of a room to a reservation (automated or manual). In addition, the logic associated to processing a reservation when the reserved room type are unavailable.</a:t>
                      </a:r>
                    </a:p>
                  </a:txBody>
                  <a:tcPr marL="8792" marR="8792" marT="9525" marB="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26850"/>
              </p:ext>
            </p:extLst>
          </p:nvPr>
        </p:nvGraphicFramePr>
        <p:xfrm>
          <a:off x="251520" y="3789040"/>
          <a:ext cx="8640960" cy="29457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302"/>
                <a:gridCol w="811944"/>
                <a:gridCol w="1714451"/>
                <a:gridCol w="1789401"/>
                <a:gridCol w="4037862"/>
              </a:tblGrid>
              <a:tr h="201447">
                <a:tc>
                  <a:txBody>
                    <a:bodyPr/>
                    <a:lstStyle/>
                    <a:p>
                      <a:pPr algn="l" fontAlgn="t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Capability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Sub-Capabilities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Capability Description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Sub-Capability Scope Statement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ctr">
                    <a:solidFill>
                      <a:schemeClr val="tx2"/>
                    </a:solidFill>
                  </a:tcPr>
                </a:tc>
              </a:tr>
              <a:tr h="496036"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b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Administration</a:t>
                      </a:r>
                    </a:p>
                  </a:txBody>
                  <a:tcPr marL="8792" marR="8792" marT="9525" marB="0" vert="vert27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Security / </a:t>
                      </a:r>
                      <a:b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User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Permissions </a:t>
                      </a:r>
                    </a:p>
                  </a:txBody>
                  <a:tcPr marL="8792" marR="8792" marT="9525" marB="0"/>
                </a:tc>
                <a:tc rowSpan="5"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Ability to setup and manage certain aspects of the PMS for the individual property location.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setup and maintenance of system users and their permissions within the application.</a:t>
                      </a:r>
                    </a:p>
                  </a:txBody>
                  <a:tcPr marL="8792" marR="8792" marT="9525" marB="0"/>
                </a:tc>
              </a:tr>
              <a:tr h="496036"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Multi-Currency / </a:t>
                      </a:r>
                      <a:b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Multi-Language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configuration by hotel of currency(s) and by hotel and by user language.  </a:t>
                      </a:r>
                    </a:p>
                  </a:txBody>
                  <a:tcPr marL="8792" marR="8792" marT="9525" marB="0"/>
                </a:tc>
              </a:tr>
              <a:tr h="496036"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Maintenance and Backup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setup of cycles for automated system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maintenance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including folio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and account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purging)</a:t>
                      </a:r>
                    </a:p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setup of backup procedures in case of run interruption.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/>
                </a:tc>
              </a:tr>
              <a:tr h="392063"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Alert Management</a:t>
                      </a:r>
                    </a:p>
                  </a:txBody>
                  <a:tcPr marL="8792" marR="8792" marT="9525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creation, modification and removal of alerts, used as a bulletin board function within the application.</a:t>
                      </a:r>
                    </a:p>
                  </a:txBody>
                  <a:tcPr marL="8792" marR="8792" marT="9525" marB="0"/>
                </a:tc>
              </a:tr>
              <a:tr h="582679"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Accessibility and Integration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92" marR="8792" marT="9525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Ability to access the PMS online and / or on Mobile devices</a:t>
                      </a:r>
                    </a:p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Ability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 integrate with external applications, including Reservations, Accounting, Payment and POS, Customer Hub, Asset Hub, Key Management Systems for Rooms and Convention Space,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SmartMedia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PBX, Wi-Fi,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F&amp;B, printers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55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DLP Property Management Capability </a:t>
            </a:r>
            <a:r>
              <a:rPr lang="en-US" dirty="0" smtClean="0"/>
              <a:t>Model</a:t>
            </a:r>
            <a:br>
              <a:rPr lang="en-US" dirty="0" smtClean="0"/>
            </a:br>
            <a:r>
              <a:rPr lang="en-US" i="1" dirty="0" smtClean="0"/>
              <a:t>Reporting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80D0-F743-434D-9F15-0CD0B08175E8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104867"/>
              </p:ext>
            </p:extLst>
          </p:nvPr>
        </p:nvGraphicFramePr>
        <p:xfrm>
          <a:off x="251520" y="1268760"/>
          <a:ext cx="8640960" cy="25507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302"/>
                <a:gridCol w="811944"/>
                <a:gridCol w="1714451"/>
                <a:gridCol w="1789401"/>
                <a:gridCol w="4037862"/>
              </a:tblGrid>
              <a:tr h="112326">
                <a:tc>
                  <a:txBody>
                    <a:bodyPr/>
                    <a:lstStyle/>
                    <a:p>
                      <a:pPr algn="l" fontAlgn="t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Capability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Sub-Capabilities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Capability Description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Sub-Capability Scope Statement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ctr">
                    <a:solidFill>
                      <a:schemeClr val="tx2"/>
                    </a:solidFill>
                  </a:tcPr>
                </a:tc>
              </a:tr>
              <a:tr h="431185"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b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Reporting</a:t>
                      </a:r>
                    </a:p>
                  </a:txBody>
                  <a:tcPr marL="8792" marR="8792" marT="9525" marB="0" vert="vert27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Financial Reporting</a:t>
                      </a:r>
                    </a:p>
                  </a:txBody>
                  <a:tcPr marL="8792" marR="8792" marT="9525" marB="0"/>
                </a:tc>
                <a:tc rowSpan="5"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Ability to view, aggregate, process, and report on an individual property’s key data elements and print to individual printer devices on a property in a variety of forms.  </a:t>
                      </a:r>
                    </a:p>
                  </a:txBody>
                  <a:tcPr marL="8792" marR="8792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 set of reports that reflect the financial aspects of the hotel, including cash register management, receivables, accounts payable, etc.</a:t>
                      </a:r>
                    </a:p>
                  </a:txBody>
                  <a:tcPr marL="8792" marR="8792" marT="9525" marB="0"/>
                </a:tc>
              </a:tr>
              <a:tr h="431185"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Operational Reporting</a:t>
                      </a:r>
                    </a:p>
                  </a:txBody>
                  <a:tcPr marL="8792" marR="8792" marT="9525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 set of reports that reflect the operational aspect of the hotel, including occupancy, RevPAR, future business, etc.</a:t>
                      </a:r>
                    </a:p>
                  </a:txBody>
                  <a:tcPr marL="8792" marR="8792" marT="9525" marB="0"/>
                </a:tc>
              </a:tr>
              <a:tr h="431185"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Guest Facing Reporting</a:t>
                      </a:r>
                    </a:p>
                  </a:txBody>
                  <a:tcPr marL="8792" marR="8792" marT="9525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 set of reports that eventually are presented to the guest, including folios, receipts, registration cards, etc.</a:t>
                      </a:r>
                    </a:p>
                  </a:txBody>
                  <a:tcPr marL="8792" marR="8792" marT="9525" marB="0"/>
                </a:tc>
              </a:tr>
              <a:tr h="537472"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Exception Reporting</a:t>
                      </a:r>
                    </a:p>
                  </a:txBody>
                  <a:tcPr marL="8792" marR="8792" marT="9525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 set of reports that show either where business rules have been broken or systematic errors have occurred, including override reports, audit exception handling, etc.</a:t>
                      </a:r>
                    </a:p>
                  </a:txBody>
                  <a:tcPr marL="8792" marR="8792" marT="9525" marB="0"/>
                </a:tc>
              </a:tr>
              <a:tr h="537472"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 anchor="b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Reporting Setup &amp; Management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/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Ability to define and adapt reporting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templates and filter criteria.</a:t>
                      </a:r>
                    </a:p>
                    <a:p>
                      <a:pPr algn="l" fontAlgn="t"/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Ability to print reports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92" marR="8792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84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As was shared during previous discussions, the current PMS study is the result of ongoing analysis of GBTS solutions for both </a:t>
            </a:r>
            <a:r>
              <a:rPr lang="en-US" b="1" dirty="0" smtClean="0">
                <a:solidFill>
                  <a:schemeClr val="tx1"/>
                </a:solidFill>
              </a:rPr>
              <a:t>Central Reservations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b="1" dirty="0" smtClean="0">
                <a:solidFill>
                  <a:schemeClr val="tx1"/>
                </a:solidFill>
              </a:rPr>
              <a:t>Property Management </a:t>
            </a:r>
            <a:r>
              <a:rPr lang="en-US" dirty="0" smtClean="0">
                <a:solidFill>
                  <a:schemeClr val="tx1"/>
                </a:solidFill>
              </a:rPr>
              <a:t>functionality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41313" indent="-341313"/>
            <a:r>
              <a:rPr lang="en-US" sz="1800" dirty="0" smtClean="0">
                <a:solidFill>
                  <a:schemeClr val="tx1"/>
                </a:solidFill>
              </a:rPr>
              <a:t>Currently, DLP has separate applications for each function:</a:t>
            </a:r>
          </a:p>
          <a:p>
            <a:pPr lvl="1"/>
            <a:r>
              <a:rPr lang="en-US" sz="1200" i="1" dirty="0" smtClean="0"/>
              <a:t>Central Reservations System (CRS) = </a:t>
            </a:r>
            <a:r>
              <a:rPr lang="en-US" sz="1200" i="1" dirty="0" err="1" smtClean="0"/>
              <a:t>Logitours</a:t>
            </a:r>
            <a:r>
              <a:rPr lang="en-US" sz="1200" i="1" dirty="0" smtClean="0"/>
              <a:t> </a:t>
            </a:r>
          </a:p>
          <a:p>
            <a:pPr lvl="1"/>
            <a:r>
              <a:rPr lang="en-US" sz="1200" i="1" dirty="0"/>
              <a:t>Property Management System (PMS) = </a:t>
            </a:r>
            <a:r>
              <a:rPr lang="en-US" sz="1200" i="1" dirty="0" smtClean="0"/>
              <a:t>HIS</a:t>
            </a:r>
          </a:p>
          <a:p>
            <a:pPr marL="341313" indent="-341313">
              <a:spcBef>
                <a:spcPts val="1800"/>
              </a:spcBef>
            </a:pPr>
            <a:r>
              <a:rPr lang="en-US" sz="1800" dirty="0" smtClean="0">
                <a:solidFill>
                  <a:schemeClr val="tx1"/>
                </a:solidFill>
              </a:rPr>
              <a:t>Analysis has been done on GBTS’s </a:t>
            </a:r>
            <a:r>
              <a:rPr lang="en-US" sz="1800" b="1" i="1" dirty="0" smtClean="0">
                <a:solidFill>
                  <a:schemeClr val="tx1"/>
                </a:solidFill>
              </a:rPr>
              <a:t>Dreams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341313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solution that provides both functionality within one </a:t>
            </a:r>
          </a:p>
          <a:p>
            <a:pPr marL="341313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application suite</a:t>
            </a:r>
          </a:p>
          <a:p>
            <a:pPr marL="804863" lvl="1" indent="-341313"/>
            <a:r>
              <a:rPr lang="en-US" sz="1200" i="1" dirty="0" smtClean="0"/>
              <a:t>Analysis at a high </a:t>
            </a:r>
            <a:r>
              <a:rPr lang="en-US" sz="1200" i="1" dirty="0"/>
              <a:t>level confirmed </a:t>
            </a:r>
            <a:r>
              <a:rPr lang="en-US" sz="1200" i="1" dirty="0" smtClean="0"/>
              <a:t>Dreams as a</a:t>
            </a:r>
          </a:p>
          <a:p>
            <a:pPr marL="804863" lvl="1" indent="0">
              <a:spcBef>
                <a:spcPts val="0"/>
              </a:spcBef>
              <a:buNone/>
            </a:pPr>
            <a:r>
              <a:rPr lang="en-US" sz="1200" i="1" dirty="0"/>
              <a:t>candidate </a:t>
            </a:r>
            <a:r>
              <a:rPr lang="en-US" sz="1200" i="1" dirty="0" smtClean="0"/>
              <a:t>for the CRS</a:t>
            </a:r>
          </a:p>
          <a:p>
            <a:pPr marL="804863" lvl="1" indent="-341313" defTabSz="627063">
              <a:spcBef>
                <a:spcPts val="0"/>
              </a:spcBef>
            </a:pPr>
            <a:r>
              <a:rPr lang="en-US" sz="1200" i="1" dirty="0" smtClean="0"/>
              <a:t>A similar exercise needs to be performed for PMS</a:t>
            </a:r>
            <a:endParaRPr lang="en-US" sz="1200" i="1" dirty="0" smtClean="0">
              <a:solidFill>
                <a:srgbClr val="FF0000"/>
              </a:solidFill>
            </a:endParaRPr>
          </a:p>
          <a:p>
            <a:pPr marL="341313" indent="-341313">
              <a:spcBef>
                <a:spcPts val="1800"/>
              </a:spcBef>
            </a:pPr>
            <a:r>
              <a:rPr lang="en-US" sz="1800" dirty="0" smtClean="0">
                <a:solidFill>
                  <a:schemeClr val="tx1"/>
                </a:solidFill>
              </a:rPr>
              <a:t>Using one application for both the CRS and PMS would enable closer </a:t>
            </a:r>
            <a:r>
              <a:rPr lang="en-US" sz="1800" b="1" dirty="0" smtClean="0">
                <a:solidFill>
                  <a:schemeClr val="tx1"/>
                </a:solidFill>
              </a:rPr>
              <a:t>integration between the guest’s onsite and at home experience if it shares common data referential (client, product and prices, availability,…)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the PMS Study</a:t>
            </a:r>
            <a:br>
              <a:rPr lang="en-US" b="1" dirty="0" smtClean="0"/>
            </a:br>
            <a:r>
              <a:rPr lang="en-US" i="1" dirty="0" smtClean="0"/>
              <a:t>Context</a:t>
            </a:r>
            <a:endParaRPr lang="en-US" i="1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5366572"/>
              </p:ext>
            </p:extLst>
          </p:nvPr>
        </p:nvGraphicFramePr>
        <p:xfrm>
          <a:off x="5940152" y="2869995"/>
          <a:ext cx="3168352" cy="201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3753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Introduction to the PMS Study</a:t>
            </a:r>
            <a:br>
              <a:rPr lang="en-US" b="1" dirty="0">
                <a:solidFill>
                  <a:schemeClr val="tx2"/>
                </a:solidFill>
              </a:rPr>
            </a:br>
            <a:r>
              <a:rPr lang="en-US" i="1" dirty="0" smtClean="0">
                <a:solidFill>
                  <a:schemeClr val="tx2"/>
                </a:solidFill>
              </a:rPr>
              <a:t>Initial High-Level Planning (currently being refined)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80D0-F743-434D-9F15-0CD0B08175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105993"/>
              </p:ext>
            </p:extLst>
          </p:nvPr>
        </p:nvGraphicFramePr>
        <p:xfrm>
          <a:off x="334561" y="1120901"/>
          <a:ext cx="8460372" cy="56074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05031"/>
                <a:gridCol w="705031"/>
                <a:gridCol w="705031"/>
                <a:gridCol w="705031"/>
                <a:gridCol w="705031"/>
                <a:gridCol w="705031"/>
                <a:gridCol w="705031"/>
                <a:gridCol w="705031"/>
                <a:gridCol w="705031"/>
                <a:gridCol w="705031"/>
                <a:gridCol w="705031"/>
                <a:gridCol w="705031"/>
              </a:tblGrid>
              <a:tr h="13469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4406" marR="84406" marT="18000" marB="18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4406" marR="84406" marT="18000" marB="18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4406" marR="84406" marT="18000" marB="18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4406" marR="84406" marT="18000" marB="18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4406" marR="84406" marT="18000" marB="18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4406" marR="84406" marT="18000" marB="18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4406" marR="84406" marT="18000" marB="18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4406" marR="84406" marT="18000" marB="18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4406" marR="84406" marT="18000" marB="18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4406" marR="84406" marT="18000" marB="18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en-US" sz="105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4406" marR="84406" marT="18000" marB="18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en-US" sz="105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4406" marR="84406" marT="18000" marB="18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8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Apr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84406" marR="84406" marT="18000" marB="18000"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May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84406" marR="84406" marT="18000" marB="18000"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June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18000" marB="18000"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July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84406" marR="84406" marT="18000" marB="18000"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168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29</a:t>
                      </a:r>
                      <a:endParaRPr lang="en-US" sz="1200" dirty="0"/>
                    </a:p>
                  </a:txBody>
                  <a:tcPr marL="66462" marR="66462" marT="18000" marB="1800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66462" marR="66462" marT="18000" marB="1800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 marL="66462" marR="66462" marT="18000" marB="1800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 marL="66462" marR="66462" marT="18000" marB="1800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27</a:t>
                      </a:r>
                      <a:endParaRPr lang="en-US" sz="1200" dirty="0"/>
                    </a:p>
                  </a:txBody>
                  <a:tcPr marL="66462" marR="66462" marT="18000" marB="1800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6462" marR="66462" marT="18000" marB="1800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6462" marR="66462" marT="18000" marB="1800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17</a:t>
                      </a:r>
                      <a:endParaRPr lang="en-US" sz="1200" dirty="0"/>
                    </a:p>
                  </a:txBody>
                  <a:tcPr marL="66462" marR="66462" marT="18000" marB="1800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24</a:t>
                      </a:r>
                      <a:endParaRPr lang="en-US" sz="1200" dirty="0"/>
                    </a:p>
                  </a:txBody>
                  <a:tcPr marL="66462" marR="66462" marT="18000" marB="1800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6462" marR="66462" marT="18000" marB="1800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66462" marR="66462" marT="18000" marB="1800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 marL="66462" marR="66462" marT="18000" marB="1800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366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84406" marR="84406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84406" marR="84406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84406" marR="84406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84406" marR="84406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84406" marR="84406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84406" marR="84406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84406" marR="84406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84406" marR="84406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84406" marR="84406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84406" marR="84406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84406" marR="84406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84406" marR="84406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1062447" y="1830092"/>
            <a:ext cx="2089847" cy="365760"/>
          </a:xfrm>
          <a:prstGeom prst="homePlate">
            <a:avLst>
              <a:gd name="adj" fmla="val 23935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Capability </a:t>
            </a:r>
            <a:r>
              <a:rPr lang="en-US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Model </a:t>
            </a:r>
            <a:r>
              <a: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&amp; Process </a:t>
            </a:r>
            <a:r>
              <a:rPr lang="en-US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Flows</a:t>
            </a:r>
            <a:endParaRPr lang="en-US" sz="1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4584780" y="5761016"/>
            <a:ext cx="2526686" cy="365760"/>
          </a:xfrm>
          <a:prstGeom prst="homePlate">
            <a:avLst>
              <a:gd name="adj" fmla="val 2393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Software Provider Solution High Level Fit\Gap Analysis</a:t>
            </a:r>
            <a:endParaRPr lang="en-US" sz="1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6673880" y="6251116"/>
            <a:ext cx="2093018" cy="345876"/>
          </a:xfrm>
          <a:prstGeom prst="homePlate">
            <a:avLst>
              <a:gd name="adj" fmla="val 2393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Synthesize &amp; Summarize Results</a:t>
            </a:r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1752220" y="3618052"/>
            <a:ext cx="2481507" cy="365760"/>
          </a:xfrm>
          <a:prstGeom prst="homePlate">
            <a:avLst>
              <a:gd name="adj" fmla="val 23935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Current Property Application Suite</a:t>
            </a:r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4584780" y="5234712"/>
            <a:ext cx="2526686" cy="365760"/>
          </a:xfrm>
          <a:prstGeom prst="homePlate">
            <a:avLst>
              <a:gd name="adj" fmla="val 2393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anchor="ctr"/>
          <a:lstStyle/>
          <a:p>
            <a:pPr eaLnBrk="0" hangingPunct="0">
              <a:spcBef>
                <a:spcPct val="0"/>
              </a:spcBef>
            </a:pPr>
            <a:r>
              <a:rPr lang="en-US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DREAMS Additional Fit\Gap Analysis</a:t>
            </a:r>
            <a:endParaRPr lang="en-US" sz="1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1765433" y="5761016"/>
            <a:ext cx="2773722" cy="365760"/>
          </a:xfrm>
          <a:prstGeom prst="homePlate">
            <a:avLst>
              <a:gd name="adj" fmla="val 2393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Software Provider Benchmark</a:t>
            </a:r>
            <a:endParaRPr lang="en-US" sz="1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AutoShape 8"/>
          <p:cNvSpPr>
            <a:spLocks noChangeArrowheads="1"/>
          </p:cNvSpPr>
          <p:nvPr/>
        </p:nvSpPr>
        <p:spPr bwMode="auto">
          <a:xfrm>
            <a:off x="1749934" y="4626212"/>
            <a:ext cx="1420336" cy="365760"/>
          </a:xfrm>
          <a:prstGeom prst="homePlate">
            <a:avLst>
              <a:gd name="adj" fmla="val 23935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Review Segment Lodging Strategy</a:t>
            </a:r>
          </a:p>
        </p:txBody>
      </p:sp>
      <p:sp>
        <p:nvSpPr>
          <p:cNvPr id="5" name="Rectangle 4"/>
          <p:cNvSpPr/>
          <p:nvPr/>
        </p:nvSpPr>
        <p:spPr>
          <a:xfrm>
            <a:off x="3447023" y="1828306"/>
            <a:ext cx="2380504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88900" indent="-88900" eaLnBrk="0" fontAlgn="base" hangingPunct="0">
              <a:lnSpc>
                <a:spcPct val="90000"/>
              </a:lnSpc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1000" dirty="0" smtClean="0">
                <a:latin typeface="Arial" pitchFamily="34" charset="0"/>
              </a:rPr>
              <a:t>Select and update Capability </a:t>
            </a:r>
            <a:r>
              <a:rPr lang="en-US" sz="1000" dirty="0">
                <a:latin typeface="Arial" pitchFamily="34" charset="0"/>
              </a:rPr>
              <a:t>Model</a:t>
            </a:r>
          </a:p>
          <a:p>
            <a:pPr marL="88900" indent="-88900" eaLnBrk="0" fontAlgn="base" hangingPunct="0">
              <a:lnSpc>
                <a:spcPct val="90000"/>
              </a:lnSpc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1000" dirty="0">
                <a:latin typeface="Arial" pitchFamily="34" charset="0"/>
              </a:rPr>
              <a:t>Identify Capability Gaps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805263" y="2290828"/>
            <a:ext cx="3864233" cy="5078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88900" indent="-88900" eaLnBrk="0" fontAlgn="base" hangingPunct="0">
              <a:lnSpc>
                <a:spcPct val="90000"/>
              </a:lnSpc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1000" dirty="0">
                <a:latin typeface="Arial" pitchFamily="34" charset="0"/>
              </a:rPr>
              <a:t>Define what qualifies as a risk use case </a:t>
            </a:r>
          </a:p>
          <a:p>
            <a:pPr marL="88900" indent="-88900" eaLnBrk="0" fontAlgn="base" hangingPunct="0">
              <a:lnSpc>
                <a:spcPct val="90000"/>
              </a:lnSpc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1000" dirty="0">
                <a:latin typeface="Arial" pitchFamily="34" charset="0"/>
              </a:rPr>
              <a:t>Review and compare DLP / ACN / GBTS Use Case inventory</a:t>
            </a:r>
          </a:p>
          <a:p>
            <a:pPr marL="88900" indent="-88900" eaLnBrk="0" fontAlgn="base" hangingPunct="0">
              <a:lnSpc>
                <a:spcPct val="90000"/>
              </a:lnSpc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1000" dirty="0">
                <a:latin typeface="Arial" pitchFamily="34" charset="0"/>
              </a:rPr>
              <a:t>Identify inventory of High Risk Use Cases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53205" y="2905496"/>
            <a:ext cx="2841727" cy="5078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88900" indent="-88900" eaLnBrk="0" fontAlgn="base" hangingPunct="0">
              <a:lnSpc>
                <a:spcPct val="90000"/>
              </a:lnSpc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1000" dirty="0">
                <a:latin typeface="Arial" pitchFamily="34" charset="0"/>
              </a:rPr>
              <a:t>Update existing use cases as documented by DLP in 2008</a:t>
            </a:r>
          </a:p>
          <a:p>
            <a:pPr marL="88900" indent="-88900" eaLnBrk="0" fontAlgn="base" hangingPunct="0">
              <a:lnSpc>
                <a:spcPct val="90000"/>
              </a:lnSpc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1000" dirty="0">
                <a:latin typeface="Arial" pitchFamily="34" charset="0"/>
              </a:rPr>
              <a:t>Create </a:t>
            </a:r>
            <a:r>
              <a:rPr lang="en-US" sz="1000" dirty="0" smtClean="0">
                <a:latin typeface="Arial" pitchFamily="34" charset="0"/>
              </a:rPr>
              <a:t>new </a:t>
            </a:r>
            <a:r>
              <a:rPr lang="en-US" sz="1000" dirty="0">
                <a:latin typeface="Arial" pitchFamily="34" charset="0"/>
              </a:rPr>
              <a:t>high risk use </a:t>
            </a:r>
            <a:r>
              <a:rPr lang="en-US" sz="1000" dirty="0" smtClean="0">
                <a:latin typeface="Arial" pitchFamily="34" charset="0"/>
              </a:rPr>
              <a:t>cases (as needed)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37275" y="3537464"/>
            <a:ext cx="2779234" cy="5078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88900" indent="-88900" eaLnBrk="0" fontAlgn="base" hangingPunct="0">
              <a:lnSpc>
                <a:spcPct val="90000"/>
              </a:lnSpc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1000" dirty="0">
                <a:latin typeface="Arial" pitchFamily="34" charset="0"/>
              </a:rPr>
              <a:t>Map current solution on capability model</a:t>
            </a:r>
          </a:p>
          <a:p>
            <a:pPr marL="88900" indent="-88900" eaLnBrk="0" fontAlgn="base" hangingPunct="0">
              <a:lnSpc>
                <a:spcPct val="90000"/>
              </a:lnSpc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1000" dirty="0">
                <a:latin typeface="Arial" pitchFamily="34" charset="0"/>
              </a:rPr>
              <a:t>Identify pain points</a:t>
            </a:r>
          </a:p>
          <a:p>
            <a:pPr marL="88900" indent="-88900" eaLnBrk="0" fontAlgn="base" hangingPunct="0">
              <a:lnSpc>
                <a:spcPct val="90000"/>
              </a:lnSpc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1000" dirty="0">
                <a:latin typeface="Arial" pitchFamily="34" charset="0"/>
              </a:rPr>
              <a:t>Identify ongoing / planned initiatives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1765432" y="2360320"/>
            <a:ext cx="2823392" cy="365760"/>
          </a:xfrm>
          <a:prstGeom prst="homePlate">
            <a:avLst>
              <a:gd name="adj" fmla="val 23935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Use Case Comparison &amp; High Risk Use Cases Identification</a:t>
            </a: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3152294" y="2976531"/>
            <a:ext cx="2514009" cy="365760"/>
          </a:xfrm>
          <a:prstGeom prst="homePlate">
            <a:avLst>
              <a:gd name="adj" fmla="val 23935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High Risk Use Case Update</a:t>
            </a:r>
          </a:p>
        </p:txBody>
      </p:sp>
      <p:sp>
        <p:nvSpPr>
          <p:cNvPr id="21" name="AutoShape 8"/>
          <p:cNvSpPr>
            <a:spLocks noChangeArrowheads="1"/>
          </p:cNvSpPr>
          <p:nvPr/>
        </p:nvSpPr>
        <p:spPr bwMode="auto">
          <a:xfrm>
            <a:off x="1765431" y="4125924"/>
            <a:ext cx="1404839" cy="365760"/>
          </a:xfrm>
          <a:prstGeom prst="homePlate">
            <a:avLst>
              <a:gd name="adj" fmla="val 23935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Review Technology Roadmap</a:t>
            </a:r>
          </a:p>
        </p:txBody>
      </p:sp>
      <p:cxnSp>
        <p:nvCxnSpPr>
          <p:cNvPr id="4" name="Straight Connector 3"/>
          <p:cNvCxnSpPr>
            <a:stCxn id="5" idx="1"/>
            <a:endCxn id="13" idx="3"/>
          </p:cNvCxnSpPr>
          <p:nvPr/>
        </p:nvCxnSpPr>
        <p:spPr>
          <a:xfrm flipH="1">
            <a:off x="3152294" y="2012972"/>
            <a:ext cx="29472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6" idx="1"/>
            <a:endCxn id="12" idx="3"/>
          </p:cNvCxnSpPr>
          <p:nvPr/>
        </p:nvCxnSpPr>
        <p:spPr>
          <a:xfrm flipH="1" flipV="1">
            <a:off x="4588824" y="2543200"/>
            <a:ext cx="216439" cy="15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7" idx="1"/>
            <a:endCxn id="14" idx="3"/>
          </p:cNvCxnSpPr>
          <p:nvPr/>
        </p:nvCxnSpPr>
        <p:spPr>
          <a:xfrm flipH="1" flipV="1">
            <a:off x="5666303" y="3159411"/>
            <a:ext cx="286902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8" idx="1"/>
            <a:endCxn id="18" idx="3"/>
          </p:cNvCxnSpPr>
          <p:nvPr/>
        </p:nvCxnSpPr>
        <p:spPr>
          <a:xfrm flipH="1">
            <a:off x="4233727" y="3791380"/>
            <a:ext cx="403548" cy="95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510524" y="4193388"/>
            <a:ext cx="1800000" cy="2308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88900" indent="-88900" eaLnBrk="0" fontAlgn="base" hangingPunct="0">
              <a:lnSpc>
                <a:spcPct val="90000"/>
              </a:lnSpc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1000" dirty="0" smtClean="0">
                <a:latin typeface="Arial" pitchFamily="34" charset="0"/>
              </a:rPr>
              <a:t>Identify planned initiatives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510524" y="4693676"/>
            <a:ext cx="2779234" cy="2308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88900" indent="-88900" eaLnBrk="0" fontAlgn="base" hangingPunct="0">
              <a:lnSpc>
                <a:spcPct val="90000"/>
              </a:lnSpc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1000" dirty="0" smtClean="0">
                <a:latin typeface="Arial" pitchFamily="34" charset="0"/>
              </a:rPr>
              <a:t>Identify top priorities business requirements</a:t>
            </a:r>
            <a:endParaRPr lang="en-US" sz="1000" dirty="0">
              <a:latin typeface="Arial" pitchFamily="34" charset="0"/>
            </a:endParaRPr>
          </a:p>
        </p:txBody>
      </p:sp>
      <p:cxnSp>
        <p:nvCxnSpPr>
          <p:cNvPr id="36" name="Straight Connector 35"/>
          <p:cNvCxnSpPr>
            <a:stCxn id="33" idx="1"/>
            <a:endCxn id="21" idx="3"/>
          </p:cNvCxnSpPr>
          <p:nvPr/>
        </p:nvCxnSpPr>
        <p:spPr>
          <a:xfrm flipH="1">
            <a:off x="3170270" y="4308804"/>
            <a:ext cx="34025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4" idx="1"/>
            <a:endCxn id="22" idx="3"/>
          </p:cNvCxnSpPr>
          <p:nvPr/>
        </p:nvCxnSpPr>
        <p:spPr>
          <a:xfrm flipH="1">
            <a:off x="3170270" y="4809092"/>
            <a:ext cx="34025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985454" y="6170139"/>
            <a:ext cx="2380504" cy="5078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88900" indent="-88900" eaLnBrk="0" fontAlgn="base" hangingPunct="0">
              <a:lnSpc>
                <a:spcPct val="90000"/>
              </a:lnSpc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1000" dirty="0" smtClean="0">
                <a:latin typeface="Arial" pitchFamily="34" charset="0"/>
              </a:rPr>
              <a:t>Update target applications blueprint</a:t>
            </a:r>
          </a:p>
          <a:p>
            <a:pPr marL="88900" indent="-88900" eaLnBrk="0" fontAlgn="base" hangingPunct="0">
              <a:lnSpc>
                <a:spcPct val="90000"/>
              </a:lnSpc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1000" dirty="0" smtClean="0">
                <a:latin typeface="Arial" pitchFamily="34" charset="0"/>
              </a:rPr>
              <a:t>Update strategic Roadmap</a:t>
            </a:r>
          </a:p>
          <a:p>
            <a:pPr marL="88900" indent="-88900" eaLnBrk="0" fontAlgn="base" hangingPunct="0">
              <a:lnSpc>
                <a:spcPct val="90000"/>
              </a:lnSpc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1000" dirty="0" smtClean="0">
                <a:latin typeface="Arial" pitchFamily="34" charset="0"/>
              </a:rPr>
              <a:t>Define Next steps</a:t>
            </a:r>
            <a:endParaRPr lang="en-US" sz="1000" dirty="0">
              <a:latin typeface="Arial" pitchFamily="34" charset="0"/>
            </a:endParaRPr>
          </a:p>
        </p:txBody>
      </p:sp>
      <p:cxnSp>
        <p:nvCxnSpPr>
          <p:cNvPr id="43" name="Straight Connector 42"/>
          <p:cNvCxnSpPr>
            <a:stCxn id="17" idx="1"/>
            <a:endCxn id="42" idx="3"/>
          </p:cNvCxnSpPr>
          <p:nvPr/>
        </p:nvCxnSpPr>
        <p:spPr>
          <a:xfrm flipH="1">
            <a:off x="6365958" y="6424054"/>
            <a:ext cx="307922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340309" y="5180568"/>
            <a:ext cx="1727491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88900" indent="-88900" eaLnBrk="0" fontAlgn="base" hangingPunct="0">
              <a:lnSpc>
                <a:spcPct val="90000"/>
              </a:lnSpc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1000" dirty="0" smtClean="0">
                <a:latin typeface="Arial" pitchFamily="34" charset="0"/>
              </a:rPr>
              <a:t>Assess two options</a:t>
            </a:r>
          </a:p>
          <a:p>
            <a:pPr marL="88900" indent="-88900" eaLnBrk="0" fontAlgn="base" hangingPunct="0">
              <a:lnSpc>
                <a:spcPct val="90000"/>
              </a:lnSpc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1000" dirty="0" smtClean="0">
                <a:latin typeface="Arial" pitchFamily="34" charset="0"/>
              </a:rPr>
              <a:t>Estimate implementation and integration </a:t>
            </a:r>
          </a:p>
          <a:p>
            <a:pPr marL="88900" indent="-88900" eaLnBrk="0" fontAlgn="base" hangingPunct="0">
              <a:lnSpc>
                <a:spcPct val="90000"/>
              </a:lnSpc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1000" dirty="0" smtClean="0">
                <a:latin typeface="Arial" pitchFamily="34" charset="0"/>
              </a:rPr>
              <a:t>Define project planning</a:t>
            </a:r>
            <a:endParaRPr lang="en-US" sz="1000" dirty="0">
              <a:latin typeface="Arial" pitchFamily="34" charset="0"/>
            </a:endParaRPr>
          </a:p>
        </p:txBody>
      </p:sp>
      <p:cxnSp>
        <p:nvCxnSpPr>
          <p:cNvPr id="47" name="Straight Connector 46"/>
          <p:cNvCxnSpPr>
            <a:stCxn id="46" idx="1"/>
            <a:endCxn id="19" idx="3"/>
          </p:cNvCxnSpPr>
          <p:nvPr/>
        </p:nvCxnSpPr>
        <p:spPr>
          <a:xfrm rot="10800000">
            <a:off x="7111467" y="5417592"/>
            <a:ext cx="228843" cy="861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6"/>
          <p:cNvCxnSpPr>
            <a:stCxn id="46" idx="1"/>
            <a:endCxn id="15" idx="3"/>
          </p:cNvCxnSpPr>
          <p:nvPr/>
        </p:nvCxnSpPr>
        <p:spPr>
          <a:xfrm rot="10800000" flipV="1">
            <a:off x="7111467" y="5503734"/>
            <a:ext cx="228843" cy="4401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998726" y="6199823"/>
            <a:ext cx="1821628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88900" indent="-88900" eaLnBrk="0" fontAlgn="base" hangingPunct="0">
              <a:lnSpc>
                <a:spcPct val="90000"/>
              </a:lnSpc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1000" dirty="0" smtClean="0">
                <a:latin typeface="Arial" pitchFamily="34" charset="0"/>
              </a:rPr>
              <a:t>Identify market solution as alternative to DREAMS</a:t>
            </a:r>
            <a:endParaRPr lang="en-US" sz="1000" dirty="0">
              <a:latin typeface="Arial" pitchFamily="34" charset="0"/>
            </a:endParaRPr>
          </a:p>
        </p:txBody>
      </p:sp>
      <p:cxnSp>
        <p:nvCxnSpPr>
          <p:cNvPr id="54" name="Straight Connector 46"/>
          <p:cNvCxnSpPr>
            <a:stCxn id="53" idx="1"/>
          </p:cNvCxnSpPr>
          <p:nvPr/>
        </p:nvCxnSpPr>
        <p:spPr>
          <a:xfrm rot="10800000">
            <a:off x="1879600" y="6126777"/>
            <a:ext cx="119126" cy="257713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utoShape 4"/>
          <p:cNvSpPr>
            <a:spLocks noChangeArrowheads="1"/>
          </p:cNvSpPr>
          <p:nvPr/>
        </p:nvSpPr>
        <p:spPr bwMode="auto">
          <a:xfrm>
            <a:off x="342519" y="5234712"/>
            <a:ext cx="4196635" cy="365760"/>
          </a:xfrm>
          <a:prstGeom prst="homePlate">
            <a:avLst>
              <a:gd name="adj" fmla="val 23935"/>
            </a:avLst>
          </a:prstGeom>
          <a:solidFill>
            <a:srgbClr val="C4BD97">
              <a:alpha val="25098"/>
            </a:srgbClr>
          </a:solidFill>
          <a:ln>
            <a:solidFill>
              <a:schemeClr val="bg2">
                <a:lumMod val="75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</a:pPr>
            <a:endParaRPr lang="en-US" sz="1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340235" y="5234712"/>
            <a:ext cx="1409700" cy="365760"/>
          </a:xfrm>
          <a:prstGeom prst="homePlate">
            <a:avLst>
              <a:gd name="adj" fmla="val 2393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DREAMS High Level Fit\Gap</a:t>
            </a:r>
            <a:endParaRPr lang="en-US" sz="1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83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Collaboration &amp; Governance </a:t>
            </a:r>
            <a:r>
              <a:rPr lang="en-US" b="1" dirty="0" smtClean="0">
                <a:solidFill>
                  <a:schemeClr val="tx2"/>
                </a:solidFill>
              </a:rPr>
              <a:t/>
            </a:r>
            <a:br>
              <a:rPr lang="en-US" b="1" dirty="0" smtClean="0">
                <a:solidFill>
                  <a:schemeClr val="tx2"/>
                </a:solidFill>
              </a:rPr>
            </a:br>
            <a:r>
              <a:rPr lang="en-US" i="1" dirty="0" smtClean="0">
                <a:solidFill>
                  <a:schemeClr val="tx2"/>
                </a:solidFill>
              </a:rPr>
              <a:t>Key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i="1" dirty="0" smtClean="0">
                <a:solidFill>
                  <a:srgbClr val="1F497D"/>
                </a:solidFill>
              </a:rPr>
              <a:t>Activities where collaboration </a:t>
            </a:r>
            <a:r>
              <a:rPr lang="en-US" i="1" dirty="0">
                <a:solidFill>
                  <a:srgbClr val="1F497D"/>
                </a:solidFill>
              </a:rPr>
              <a:t>with GBTS is required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80D0-F743-434D-9F15-0CD0B08175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528971"/>
              </p:ext>
            </p:extLst>
          </p:nvPr>
        </p:nvGraphicFramePr>
        <p:xfrm>
          <a:off x="334561" y="1120901"/>
          <a:ext cx="8460372" cy="56074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05031"/>
                <a:gridCol w="705031"/>
                <a:gridCol w="705031"/>
                <a:gridCol w="705031"/>
                <a:gridCol w="705031"/>
                <a:gridCol w="705031"/>
                <a:gridCol w="705031"/>
                <a:gridCol w="705031"/>
                <a:gridCol w="705031"/>
                <a:gridCol w="705031"/>
                <a:gridCol w="705031"/>
                <a:gridCol w="705031"/>
              </a:tblGrid>
              <a:tr h="13469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4406" marR="84406" marT="18000" marB="18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4406" marR="84406" marT="18000" marB="18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4406" marR="84406" marT="18000" marB="18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4406" marR="84406" marT="18000" marB="18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4406" marR="84406" marT="18000" marB="18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4406" marR="84406" marT="18000" marB="18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4406" marR="84406" marT="18000" marB="18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4406" marR="84406" marT="18000" marB="18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4406" marR="84406" marT="18000" marB="18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4406" marR="84406" marT="18000" marB="18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en-US" sz="105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4406" marR="84406" marT="18000" marB="18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en-US" sz="105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4406" marR="84406" marT="18000" marB="1800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8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Apr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84406" marR="84406" marT="18000" marB="18000"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May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84406" marR="84406" marT="18000" marB="18000"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June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18000" marB="18000"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July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84406" marR="84406" marT="18000" marB="18000"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168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29</a:t>
                      </a:r>
                      <a:endParaRPr lang="en-US" sz="1200" dirty="0"/>
                    </a:p>
                  </a:txBody>
                  <a:tcPr marL="66462" marR="66462" marT="18000" marB="1800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66462" marR="66462" marT="18000" marB="1800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 marL="66462" marR="66462" marT="18000" marB="1800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 marL="66462" marR="66462" marT="18000" marB="1800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27</a:t>
                      </a:r>
                      <a:endParaRPr lang="en-US" sz="1200" dirty="0"/>
                    </a:p>
                  </a:txBody>
                  <a:tcPr marL="66462" marR="66462" marT="18000" marB="1800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6462" marR="66462" marT="18000" marB="1800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66462" marR="66462" marT="18000" marB="1800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17</a:t>
                      </a:r>
                      <a:endParaRPr lang="en-US" sz="1200" dirty="0"/>
                    </a:p>
                  </a:txBody>
                  <a:tcPr marL="66462" marR="66462" marT="18000" marB="1800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24</a:t>
                      </a:r>
                      <a:endParaRPr lang="en-US" sz="1200" dirty="0"/>
                    </a:p>
                  </a:txBody>
                  <a:tcPr marL="66462" marR="66462" marT="18000" marB="1800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6462" marR="66462" marT="18000" marB="1800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66462" marR="66462" marT="18000" marB="1800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 marL="66462" marR="66462" marT="18000" marB="1800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3665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84406" marR="84406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84406" marR="84406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84406" marR="84406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84406" marR="84406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84406" marR="84406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84406" marR="84406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84406" marR="84406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84406" marR="84406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84406" marR="84406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84406" marR="84406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84406" marR="84406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1062447" y="1830092"/>
            <a:ext cx="2089847" cy="365760"/>
          </a:xfrm>
          <a:prstGeom prst="homePlate">
            <a:avLst>
              <a:gd name="adj" fmla="val 23935"/>
            </a:avLst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Capability Model &amp; Process Flows</a:t>
            </a:r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4584780" y="5488056"/>
            <a:ext cx="2526686" cy="365760"/>
          </a:xfrm>
          <a:prstGeom prst="homePlate">
            <a:avLst>
              <a:gd name="adj" fmla="val 2393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Software Provider Solution High Level Fit\Gap Analysis</a:t>
            </a:r>
            <a:endParaRPr lang="en-US" sz="1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340235" y="4642004"/>
            <a:ext cx="1409700" cy="365760"/>
          </a:xfrm>
          <a:prstGeom prst="homePlate">
            <a:avLst>
              <a:gd name="adj" fmla="val 2393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DREAMS High Level Fit\Gap</a:t>
            </a:r>
            <a:endParaRPr lang="en-US" sz="1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6673880" y="6251116"/>
            <a:ext cx="2093018" cy="345876"/>
          </a:xfrm>
          <a:prstGeom prst="homePlate">
            <a:avLst>
              <a:gd name="adj" fmla="val 2393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Synthesize &amp; Summarize Results</a:t>
            </a:r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1752220" y="3240844"/>
            <a:ext cx="2481507" cy="365760"/>
          </a:xfrm>
          <a:prstGeom prst="homePlate">
            <a:avLst>
              <a:gd name="adj" fmla="val 23935"/>
            </a:avLst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Current Property Application Suite</a:t>
            </a:r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4584780" y="4642004"/>
            <a:ext cx="2526686" cy="365760"/>
          </a:xfrm>
          <a:prstGeom prst="homePlate">
            <a:avLst>
              <a:gd name="adj" fmla="val 2393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anchor="ctr"/>
          <a:lstStyle/>
          <a:p>
            <a:pPr eaLnBrk="0" hangingPunct="0">
              <a:spcBef>
                <a:spcPct val="0"/>
              </a:spcBef>
            </a:pPr>
            <a:r>
              <a:rPr lang="en-US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DREAMS Additional Fit\Gap Analysis</a:t>
            </a:r>
            <a:endParaRPr lang="en-US" sz="1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1765433" y="5488056"/>
            <a:ext cx="2773722" cy="365760"/>
          </a:xfrm>
          <a:prstGeom prst="homePlate">
            <a:avLst>
              <a:gd name="adj" fmla="val 2393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Software Provider Benchmark</a:t>
            </a:r>
            <a:endParaRPr lang="en-US" sz="1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AutoShape 8"/>
          <p:cNvSpPr>
            <a:spLocks noChangeArrowheads="1"/>
          </p:cNvSpPr>
          <p:nvPr/>
        </p:nvSpPr>
        <p:spPr bwMode="auto">
          <a:xfrm>
            <a:off x="1749934" y="4123900"/>
            <a:ext cx="1420336" cy="365760"/>
          </a:xfrm>
          <a:prstGeom prst="homePlate">
            <a:avLst>
              <a:gd name="adj" fmla="val 23935"/>
            </a:avLst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Review Segment Lodging Strategy</a:t>
            </a:r>
          </a:p>
        </p:txBody>
      </p:sp>
      <p:sp>
        <p:nvSpPr>
          <p:cNvPr id="5" name="Rectangle 4"/>
          <p:cNvSpPr/>
          <p:nvPr/>
        </p:nvSpPr>
        <p:spPr>
          <a:xfrm>
            <a:off x="3447022" y="1828306"/>
            <a:ext cx="2842735" cy="36933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88900" indent="-88900" eaLnBrk="0" fontAlgn="base" hangingPunct="0">
              <a:lnSpc>
                <a:spcPct val="90000"/>
              </a:lnSpc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1000" dirty="0" smtClean="0">
                <a:latin typeface="Arial" pitchFamily="34" charset="0"/>
              </a:rPr>
              <a:t>Present and discuss GBTS Capability Model</a:t>
            </a:r>
          </a:p>
          <a:p>
            <a:pPr marL="88900" indent="-88900" eaLnBrk="0" fontAlgn="base" hangingPunct="0">
              <a:lnSpc>
                <a:spcPct val="90000"/>
              </a:lnSpc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1000" dirty="0" smtClean="0">
                <a:latin typeface="Arial" pitchFamily="34" charset="0"/>
              </a:rPr>
              <a:t>Be presented DLP Capability Model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805263" y="2257881"/>
            <a:ext cx="3864233" cy="50783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88900" indent="-88900" eaLnBrk="0" fontAlgn="base" hangingPunct="0">
              <a:lnSpc>
                <a:spcPct val="90000"/>
              </a:lnSpc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1000" dirty="0" smtClean="0">
                <a:latin typeface="Arial" pitchFamily="34" charset="0"/>
              </a:rPr>
              <a:t>Discuss GBTS Use case inventory</a:t>
            </a:r>
          </a:p>
          <a:p>
            <a:pPr marL="88900" indent="-88900" eaLnBrk="0" fontAlgn="base" hangingPunct="0">
              <a:lnSpc>
                <a:spcPct val="90000"/>
              </a:lnSpc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1000" dirty="0" smtClean="0">
                <a:latin typeface="Arial" pitchFamily="34" charset="0"/>
              </a:rPr>
              <a:t>Be presented DLP updated Use Case list</a:t>
            </a:r>
          </a:p>
          <a:p>
            <a:pPr marL="88900" indent="-88900" eaLnBrk="0" fontAlgn="base" hangingPunct="0">
              <a:lnSpc>
                <a:spcPct val="90000"/>
              </a:lnSpc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1000" dirty="0" smtClean="0">
                <a:latin typeface="Arial" pitchFamily="34" charset="0"/>
              </a:rPr>
              <a:t>Be presented detailed Fit / Gap analysis template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22591" y="2863400"/>
            <a:ext cx="2606594" cy="23083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88900" indent="-88900" eaLnBrk="0" fontAlgn="base" hangingPunct="0">
              <a:lnSpc>
                <a:spcPct val="90000"/>
              </a:lnSpc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1000" dirty="0" smtClean="0">
                <a:latin typeface="Arial" pitchFamily="34" charset="0"/>
              </a:rPr>
              <a:t>Be presented DLP High Risk Use Cases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1765432" y="2342364"/>
            <a:ext cx="2823392" cy="365760"/>
          </a:xfrm>
          <a:prstGeom prst="homePlate">
            <a:avLst>
              <a:gd name="adj" fmla="val 23935"/>
            </a:avLst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 Case Comparison &amp; High Risk Use Cases Identification</a:t>
            </a: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3152294" y="2805440"/>
            <a:ext cx="2514009" cy="365760"/>
          </a:xfrm>
          <a:prstGeom prst="homePlate">
            <a:avLst>
              <a:gd name="adj" fmla="val 23935"/>
            </a:avLst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High Risk Use Case Update</a:t>
            </a:r>
          </a:p>
        </p:txBody>
      </p:sp>
      <p:sp>
        <p:nvSpPr>
          <p:cNvPr id="21" name="AutoShape 8"/>
          <p:cNvSpPr>
            <a:spLocks noChangeArrowheads="1"/>
          </p:cNvSpPr>
          <p:nvPr/>
        </p:nvSpPr>
        <p:spPr bwMode="auto">
          <a:xfrm>
            <a:off x="1765431" y="3691852"/>
            <a:ext cx="1404839" cy="365760"/>
          </a:xfrm>
          <a:prstGeom prst="homePlate">
            <a:avLst>
              <a:gd name="adj" fmla="val 23935"/>
            </a:avLst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sz="1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Review Technology Roadmap</a:t>
            </a:r>
          </a:p>
        </p:txBody>
      </p:sp>
      <p:cxnSp>
        <p:nvCxnSpPr>
          <p:cNvPr id="4" name="Straight Connector 3"/>
          <p:cNvCxnSpPr>
            <a:stCxn id="5" idx="1"/>
            <a:endCxn id="13" idx="3"/>
          </p:cNvCxnSpPr>
          <p:nvPr/>
        </p:nvCxnSpPr>
        <p:spPr>
          <a:xfrm flipH="1">
            <a:off x="3152294" y="2012972"/>
            <a:ext cx="29472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6" idx="1"/>
            <a:endCxn id="12" idx="3"/>
          </p:cNvCxnSpPr>
          <p:nvPr/>
        </p:nvCxnSpPr>
        <p:spPr>
          <a:xfrm flipH="1">
            <a:off x="4588824" y="2511797"/>
            <a:ext cx="216439" cy="134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7" idx="1"/>
            <a:endCxn id="14" idx="3"/>
          </p:cNvCxnSpPr>
          <p:nvPr/>
        </p:nvCxnSpPr>
        <p:spPr>
          <a:xfrm flipH="1">
            <a:off x="5666303" y="2978816"/>
            <a:ext cx="256288" cy="95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985454" y="6251116"/>
            <a:ext cx="2380504" cy="36933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88900" indent="-88900" eaLnBrk="0" fontAlgn="base" hangingPunct="0">
              <a:lnSpc>
                <a:spcPct val="90000"/>
              </a:lnSpc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1000" b="1" dirty="0" smtClean="0">
                <a:latin typeface="Arial" pitchFamily="34" charset="0"/>
              </a:rPr>
              <a:t>Provide final estimates including solutions for potential gaps</a:t>
            </a:r>
            <a:endParaRPr lang="en-US" sz="1000" b="1" dirty="0">
              <a:latin typeface="Arial" pitchFamily="34" charset="0"/>
            </a:endParaRPr>
          </a:p>
        </p:txBody>
      </p:sp>
      <p:cxnSp>
        <p:nvCxnSpPr>
          <p:cNvPr id="43" name="Straight Connector 42"/>
          <p:cNvCxnSpPr>
            <a:stCxn id="17" idx="1"/>
            <a:endCxn id="42" idx="3"/>
          </p:cNvCxnSpPr>
          <p:nvPr/>
        </p:nvCxnSpPr>
        <p:spPr>
          <a:xfrm flipH="1">
            <a:off x="6365958" y="6424054"/>
            <a:ext cx="307922" cy="117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342760" y="3897139"/>
            <a:ext cx="1727491" cy="189282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prstDash val="dash"/>
          </a:ln>
        </p:spPr>
        <p:txBody>
          <a:bodyPr wrap="square" anchor="ctr">
            <a:spAutoFit/>
          </a:bodyPr>
          <a:lstStyle/>
          <a:p>
            <a:pPr marL="88900" indent="-88900" eaLnBrk="0" fontAlgn="base" hangingPunct="0">
              <a:lnSpc>
                <a:spcPct val="90000"/>
              </a:lnSpc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1000" b="1" dirty="0" smtClean="0">
                <a:latin typeface="Arial" pitchFamily="34" charset="0"/>
              </a:rPr>
              <a:t>Complete detailed Fit / Gap analysis on DREAMS</a:t>
            </a:r>
          </a:p>
          <a:p>
            <a:pPr marL="88900" indent="-88900" eaLnBrk="0" fontAlgn="base" hangingPunct="0">
              <a:lnSpc>
                <a:spcPct val="90000"/>
              </a:lnSpc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1000" b="1" dirty="0" smtClean="0">
                <a:latin typeface="Arial" pitchFamily="34" charset="0"/>
              </a:rPr>
              <a:t>Deep dive on DREAMS functional and technical considerations</a:t>
            </a:r>
          </a:p>
          <a:p>
            <a:pPr marL="88900" indent="-88900" eaLnBrk="0" fontAlgn="base" hangingPunct="0">
              <a:lnSpc>
                <a:spcPct val="90000"/>
              </a:lnSpc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1000" b="1" dirty="0" smtClean="0">
                <a:latin typeface="Arial" pitchFamily="34" charset="0"/>
              </a:rPr>
              <a:t>Discuss technical architecture</a:t>
            </a:r>
          </a:p>
          <a:p>
            <a:pPr marL="88900" indent="-88900" eaLnBrk="0" fontAlgn="base" hangingPunct="0">
              <a:lnSpc>
                <a:spcPct val="90000"/>
              </a:lnSpc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1000" b="1" dirty="0" smtClean="0">
                <a:latin typeface="Arial" pitchFamily="34" charset="0"/>
              </a:rPr>
              <a:t>Provide and review estimates for DREAMS implementation</a:t>
            </a:r>
          </a:p>
          <a:p>
            <a:pPr marL="88900" indent="-88900" eaLnBrk="0" fontAlgn="base" hangingPunct="0">
              <a:lnSpc>
                <a:spcPct val="90000"/>
              </a:lnSpc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1000" b="1" dirty="0" smtClean="0">
                <a:latin typeface="Arial" pitchFamily="34" charset="0"/>
              </a:rPr>
              <a:t>Discuss potential solutions for gaps</a:t>
            </a:r>
            <a:endParaRPr lang="en-US" sz="1000" b="1" dirty="0">
              <a:latin typeface="Arial" pitchFamily="34" charset="0"/>
            </a:endParaRPr>
          </a:p>
        </p:txBody>
      </p:sp>
      <p:cxnSp>
        <p:nvCxnSpPr>
          <p:cNvPr id="47" name="Straight Connector 46"/>
          <p:cNvCxnSpPr>
            <a:stCxn id="46" idx="1"/>
            <a:endCxn id="19" idx="3"/>
          </p:cNvCxnSpPr>
          <p:nvPr/>
        </p:nvCxnSpPr>
        <p:spPr>
          <a:xfrm flipH="1" flipV="1">
            <a:off x="7111466" y="4824884"/>
            <a:ext cx="231294" cy="18668"/>
          </a:xfrm>
          <a:prstGeom prst="straightConnector1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901986" y="4642004"/>
            <a:ext cx="2606594" cy="36933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88900" indent="-88900" eaLnBrk="0" fontAlgn="base" hangingPunct="0">
              <a:lnSpc>
                <a:spcPct val="90000"/>
              </a:lnSpc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1000" b="1" dirty="0" smtClean="0">
                <a:latin typeface="Arial" pitchFamily="34" charset="0"/>
              </a:rPr>
              <a:t>Finalize DREAMS high level Fit / Gap analysis with DLP Capability Model</a:t>
            </a:r>
            <a:endParaRPr lang="en-US" sz="1000" b="1" dirty="0">
              <a:latin typeface="Arial" pitchFamily="34" charset="0"/>
            </a:endParaRPr>
          </a:p>
        </p:txBody>
      </p:sp>
      <p:cxnSp>
        <p:nvCxnSpPr>
          <p:cNvPr id="45" name="Straight Connector 44"/>
          <p:cNvCxnSpPr>
            <a:stCxn id="44" idx="1"/>
            <a:endCxn id="16" idx="3"/>
          </p:cNvCxnSpPr>
          <p:nvPr/>
        </p:nvCxnSpPr>
        <p:spPr>
          <a:xfrm flipH="1" flipV="1">
            <a:off x="1749935" y="4824884"/>
            <a:ext cx="152051" cy="17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832469" y="3210752"/>
            <a:ext cx="1775840" cy="507831"/>
          </a:xfrm>
          <a:prstGeom prst="rect">
            <a:avLst/>
          </a:prstGeom>
          <a:solidFill>
            <a:srgbClr val="FFC000"/>
          </a:solidFill>
          <a:ln w="9525">
            <a:noFill/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88900" indent="-88900" eaLnBrk="0" fontAlgn="base" hangingPunct="0">
              <a:lnSpc>
                <a:spcPct val="90000"/>
              </a:lnSpc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sz="1000" dirty="0" smtClean="0">
                <a:latin typeface="Arial" pitchFamily="34" charset="0"/>
              </a:rPr>
              <a:t>Proposition to have a </a:t>
            </a:r>
            <a:r>
              <a:rPr lang="en-US" sz="1000" dirty="0" err="1" smtClean="0">
                <a:latin typeface="Arial" pitchFamily="34" charset="0"/>
              </a:rPr>
              <a:t>worksession</a:t>
            </a:r>
            <a:r>
              <a:rPr lang="en-US" sz="1000" dirty="0" smtClean="0">
                <a:latin typeface="Arial" pitchFamily="34" charset="0"/>
              </a:rPr>
              <a:t> week in Orlando – to be discussed</a:t>
            </a:r>
            <a:endParaRPr lang="en-US" sz="1000" dirty="0">
              <a:latin typeface="Arial" pitchFamily="34" charset="0"/>
            </a:endParaRPr>
          </a:p>
        </p:txBody>
      </p:sp>
      <p:cxnSp>
        <p:nvCxnSpPr>
          <p:cNvPr id="58" name="Straight Connector 46"/>
          <p:cNvCxnSpPr>
            <a:stCxn id="57" idx="3"/>
          </p:cNvCxnSpPr>
          <p:nvPr/>
        </p:nvCxnSpPr>
        <p:spPr>
          <a:xfrm>
            <a:off x="8608309" y="3464668"/>
            <a:ext cx="233342" cy="364231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46"/>
          <p:cNvCxnSpPr>
            <a:stCxn id="57" idx="1"/>
          </p:cNvCxnSpPr>
          <p:nvPr/>
        </p:nvCxnSpPr>
        <p:spPr>
          <a:xfrm flipH="1">
            <a:off x="6365958" y="3464668"/>
            <a:ext cx="466511" cy="877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7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i="1" dirty="0" smtClean="0"/>
              <a:t>Checkpoints</a:t>
            </a:r>
            <a:r>
              <a:rPr lang="en-GB" dirty="0" smtClean="0"/>
              <a:t>: Propose to have a weekly standing 30 min meeting with DLP and GBTS to provide an update on study progress and checkpoint on analysis progress. Meeting schedule to be defined.</a:t>
            </a:r>
          </a:p>
          <a:p>
            <a:endParaRPr lang="en-GB" i="1" dirty="0" smtClean="0"/>
          </a:p>
          <a:p>
            <a:r>
              <a:rPr lang="en-GB" i="1" dirty="0" smtClean="0"/>
              <a:t>Steering Committee</a:t>
            </a:r>
            <a:r>
              <a:rPr lang="en-GB" dirty="0" smtClean="0"/>
              <a:t>: Propose to hold a Steering Committee meeting at the end of July to share outputs of the study and next steps. </a:t>
            </a:r>
            <a:r>
              <a:rPr lang="en-GB" dirty="0"/>
              <a:t>Meeting schedule to be defined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Next steps:</a:t>
            </a:r>
            <a:endParaRPr lang="en-GB" dirty="0"/>
          </a:p>
          <a:p>
            <a:pPr lvl="1"/>
            <a:r>
              <a:rPr lang="en-GB" dirty="0" smtClean="0"/>
              <a:t>Confirm the participant(s) and planning for each activity (including weekly standing meeting)</a:t>
            </a:r>
          </a:p>
          <a:p>
            <a:pPr lvl="1"/>
            <a:r>
              <a:rPr lang="en-GB" dirty="0" smtClean="0"/>
              <a:t>Confirm collaboration approach on the Detailed </a:t>
            </a:r>
            <a:r>
              <a:rPr lang="en-GB" dirty="0"/>
              <a:t>F</a:t>
            </a:r>
            <a:r>
              <a:rPr lang="en-GB" dirty="0" smtClean="0"/>
              <a:t>it / Gap analysis activity (and potential workshop)</a:t>
            </a:r>
          </a:p>
          <a:p>
            <a:pPr lvl="1"/>
            <a:r>
              <a:rPr lang="en-GB" dirty="0" smtClean="0"/>
              <a:t>Confirm GBTS capacity to estimate DREAMS implementation for PMS and potential solutions for gaps as well as to provide support to PMS project card creation</a:t>
            </a:r>
          </a:p>
          <a:p>
            <a:pPr lvl="1"/>
            <a:r>
              <a:rPr lang="en-GB" dirty="0" smtClean="0"/>
              <a:t>DLP to share detailed planning to be share next week.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Collaboration &amp; Governance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i="1" dirty="0" err="1">
                <a:solidFill>
                  <a:schemeClr val="tx2"/>
                </a:solidFill>
              </a:rPr>
              <a:t>Governance</a:t>
            </a:r>
            <a:r>
              <a:rPr lang="en-US" i="1" dirty="0">
                <a:solidFill>
                  <a:schemeClr val="tx2"/>
                </a:solidFill>
              </a:rPr>
              <a:t> Model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17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9ECA80D0-F743-434D-9F15-0CD0B08175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1946" y="2320119"/>
            <a:ext cx="6946711" cy="2347415"/>
          </a:xfrm>
          <a:prstGeom prst="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Appendix</a:t>
            </a:r>
            <a:endParaRPr lang="en-US" sz="2800" b="1" dirty="0" smtClean="0"/>
          </a:p>
          <a:p>
            <a:pPr algn="ctr"/>
            <a:endParaRPr lang="en-US" sz="2800" b="1" dirty="0"/>
          </a:p>
          <a:p>
            <a:pPr algn="ctr"/>
            <a:r>
              <a:rPr lang="en-US" sz="2400" dirty="0" smtClean="0"/>
              <a:t>26 June 2013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1886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DLP Property Management Capability Model</a:t>
            </a:r>
            <a:br>
              <a:rPr lang="en-US" dirty="0" smtClean="0"/>
            </a:br>
            <a:r>
              <a:rPr lang="en-US" i="1" dirty="0" smtClean="0"/>
              <a:t>Proposed model</a:t>
            </a:r>
            <a:endParaRPr lang="en-US" i="1" dirty="0"/>
          </a:p>
        </p:txBody>
      </p:sp>
      <p:sp>
        <p:nvSpPr>
          <p:cNvPr id="139" name="Oval 152"/>
          <p:cNvSpPr>
            <a:spLocks noChangeArrowheads="1"/>
          </p:cNvSpPr>
          <p:nvPr/>
        </p:nvSpPr>
        <p:spPr bwMode="auto">
          <a:xfrm>
            <a:off x="4328398" y="6859848"/>
            <a:ext cx="140677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800" b="1" dirty="0" smtClean="0">
              <a:solidFill>
                <a:srgbClr val="000000"/>
              </a:solidFill>
            </a:endParaRPr>
          </a:p>
        </p:txBody>
      </p:sp>
      <p:sp>
        <p:nvSpPr>
          <p:cNvPr id="55" name="Rectangle 187"/>
          <p:cNvSpPr>
            <a:spLocks noChangeArrowheads="1"/>
          </p:cNvSpPr>
          <p:nvPr/>
        </p:nvSpPr>
        <p:spPr bwMode="auto">
          <a:xfrm>
            <a:off x="1514429" y="1306350"/>
            <a:ext cx="6134489" cy="5184576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99"/>
            </a:solidFill>
            <a:miter lim="800000"/>
            <a:headEnd/>
            <a:tailEnd/>
          </a:ln>
        </p:spPr>
        <p:txBody>
          <a:bodyPr wrap="none" anchor="t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black"/>
                </a:solidFill>
              </a:rPr>
              <a:t>DLP Property Management Capability Model</a:t>
            </a:r>
          </a:p>
        </p:txBody>
      </p:sp>
      <p:sp>
        <p:nvSpPr>
          <p:cNvPr id="56" name="Rectangle 204"/>
          <p:cNvSpPr>
            <a:spLocks noChangeArrowheads="1"/>
          </p:cNvSpPr>
          <p:nvPr/>
        </p:nvSpPr>
        <p:spPr bwMode="auto">
          <a:xfrm>
            <a:off x="1580517" y="1571802"/>
            <a:ext cx="1880859" cy="1749016"/>
          </a:xfrm>
          <a:prstGeom prst="rect">
            <a:avLst/>
          </a:prstGeom>
          <a:solidFill>
            <a:schemeClr val="bg1"/>
          </a:solidFill>
          <a:ln w="9525">
            <a:solidFill>
              <a:srgbClr val="003399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003399"/>
                </a:solidFill>
              </a:rPr>
              <a:t>Folio Management</a:t>
            </a:r>
          </a:p>
        </p:txBody>
      </p:sp>
      <p:sp>
        <p:nvSpPr>
          <p:cNvPr id="59" name="Rectangle 253"/>
          <p:cNvSpPr>
            <a:spLocks noChangeArrowheads="1"/>
          </p:cNvSpPr>
          <p:nvPr/>
        </p:nvSpPr>
        <p:spPr bwMode="auto">
          <a:xfrm>
            <a:off x="2566075" y="2573810"/>
            <a:ext cx="817685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Folio History</a:t>
            </a:r>
          </a:p>
        </p:txBody>
      </p:sp>
      <p:sp>
        <p:nvSpPr>
          <p:cNvPr id="60" name="Rectangle 253"/>
          <p:cNvSpPr>
            <a:spLocks noChangeArrowheads="1"/>
          </p:cNvSpPr>
          <p:nvPr/>
        </p:nvSpPr>
        <p:spPr bwMode="auto">
          <a:xfrm>
            <a:off x="1663578" y="2573810"/>
            <a:ext cx="817685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Credit Card </a:t>
            </a:r>
          </a:p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Processing</a:t>
            </a:r>
          </a:p>
        </p:txBody>
      </p:sp>
      <p:sp>
        <p:nvSpPr>
          <p:cNvPr id="61" name="Rectangle 253"/>
          <p:cNvSpPr>
            <a:spLocks noChangeArrowheads="1"/>
          </p:cNvSpPr>
          <p:nvPr/>
        </p:nvSpPr>
        <p:spPr bwMode="auto">
          <a:xfrm>
            <a:off x="2566075" y="2197735"/>
            <a:ext cx="817685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Settlement</a:t>
            </a:r>
          </a:p>
        </p:txBody>
      </p:sp>
      <p:sp>
        <p:nvSpPr>
          <p:cNvPr id="62" name="Rectangle 253"/>
          <p:cNvSpPr>
            <a:spLocks noChangeArrowheads="1"/>
          </p:cNvSpPr>
          <p:nvPr/>
        </p:nvSpPr>
        <p:spPr bwMode="auto">
          <a:xfrm>
            <a:off x="2566075" y="1812981"/>
            <a:ext cx="817685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Charge Routing</a:t>
            </a:r>
          </a:p>
        </p:txBody>
      </p:sp>
      <p:sp>
        <p:nvSpPr>
          <p:cNvPr id="63" name="Rectangle 253"/>
          <p:cNvSpPr>
            <a:spLocks noChangeArrowheads="1"/>
          </p:cNvSpPr>
          <p:nvPr/>
        </p:nvSpPr>
        <p:spPr bwMode="auto">
          <a:xfrm>
            <a:off x="1663578" y="2197735"/>
            <a:ext cx="817685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Folio Setup &amp; Management</a:t>
            </a:r>
          </a:p>
        </p:txBody>
      </p:sp>
      <p:sp>
        <p:nvSpPr>
          <p:cNvPr id="65" name="Rectangle 253"/>
          <p:cNvSpPr>
            <a:spLocks noChangeArrowheads="1"/>
          </p:cNvSpPr>
          <p:nvPr/>
        </p:nvSpPr>
        <p:spPr bwMode="auto">
          <a:xfrm>
            <a:off x="1663578" y="1812981"/>
            <a:ext cx="817685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Charge/Correction/Transfer</a:t>
            </a:r>
          </a:p>
        </p:txBody>
      </p:sp>
      <p:sp>
        <p:nvSpPr>
          <p:cNvPr id="66" name="Rectangle 204"/>
          <p:cNvSpPr>
            <a:spLocks noChangeArrowheads="1"/>
          </p:cNvSpPr>
          <p:nvPr/>
        </p:nvSpPr>
        <p:spPr bwMode="auto">
          <a:xfrm>
            <a:off x="3560174" y="1571802"/>
            <a:ext cx="1880859" cy="1749016"/>
          </a:xfrm>
          <a:prstGeom prst="rect">
            <a:avLst/>
          </a:prstGeom>
          <a:solidFill>
            <a:schemeClr val="bg1"/>
          </a:solidFill>
          <a:ln w="9525">
            <a:solidFill>
              <a:srgbClr val="003399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003399"/>
                </a:solidFill>
              </a:rPr>
              <a:t>Finance</a:t>
            </a:r>
          </a:p>
        </p:txBody>
      </p:sp>
      <p:sp>
        <p:nvSpPr>
          <p:cNvPr id="67" name="Rectangle 253"/>
          <p:cNvSpPr>
            <a:spLocks noChangeArrowheads="1"/>
          </p:cNvSpPr>
          <p:nvPr/>
        </p:nvSpPr>
        <p:spPr bwMode="auto">
          <a:xfrm>
            <a:off x="4091263" y="2723930"/>
            <a:ext cx="817685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Account </a:t>
            </a:r>
            <a:r>
              <a:rPr lang="en-US" sz="900" dirty="0" smtClean="0">
                <a:solidFill>
                  <a:srgbClr val="000099"/>
                </a:solidFill>
              </a:rPr>
              <a:t/>
            </a:r>
            <a:br>
              <a:rPr lang="en-US" sz="900" dirty="0" smtClean="0">
                <a:solidFill>
                  <a:srgbClr val="000099"/>
                </a:solidFill>
              </a:rPr>
            </a:br>
            <a:r>
              <a:rPr lang="en-US" sz="900" dirty="0" smtClean="0">
                <a:solidFill>
                  <a:srgbClr val="000099"/>
                </a:solidFill>
              </a:rPr>
              <a:t>receivable </a:t>
            </a:r>
            <a:endParaRPr lang="en-US" sz="900" dirty="0">
              <a:solidFill>
                <a:srgbClr val="000099"/>
              </a:solidFill>
            </a:endParaRPr>
          </a:p>
        </p:txBody>
      </p:sp>
      <p:sp>
        <p:nvSpPr>
          <p:cNvPr id="68" name="Rectangle 253"/>
          <p:cNvSpPr>
            <a:spLocks noChangeArrowheads="1"/>
          </p:cNvSpPr>
          <p:nvPr/>
        </p:nvSpPr>
        <p:spPr bwMode="auto">
          <a:xfrm>
            <a:off x="3654319" y="2353667"/>
            <a:ext cx="817685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Financial </a:t>
            </a:r>
            <a:r>
              <a:rPr lang="en-US" sz="900" dirty="0" smtClean="0">
                <a:solidFill>
                  <a:srgbClr val="000099"/>
                </a:solidFill>
              </a:rPr>
              <a:t>Setup</a:t>
            </a:r>
            <a:endParaRPr lang="en-US" sz="900" dirty="0">
              <a:solidFill>
                <a:srgbClr val="000099"/>
              </a:solidFill>
            </a:endParaRPr>
          </a:p>
        </p:txBody>
      </p:sp>
      <p:sp>
        <p:nvSpPr>
          <p:cNvPr id="69" name="Rectangle 253"/>
          <p:cNvSpPr>
            <a:spLocks noChangeArrowheads="1"/>
          </p:cNvSpPr>
          <p:nvPr/>
        </p:nvSpPr>
        <p:spPr bwMode="auto">
          <a:xfrm>
            <a:off x="4538275" y="2344040"/>
            <a:ext cx="817685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Controls and Exceptions</a:t>
            </a:r>
          </a:p>
        </p:txBody>
      </p:sp>
      <p:sp>
        <p:nvSpPr>
          <p:cNvPr id="70" name="Rectangle 253"/>
          <p:cNvSpPr>
            <a:spLocks noChangeArrowheads="1"/>
          </p:cNvSpPr>
          <p:nvPr/>
        </p:nvSpPr>
        <p:spPr bwMode="auto">
          <a:xfrm>
            <a:off x="4091263" y="1968913"/>
            <a:ext cx="817685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Bank Out</a:t>
            </a:r>
          </a:p>
        </p:txBody>
      </p:sp>
      <p:sp>
        <p:nvSpPr>
          <p:cNvPr id="71" name="Rectangle 204"/>
          <p:cNvSpPr>
            <a:spLocks noChangeArrowheads="1"/>
          </p:cNvSpPr>
          <p:nvPr/>
        </p:nvSpPr>
        <p:spPr bwMode="auto">
          <a:xfrm>
            <a:off x="1569110" y="3444013"/>
            <a:ext cx="1880859" cy="1386779"/>
          </a:xfrm>
          <a:prstGeom prst="rect">
            <a:avLst/>
          </a:prstGeom>
          <a:solidFill>
            <a:schemeClr val="bg1"/>
          </a:solidFill>
          <a:ln w="9525">
            <a:solidFill>
              <a:srgbClr val="003399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003399"/>
                </a:solidFill>
              </a:rPr>
              <a:t>Guest stay management</a:t>
            </a:r>
          </a:p>
        </p:txBody>
      </p:sp>
      <p:sp>
        <p:nvSpPr>
          <p:cNvPr id="72" name="Rectangle 253"/>
          <p:cNvSpPr>
            <a:spLocks noChangeArrowheads="1"/>
          </p:cNvSpPr>
          <p:nvPr/>
        </p:nvSpPr>
        <p:spPr bwMode="auto">
          <a:xfrm>
            <a:off x="2566075" y="4431769"/>
            <a:ext cx="817685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Guest </a:t>
            </a:r>
          </a:p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Management</a:t>
            </a:r>
          </a:p>
        </p:txBody>
      </p:sp>
      <p:sp>
        <p:nvSpPr>
          <p:cNvPr id="73" name="Rectangle 253"/>
          <p:cNvSpPr>
            <a:spLocks noChangeArrowheads="1"/>
          </p:cNvSpPr>
          <p:nvPr/>
        </p:nvSpPr>
        <p:spPr bwMode="auto">
          <a:xfrm>
            <a:off x="1663578" y="4055192"/>
            <a:ext cx="817685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99"/>
                </a:solidFill>
              </a:rPr>
              <a:t>Check-in</a:t>
            </a:r>
            <a:endParaRPr lang="en-US" sz="900" dirty="0">
              <a:solidFill>
                <a:srgbClr val="000099"/>
              </a:solidFill>
            </a:endParaRPr>
          </a:p>
        </p:txBody>
      </p:sp>
      <p:sp>
        <p:nvSpPr>
          <p:cNvPr id="74" name="Rectangle 253"/>
          <p:cNvSpPr>
            <a:spLocks noChangeArrowheads="1"/>
          </p:cNvSpPr>
          <p:nvPr/>
        </p:nvSpPr>
        <p:spPr bwMode="auto">
          <a:xfrm>
            <a:off x="1663578" y="4432882"/>
            <a:ext cx="817685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Check-Out</a:t>
            </a:r>
          </a:p>
        </p:txBody>
      </p:sp>
      <p:sp>
        <p:nvSpPr>
          <p:cNvPr id="75" name="Rectangle 253"/>
          <p:cNvSpPr>
            <a:spLocks noChangeArrowheads="1"/>
          </p:cNvSpPr>
          <p:nvPr/>
        </p:nvSpPr>
        <p:spPr bwMode="auto">
          <a:xfrm>
            <a:off x="2566075" y="3671924"/>
            <a:ext cx="817685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Bell and Transportation Services</a:t>
            </a:r>
          </a:p>
        </p:txBody>
      </p:sp>
      <p:sp>
        <p:nvSpPr>
          <p:cNvPr id="76" name="Rectangle 253"/>
          <p:cNvSpPr>
            <a:spLocks noChangeArrowheads="1"/>
          </p:cNvSpPr>
          <p:nvPr/>
        </p:nvSpPr>
        <p:spPr bwMode="auto">
          <a:xfrm>
            <a:off x="2566075" y="4049614"/>
            <a:ext cx="817685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Guest Request</a:t>
            </a:r>
          </a:p>
        </p:txBody>
      </p:sp>
      <p:sp>
        <p:nvSpPr>
          <p:cNvPr id="77" name="Rectangle 204"/>
          <p:cNvSpPr>
            <a:spLocks noChangeArrowheads="1"/>
          </p:cNvSpPr>
          <p:nvPr/>
        </p:nvSpPr>
        <p:spPr bwMode="auto">
          <a:xfrm>
            <a:off x="3560174" y="3444013"/>
            <a:ext cx="1880859" cy="1386779"/>
          </a:xfrm>
          <a:prstGeom prst="rect">
            <a:avLst/>
          </a:prstGeom>
          <a:solidFill>
            <a:schemeClr val="bg1"/>
          </a:solidFill>
          <a:ln w="9525">
            <a:solidFill>
              <a:srgbClr val="003399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003399"/>
                </a:solidFill>
              </a:rPr>
              <a:t>Groups Services</a:t>
            </a:r>
          </a:p>
        </p:txBody>
      </p:sp>
      <p:sp>
        <p:nvSpPr>
          <p:cNvPr id="87" name="Rectangle 253"/>
          <p:cNvSpPr>
            <a:spLocks noChangeArrowheads="1"/>
          </p:cNvSpPr>
          <p:nvPr/>
        </p:nvSpPr>
        <p:spPr bwMode="auto">
          <a:xfrm>
            <a:off x="4091263" y="4241910"/>
            <a:ext cx="817685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Group Management</a:t>
            </a:r>
          </a:p>
        </p:txBody>
      </p:sp>
      <p:sp>
        <p:nvSpPr>
          <p:cNvPr id="92" name="Rectangle 253"/>
          <p:cNvSpPr>
            <a:spLocks noChangeArrowheads="1"/>
          </p:cNvSpPr>
          <p:nvPr/>
        </p:nvSpPr>
        <p:spPr bwMode="auto">
          <a:xfrm>
            <a:off x="4091263" y="3864220"/>
            <a:ext cx="817685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Meeting Space Management</a:t>
            </a:r>
          </a:p>
        </p:txBody>
      </p:sp>
      <p:sp>
        <p:nvSpPr>
          <p:cNvPr id="93" name="Rectangle 204"/>
          <p:cNvSpPr>
            <a:spLocks noChangeArrowheads="1"/>
          </p:cNvSpPr>
          <p:nvPr/>
        </p:nvSpPr>
        <p:spPr bwMode="auto">
          <a:xfrm>
            <a:off x="3584449" y="4956185"/>
            <a:ext cx="1880859" cy="1386779"/>
          </a:xfrm>
          <a:prstGeom prst="rect">
            <a:avLst/>
          </a:prstGeom>
          <a:solidFill>
            <a:schemeClr val="bg1"/>
          </a:solidFill>
          <a:ln w="9525">
            <a:solidFill>
              <a:srgbClr val="003399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003399"/>
                </a:solidFill>
              </a:rPr>
              <a:t>Housekeeping &amp; Maintenance</a:t>
            </a:r>
          </a:p>
        </p:txBody>
      </p:sp>
      <p:sp>
        <p:nvSpPr>
          <p:cNvPr id="94" name="Rectangle 253"/>
          <p:cNvSpPr>
            <a:spLocks noChangeArrowheads="1"/>
          </p:cNvSpPr>
          <p:nvPr/>
        </p:nvSpPr>
        <p:spPr bwMode="auto">
          <a:xfrm>
            <a:off x="3654319" y="5214295"/>
            <a:ext cx="817685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Attendant Management</a:t>
            </a:r>
          </a:p>
        </p:txBody>
      </p:sp>
      <p:sp>
        <p:nvSpPr>
          <p:cNvPr id="95" name="Rectangle 253"/>
          <p:cNvSpPr>
            <a:spLocks noChangeArrowheads="1"/>
          </p:cNvSpPr>
          <p:nvPr/>
        </p:nvSpPr>
        <p:spPr bwMode="auto">
          <a:xfrm>
            <a:off x="4538275" y="5214295"/>
            <a:ext cx="817685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Scheduling</a:t>
            </a:r>
          </a:p>
        </p:txBody>
      </p:sp>
      <p:sp>
        <p:nvSpPr>
          <p:cNvPr id="106" name="Rectangle 253"/>
          <p:cNvSpPr>
            <a:spLocks noChangeArrowheads="1"/>
          </p:cNvSpPr>
          <p:nvPr/>
        </p:nvSpPr>
        <p:spPr bwMode="auto">
          <a:xfrm>
            <a:off x="4106718" y="5603903"/>
            <a:ext cx="817685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Room Maintenance</a:t>
            </a:r>
          </a:p>
        </p:txBody>
      </p:sp>
      <p:sp>
        <p:nvSpPr>
          <p:cNvPr id="116" name="Rectangle 204"/>
          <p:cNvSpPr>
            <a:spLocks noChangeArrowheads="1"/>
          </p:cNvSpPr>
          <p:nvPr/>
        </p:nvSpPr>
        <p:spPr bwMode="auto">
          <a:xfrm>
            <a:off x="5535493" y="1586356"/>
            <a:ext cx="1880859" cy="1749016"/>
          </a:xfrm>
          <a:prstGeom prst="rect">
            <a:avLst/>
          </a:prstGeom>
          <a:solidFill>
            <a:schemeClr val="bg1"/>
          </a:solidFill>
          <a:ln w="9525">
            <a:solidFill>
              <a:srgbClr val="003399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003399"/>
                </a:solidFill>
              </a:rPr>
              <a:t>Reservations</a:t>
            </a:r>
          </a:p>
        </p:txBody>
      </p:sp>
      <p:sp>
        <p:nvSpPr>
          <p:cNvPr id="117" name="Rectangle 253"/>
          <p:cNvSpPr>
            <a:spLocks noChangeArrowheads="1"/>
          </p:cNvSpPr>
          <p:nvPr/>
        </p:nvSpPr>
        <p:spPr bwMode="auto">
          <a:xfrm>
            <a:off x="5615521" y="1968913"/>
            <a:ext cx="817685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99"/>
                </a:solidFill>
              </a:rPr>
              <a:t>Reservation </a:t>
            </a:r>
            <a:r>
              <a:rPr lang="en-US" sz="900" dirty="0">
                <a:solidFill>
                  <a:srgbClr val="000099"/>
                </a:solidFill>
              </a:rPr>
              <a:t>management</a:t>
            </a:r>
          </a:p>
        </p:txBody>
      </p:sp>
      <p:sp>
        <p:nvSpPr>
          <p:cNvPr id="121" name="Rectangle 253"/>
          <p:cNvSpPr>
            <a:spLocks noChangeArrowheads="1"/>
          </p:cNvSpPr>
          <p:nvPr/>
        </p:nvSpPr>
        <p:spPr bwMode="auto">
          <a:xfrm>
            <a:off x="6521280" y="1968913"/>
            <a:ext cx="817685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No Shows/ Cancellations</a:t>
            </a:r>
          </a:p>
        </p:txBody>
      </p:sp>
      <p:sp>
        <p:nvSpPr>
          <p:cNvPr id="124" name="Rectangle 253"/>
          <p:cNvSpPr>
            <a:spLocks noChangeArrowheads="1"/>
          </p:cNvSpPr>
          <p:nvPr/>
        </p:nvSpPr>
        <p:spPr bwMode="auto">
          <a:xfrm>
            <a:off x="6066695" y="2353669"/>
            <a:ext cx="886952" cy="2951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99"/>
                </a:solidFill>
              </a:rPr>
              <a:t>Pre-fulfillment </a:t>
            </a:r>
            <a:r>
              <a:rPr lang="en-US" sz="900" dirty="0">
                <a:solidFill>
                  <a:srgbClr val="000099"/>
                </a:solidFill>
              </a:rPr>
              <a:t>and </a:t>
            </a:r>
            <a:r>
              <a:rPr lang="en-US" sz="900" dirty="0" smtClean="0">
                <a:solidFill>
                  <a:srgbClr val="000099"/>
                </a:solidFill>
              </a:rPr>
              <a:t>Fulfillment</a:t>
            </a:r>
            <a:endParaRPr lang="en-US" sz="900" dirty="0">
              <a:solidFill>
                <a:srgbClr val="000099"/>
              </a:solidFill>
            </a:endParaRPr>
          </a:p>
        </p:txBody>
      </p:sp>
      <p:sp>
        <p:nvSpPr>
          <p:cNvPr id="125" name="Rectangle 253"/>
          <p:cNvSpPr>
            <a:spLocks noChangeArrowheads="1"/>
          </p:cNvSpPr>
          <p:nvPr/>
        </p:nvSpPr>
        <p:spPr bwMode="auto">
          <a:xfrm>
            <a:off x="5615521" y="2729742"/>
            <a:ext cx="817685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Package </a:t>
            </a:r>
            <a:r>
              <a:rPr lang="en-US" sz="900" dirty="0" smtClean="0">
                <a:solidFill>
                  <a:srgbClr val="000099"/>
                </a:solidFill>
              </a:rPr>
              <a:t>Setup &amp; Management</a:t>
            </a:r>
            <a:endParaRPr lang="en-US" sz="900" dirty="0">
              <a:solidFill>
                <a:srgbClr val="000099"/>
              </a:solidFill>
            </a:endParaRPr>
          </a:p>
        </p:txBody>
      </p:sp>
      <p:sp>
        <p:nvSpPr>
          <p:cNvPr id="126" name="Rectangle 253"/>
          <p:cNvSpPr>
            <a:spLocks noChangeArrowheads="1"/>
          </p:cNvSpPr>
          <p:nvPr/>
        </p:nvSpPr>
        <p:spPr bwMode="auto">
          <a:xfrm>
            <a:off x="6521280" y="2729742"/>
            <a:ext cx="817685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Reservation </a:t>
            </a:r>
            <a:r>
              <a:rPr lang="en-US" sz="900" dirty="0" smtClean="0">
                <a:solidFill>
                  <a:srgbClr val="000099"/>
                </a:solidFill>
              </a:rPr>
              <a:t>Rules</a:t>
            </a:r>
            <a:endParaRPr lang="en-US" sz="900" dirty="0">
              <a:solidFill>
                <a:srgbClr val="000099"/>
              </a:solidFill>
            </a:endParaRPr>
          </a:p>
        </p:txBody>
      </p:sp>
      <p:sp>
        <p:nvSpPr>
          <p:cNvPr id="127" name="Rectangle 204"/>
          <p:cNvSpPr>
            <a:spLocks noChangeArrowheads="1"/>
          </p:cNvSpPr>
          <p:nvPr/>
        </p:nvSpPr>
        <p:spPr bwMode="auto">
          <a:xfrm>
            <a:off x="5535493" y="3444013"/>
            <a:ext cx="1880859" cy="1386779"/>
          </a:xfrm>
          <a:prstGeom prst="rect">
            <a:avLst/>
          </a:prstGeom>
          <a:solidFill>
            <a:schemeClr val="bg1"/>
          </a:solidFill>
          <a:ln w="9525">
            <a:solidFill>
              <a:srgbClr val="003399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003399"/>
                </a:solidFill>
              </a:rPr>
              <a:t>Room Management</a:t>
            </a:r>
          </a:p>
        </p:txBody>
      </p:sp>
      <p:sp>
        <p:nvSpPr>
          <p:cNvPr id="128" name="Rectangle 204"/>
          <p:cNvSpPr>
            <a:spLocks noChangeArrowheads="1"/>
          </p:cNvSpPr>
          <p:nvPr/>
        </p:nvSpPr>
        <p:spPr bwMode="auto">
          <a:xfrm>
            <a:off x="5535493" y="4956185"/>
            <a:ext cx="1880859" cy="1386779"/>
          </a:xfrm>
          <a:prstGeom prst="rect">
            <a:avLst/>
          </a:prstGeom>
          <a:solidFill>
            <a:schemeClr val="bg1"/>
          </a:solidFill>
          <a:ln w="9525">
            <a:solidFill>
              <a:srgbClr val="003399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rgbClr val="003399"/>
                </a:solidFill>
              </a:rPr>
              <a:t>System Administration</a:t>
            </a:r>
            <a:endParaRPr lang="en-US" sz="1100" b="1" dirty="0">
              <a:solidFill>
                <a:srgbClr val="003399"/>
              </a:solidFill>
            </a:endParaRPr>
          </a:p>
        </p:txBody>
      </p:sp>
      <p:sp>
        <p:nvSpPr>
          <p:cNvPr id="129" name="Rectangle 253"/>
          <p:cNvSpPr>
            <a:spLocks noChangeArrowheads="1"/>
          </p:cNvSpPr>
          <p:nvPr/>
        </p:nvSpPr>
        <p:spPr bwMode="auto">
          <a:xfrm>
            <a:off x="5615521" y="5214295"/>
            <a:ext cx="817685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Multi-Currency/ </a:t>
            </a:r>
          </a:p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Multi-Language</a:t>
            </a:r>
          </a:p>
        </p:txBody>
      </p:sp>
      <p:sp>
        <p:nvSpPr>
          <p:cNvPr id="130" name="Rectangle 204"/>
          <p:cNvSpPr>
            <a:spLocks noChangeArrowheads="1"/>
          </p:cNvSpPr>
          <p:nvPr/>
        </p:nvSpPr>
        <p:spPr bwMode="auto">
          <a:xfrm>
            <a:off x="1574624" y="4956185"/>
            <a:ext cx="1880859" cy="1386779"/>
          </a:xfrm>
          <a:prstGeom prst="rect">
            <a:avLst/>
          </a:prstGeom>
          <a:solidFill>
            <a:schemeClr val="bg1"/>
          </a:solidFill>
          <a:ln w="9525">
            <a:solidFill>
              <a:srgbClr val="003399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003399"/>
                </a:solidFill>
              </a:rPr>
              <a:t>Reporting</a:t>
            </a:r>
          </a:p>
        </p:txBody>
      </p:sp>
      <p:sp>
        <p:nvSpPr>
          <p:cNvPr id="131" name="Rectangle 253"/>
          <p:cNvSpPr>
            <a:spLocks noChangeArrowheads="1"/>
          </p:cNvSpPr>
          <p:nvPr/>
        </p:nvSpPr>
        <p:spPr bwMode="auto">
          <a:xfrm>
            <a:off x="1663578" y="5596242"/>
            <a:ext cx="817685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Operational Reporting</a:t>
            </a:r>
          </a:p>
        </p:txBody>
      </p:sp>
      <p:sp>
        <p:nvSpPr>
          <p:cNvPr id="132" name="Rectangle 253"/>
          <p:cNvSpPr>
            <a:spLocks noChangeArrowheads="1"/>
          </p:cNvSpPr>
          <p:nvPr/>
        </p:nvSpPr>
        <p:spPr bwMode="auto">
          <a:xfrm>
            <a:off x="2566075" y="5596242"/>
            <a:ext cx="817685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Guest Facing Reporting</a:t>
            </a:r>
          </a:p>
        </p:txBody>
      </p:sp>
      <p:sp>
        <p:nvSpPr>
          <p:cNvPr id="142" name="Rectangle 253"/>
          <p:cNvSpPr>
            <a:spLocks noChangeArrowheads="1"/>
          </p:cNvSpPr>
          <p:nvPr/>
        </p:nvSpPr>
        <p:spPr bwMode="auto">
          <a:xfrm>
            <a:off x="5615521" y="5596242"/>
            <a:ext cx="817685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Security/User</a:t>
            </a:r>
          </a:p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 Permissions</a:t>
            </a:r>
          </a:p>
        </p:txBody>
      </p:sp>
      <p:sp>
        <p:nvSpPr>
          <p:cNvPr id="145" name="Rectangle 253"/>
          <p:cNvSpPr>
            <a:spLocks noChangeArrowheads="1"/>
          </p:cNvSpPr>
          <p:nvPr/>
        </p:nvSpPr>
        <p:spPr bwMode="auto">
          <a:xfrm>
            <a:off x="1663578" y="5214295"/>
            <a:ext cx="817685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99"/>
                </a:solidFill>
              </a:rPr>
              <a:t>Financial</a:t>
            </a:r>
            <a:endParaRPr lang="en-US" sz="900" dirty="0">
              <a:solidFill>
                <a:srgbClr val="000099"/>
              </a:solidFill>
            </a:endParaRPr>
          </a:p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Reporting</a:t>
            </a:r>
          </a:p>
        </p:txBody>
      </p:sp>
      <p:sp>
        <p:nvSpPr>
          <p:cNvPr id="147" name="Rectangle 253"/>
          <p:cNvSpPr>
            <a:spLocks noChangeArrowheads="1"/>
          </p:cNvSpPr>
          <p:nvPr/>
        </p:nvSpPr>
        <p:spPr bwMode="auto">
          <a:xfrm>
            <a:off x="2566075" y="5214295"/>
            <a:ext cx="817685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Exception</a:t>
            </a:r>
          </a:p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Reporting</a:t>
            </a:r>
          </a:p>
        </p:txBody>
      </p:sp>
      <p:sp>
        <p:nvSpPr>
          <p:cNvPr id="150" name="Rectangle 253"/>
          <p:cNvSpPr>
            <a:spLocks noChangeArrowheads="1"/>
          </p:cNvSpPr>
          <p:nvPr/>
        </p:nvSpPr>
        <p:spPr bwMode="auto">
          <a:xfrm>
            <a:off x="6521280" y="5596242"/>
            <a:ext cx="817685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99"/>
                </a:solidFill>
              </a:rPr>
              <a:t>Maintenance </a:t>
            </a:r>
            <a:endParaRPr lang="en-US" sz="900" dirty="0">
              <a:solidFill>
                <a:srgbClr val="000099"/>
              </a:solidFill>
            </a:endParaRPr>
          </a:p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99"/>
                </a:solidFill>
              </a:rPr>
              <a:t>And Backup</a:t>
            </a:r>
            <a:endParaRPr lang="en-US" sz="900" dirty="0">
              <a:solidFill>
                <a:srgbClr val="000099"/>
              </a:solidFill>
            </a:endParaRPr>
          </a:p>
        </p:txBody>
      </p:sp>
      <p:sp>
        <p:nvSpPr>
          <p:cNvPr id="151" name="Rectangle 253"/>
          <p:cNvSpPr>
            <a:spLocks noChangeArrowheads="1"/>
          </p:cNvSpPr>
          <p:nvPr/>
        </p:nvSpPr>
        <p:spPr bwMode="auto">
          <a:xfrm>
            <a:off x="6521280" y="5214295"/>
            <a:ext cx="817685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Alert </a:t>
            </a:r>
            <a:r>
              <a:rPr lang="en-US" sz="900" dirty="0" smtClean="0">
                <a:solidFill>
                  <a:srgbClr val="000099"/>
                </a:solidFill>
              </a:rPr>
              <a:t>Management</a:t>
            </a:r>
            <a:endParaRPr lang="en-US" sz="900" dirty="0">
              <a:solidFill>
                <a:srgbClr val="000099"/>
              </a:solidFill>
            </a:endParaRPr>
          </a:p>
        </p:txBody>
      </p:sp>
      <p:sp>
        <p:nvSpPr>
          <p:cNvPr id="152" name="Rectangle 253"/>
          <p:cNvSpPr>
            <a:spLocks noChangeArrowheads="1"/>
          </p:cNvSpPr>
          <p:nvPr/>
        </p:nvSpPr>
        <p:spPr bwMode="auto">
          <a:xfrm>
            <a:off x="6053662" y="5977931"/>
            <a:ext cx="817685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99"/>
                </a:solidFill>
              </a:rPr>
              <a:t>Accessibility &amp; Integration</a:t>
            </a:r>
            <a:endParaRPr lang="en-US" sz="900" dirty="0">
              <a:solidFill>
                <a:srgbClr val="000099"/>
              </a:solidFill>
            </a:endParaRPr>
          </a:p>
        </p:txBody>
      </p:sp>
      <p:sp>
        <p:nvSpPr>
          <p:cNvPr id="153" name="Rectangle 253"/>
          <p:cNvSpPr>
            <a:spLocks noChangeArrowheads="1"/>
          </p:cNvSpPr>
          <p:nvPr/>
        </p:nvSpPr>
        <p:spPr bwMode="auto">
          <a:xfrm>
            <a:off x="2566075" y="2955350"/>
            <a:ext cx="817685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Tax / Service Fees</a:t>
            </a:r>
          </a:p>
        </p:txBody>
      </p:sp>
      <p:sp>
        <p:nvSpPr>
          <p:cNvPr id="154" name="Rectangle 253"/>
          <p:cNvSpPr>
            <a:spLocks noChangeArrowheads="1"/>
          </p:cNvSpPr>
          <p:nvPr/>
        </p:nvSpPr>
        <p:spPr bwMode="auto">
          <a:xfrm>
            <a:off x="6101328" y="3874910"/>
            <a:ext cx="817685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Property </a:t>
            </a:r>
            <a:r>
              <a:rPr lang="en-US" sz="900" dirty="0" smtClean="0">
                <a:solidFill>
                  <a:srgbClr val="000099"/>
                </a:solidFill>
              </a:rPr>
              <a:t>Setup</a:t>
            </a:r>
            <a:endParaRPr lang="en-US" sz="900" dirty="0">
              <a:solidFill>
                <a:srgbClr val="000099"/>
              </a:solidFill>
            </a:endParaRPr>
          </a:p>
        </p:txBody>
      </p:sp>
      <p:sp>
        <p:nvSpPr>
          <p:cNvPr id="155" name="Rectangle 253"/>
          <p:cNvSpPr>
            <a:spLocks noChangeArrowheads="1"/>
          </p:cNvSpPr>
          <p:nvPr/>
        </p:nvSpPr>
        <p:spPr bwMode="auto">
          <a:xfrm>
            <a:off x="1663578" y="3665846"/>
            <a:ext cx="817685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Pre </a:t>
            </a:r>
            <a:r>
              <a:rPr lang="en-US" sz="900" dirty="0" smtClean="0">
                <a:solidFill>
                  <a:srgbClr val="000099"/>
                </a:solidFill>
              </a:rPr>
              <a:t>Check-in</a:t>
            </a:r>
            <a:endParaRPr lang="en-US" sz="900" dirty="0">
              <a:solidFill>
                <a:srgbClr val="000099"/>
              </a:solidFill>
            </a:endParaRPr>
          </a:p>
        </p:txBody>
      </p:sp>
      <p:sp>
        <p:nvSpPr>
          <p:cNvPr id="156" name="Rectangle 253"/>
          <p:cNvSpPr>
            <a:spLocks noChangeArrowheads="1"/>
          </p:cNvSpPr>
          <p:nvPr/>
        </p:nvSpPr>
        <p:spPr bwMode="auto">
          <a:xfrm>
            <a:off x="6101328" y="4234950"/>
            <a:ext cx="817685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Room Controls</a:t>
            </a:r>
          </a:p>
        </p:txBody>
      </p:sp>
      <p:sp>
        <p:nvSpPr>
          <p:cNvPr id="57" name="Rectangle 253"/>
          <p:cNvSpPr>
            <a:spLocks noChangeArrowheads="1"/>
          </p:cNvSpPr>
          <p:nvPr/>
        </p:nvSpPr>
        <p:spPr bwMode="auto">
          <a:xfrm>
            <a:off x="2077292" y="5981660"/>
            <a:ext cx="899454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Reporting Setup &amp; Management</a:t>
            </a:r>
          </a:p>
        </p:txBody>
      </p:sp>
    </p:spTree>
    <p:extLst>
      <p:ext uri="{BB962C8B-B14F-4D97-AF65-F5344CB8AC3E}">
        <p14:creationId xmlns:p14="http://schemas.microsoft.com/office/powerpoint/2010/main" val="141440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246738" y="4358918"/>
            <a:ext cx="2318664" cy="2092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fr-FR" sz="1100" b="1" u="sng" dirty="0" smtClean="0"/>
              <a:t>List of applications:</a:t>
            </a:r>
            <a:endParaRPr lang="fr-FR" sz="1100" b="1" u="sn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DLP Property Management Capability Model</a:t>
            </a:r>
            <a:br>
              <a:rPr lang="en-US" dirty="0" smtClean="0"/>
            </a:br>
            <a:r>
              <a:rPr lang="en-US" i="1" dirty="0" smtClean="0"/>
              <a:t>Application Mapping</a:t>
            </a:r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204404" y="1340770"/>
            <a:ext cx="250647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57814"/>
            <a:r>
              <a:rPr lang="en-US" sz="1400" dirty="0">
                <a:solidFill>
                  <a:prstClr val="black"/>
                </a:solidFill>
              </a:rPr>
              <a:t>Objective is do an application mapping of DLP Property Management Capability model to understand capabilities covered by HIS and capabilities covered by other applications.</a:t>
            </a:r>
          </a:p>
          <a:p>
            <a:pPr defTabSz="957814"/>
            <a:endParaRPr lang="en-US" sz="1400" dirty="0">
              <a:solidFill>
                <a:prstClr val="black"/>
              </a:solidFill>
            </a:endParaRPr>
          </a:p>
          <a:p>
            <a:pPr defTabSz="957814"/>
            <a:r>
              <a:rPr lang="en-US" sz="1400" dirty="0">
                <a:solidFill>
                  <a:prstClr val="black"/>
                </a:solidFill>
              </a:rPr>
              <a:t>For capabilities not covered today by HIS, assessment will be required to determine whether they are candidate for being included into the future PMS scope or not. </a:t>
            </a:r>
          </a:p>
        </p:txBody>
      </p:sp>
      <p:sp>
        <p:nvSpPr>
          <p:cNvPr id="58" name="Rectangle 187"/>
          <p:cNvSpPr>
            <a:spLocks noChangeArrowheads="1"/>
          </p:cNvSpPr>
          <p:nvPr/>
        </p:nvSpPr>
        <p:spPr bwMode="auto">
          <a:xfrm>
            <a:off x="2890934" y="1340768"/>
            <a:ext cx="6134489" cy="5184576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0099"/>
            </a:solidFill>
            <a:miter lim="800000"/>
            <a:headEnd/>
            <a:tailEnd/>
          </a:ln>
        </p:spPr>
        <p:txBody>
          <a:bodyPr wrap="none" anchor="t"/>
          <a:lstStyle/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prstClr val="black"/>
                </a:solidFill>
              </a:rPr>
              <a:t>DLP Property Management Capability Model</a:t>
            </a:r>
          </a:p>
        </p:txBody>
      </p:sp>
      <p:sp>
        <p:nvSpPr>
          <p:cNvPr id="59" name="Rectangle 204"/>
          <p:cNvSpPr>
            <a:spLocks noChangeArrowheads="1"/>
          </p:cNvSpPr>
          <p:nvPr/>
        </p:nvSpPr>
        <p:spPr bwMode="auto">
          <a:xfrm>
            <a:off x="2957021" y="1606220"/>
            <a:ext cx="1880859" cy="1749016"/>
          </a:xfrm>
          <a:prstGeom prst="rect">
            <a:avLst/>
          </a:prstGeom>
          <a:solidFill>
            <a:schemeClr val="bg1"/>
          </a:solidFill>
          <a:ln w="9525">
            <a:solidFill>
              <a:srgbClr val="003399"/>
            </a:solidFill>
            <a:miter lim="800000"/>
            <a:headEnd/>
            <a:tailEnd/>
          </a:ln>
        </p:spPr>
        <p:txBody>
          <a:bodyPr wrap="none"/>
          <a:lstStyle/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003399"/>
                </a:solidFill>
              </a:rPr>
              <a:t>Folio Management</a:t>
            </a:r>
          </a:p>
        </p:txBody>
      </p:sp>
      <p:sp>
        <p:nvSpPr>
          <p:cNvPr id="60" name="Rectangle 253"/>
          <p:cNvSpPr>
            <a:spLocks noChangeArrowheads="1"/>
          </p:cNvSpPr>
          <p:nvPr/>
        </p:nvSpPr>
        <p:spPr bwMode="auto">
          <a:xfrm>
            <a:off x="3942579" y="2608228"/>
            <a:ext cx="817685" cy="304800"/>
          </a:xfrm>
          <a:prstGeom prst="rect">
            <a:avLst/>
          </a:prstGeom>
          <a:solidFill>
            <a:srgbClr val="92D050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Folio History</a:t>
            </a:r>
          </a:p>
        </p:txBody>
      </p:sp>
      <p:sp>
        <p:nvSpPr>
          <p:cNvPr id="61" name="Rectangle 253"/>
          <p:cNvSpPr>
            <a:spLocks noChangeArrowheads="1"/>
          </p:cNvSpPr>
          <p:nvPr/>
        </p:nvSpPr>
        <p:spPr bwMode="auto">
          <a:xfrm>
            <a:off x="3040082" y="2608228"/>
            <a:ext cx="817685" cy="304800"/>
          </a:xfrm>
          <a:prstGeom prst="rect">
            <a:avLst/>
          </a:prstGeom>
          <a:solidFill>
            <a:srgbClr val="92D050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Credit Card </a:t>
            </a:r>
          </a:p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Processing</a:t>
            </a:r>
          </a:p>
        </p:txBody>
      </p:sp>
      <p:sp>
        <p:nvSpPr>
          <p:cNvPr id="62" name="Rectangle 253"/>
          <p:cNvSpPr>
            <a:spLocks noChangeArrowheads="1"/>
          </p:cNvSpPr>
          <p:nvPr/>
        </p:nvSpPr>
        <p:spPr bwMode="auto">
          <a:xfrm>
            <a:off x="3942579" y="2232153"/>
            <a:ext cx="817685" cy="304800"/>
          </a:xfrm>
          <a:prstGeom prst="rect">
            <a:avLst/>
          </a:prstGeom>
          <a:solidFill>
            <a:srgbClr val="92D050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Settlement</a:t>
            </a:r>
          </a:p>
        </p:txBody>
      </p:sp>
      <p:sp>
        <p:nvSpPr>
          <p:cNvPr id="63" name="Rectangle 253"/>
          <p:cNvSpPr>
            <a:spLocks noChangeArrowheads="1"/>
          </p:cNvSpPr>
          <p:nvPr/>
        </p:nvSpPr>
        <p:spPr bwMode="auto">
          <a:xfrm>
            <a:off x="3942579" y="1847399"/>
            <a:ext cx="817685" cy="304800"/>
          </a:xfrm>
          <a:prstGeom prst="rect">
            <a:avLst/>
          </a:prstGeom>
          <a:solidFill>
            <a:srgbClr val="92D050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Charge Routing</a:t>
            </a:r>
          </a:p>
        </p:txBody>
      </p:sp>
      <p:sp>
        <p:nvSpPr>
          <p:cNvPr id="64" name="Rectangle 253"/>
          <p:cNvSpPr>
            <a:spLocks noChangeArrowheads="1"/>
          </p:cNvSpPr>
          <p:nvPr/>
        </p:nvSpPr>
        <p:spPr bwMode="auto">
          <a:xfrm>
            <a:off x="3040082" y="2232153"/>
            <a:ext cx="817685" cy="304800"/>
          </a:xfrm>
          <a:prstGeom prst="rect">
            <a:avLst/>
          </a:prstGeom>
          <a:solidFill>
            <a:srgbClr val="92D050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Folio Setup &amp; Management</a:t>
            </a:r>
          </a:p>
        </p:txBody>
      </p:sp>
      <p:sp>
        <p:nvSpPr>
          <p:cNvPr id="66" name="Rectangle 253"/>
          <p:cNvSpPr>
            <a:spLocks noChangeArrowheads="1"/>
          </p:cNvSpPr>
          <p:nvPr/>
        </p:nvSpPr>
        <p:spPr bwMode="auto">
          <a:xfrm>
            <a:off x="3040082" y="1847399"/>
            <a:ext cx="817685" cy="304800"/>
          </a:xfrm>
          <a:prstGeom prst="rect">
            <a:avLst/>
          </a:prstGeom>
          <a:solidFill>
            <a:srgbClr val="92D050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Charge</a:t>
            </a:r>
            <a:r>
              <a:rPr lang="en-US" sz="900" dirty="0" smtClean="0">
                <a:solidFill>
                  <a:srgbClr val="000099"/>
                </a:solidFill>
              </a:rPr>
              <a:t>/ Correction / Transfer</a:t>
            </a:r>
            <a:endParaRPr lang="en-US" sz="900" dirty="0">
              <a:solidFill>
                <a:srgbClr val="000099"/>
              </a:solidFill>
            </a:endParaRPr>
          </a:p>
        </p:txBody>
      </p:sp>
      <p:sp>
        <p:nvSpPr>
          <p:cNvPr id="67" name="Rectangle 204"/>
          <p:cNvSpPr>
            <a:spLocks noChangeArrowheads="1"/>
          </p:cNvSpPr>
          <p:nvPr/>
        </p:nvSpPr>
        <p:spPr bwMode="auto">
          <a:xfrm>
            <a:off x="4936679" y="1606220"/>
            <a:ext cx="1880859" cy="1749016"/>
          </a:xfrm>
          <a:prstGeom prst="rect">
            <a:avLst/>
          </a:prstGeom>
          <a:solidFill>
            <a:schemeClr val="bg1"/>
          </a:solidFill>
          <a:ln w="9525">
            <a:solidFill>
              <a:srgbClr val="003399"/>
            </a:solidFill>
            <a:miter lim="800000"/>
            <a:headEnd/>
            <a:tailEnd/>
          </a:ln>
        </p:spPr>
        <p:txBody>
          <a:bodyPr wrap="none"/>
          <a:lstStyle/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003399"/>
                </a:solidFill>
              </a:rPr>
              <a:t>Finance</a:t>
            </a:r>
          </a:p>
        </p:txBody>
      </p:sp>
      <p:sp>
        <p:nvSpPr>
          <p:cNvPr id="68" name="Rectangle 253"/>
          <p:cNvSpPr>
            <a:spLocks noChangeArrowheads="1"/>
          </p:cNvSpPr>
          <p:nvPr/>
        </p:nvSpPr>
        <p:spPr bwMode="auto">
          <a:xfrm>
            <a:off x="5467767" y="2758348"/>
            <a:ext cx="817685" cy="304800"/>
          </a:xfrm>
          <a:prstGeom prst="rect">
            <a:avLst/>
          </a:prstGeom>
          <a:gradFill flip="none" rotWithShape="1">
            <a:gsLst>
              <a:gs pos="50000">
                <a:schemeClr val="accent2">
                  <a:lumMod val="60000"/>
                  <a:lumOff val="40000"/>
                </a:schemeClr>
              </a:gs>
              <a:gs pos="51000">
                <a:srgbClr val="92D050"/>
              </a:gs>
            </a:gsLst>
            <a:lin ang="13500000" scaled="1"/>
            <a:tileRect/>
          </a:gra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Account </a:t>
            </a:r>
            <a:br>
              <a:rPr lang="en-US" sz="900" dirty="0">
                <a:solidFill>
                  <a:srgbClr val="000099"/>
                </a:solidFill>
              </a:rPr>
            </a:br>
            <a:r>
              <a:rPr lang="en-US" sz="900" dirty="0">
                <a:solidFill>
                  <a:srgbClr val="000099"/>
                </a:solidFill>
              </a:rPr>
              <a:t>receivable </a:t>
            </a:r>
          </a:p>
        </p:txBody>
      </p:sp>
      <p:sp>
        <p:nvSpPr>
          <p:cNvPr id="69" name="Rectangle 253"/>
          <p:cNvSpPr>
            <a:spLocks noChangeArrowheads="1"/>
          </p:cNvSpPr>
          <p:nvPr/>
        </p:nvSpPr>
        <p:spPr bwMode="auto">
          <a:xfrm>
            <a:off x="5030823" y="2388085"/>
            <a:ext cx="817685" cy="304800"/>
          </a:xfrm>
          <a:prstGeom prst="rect">
            <a:avLst/>
          </a:prstGeom>
          <a:gradFill flip="none" rotWithShape="1">
            <a:gsLst>
              <a:gs pos="50000">
                <a:schemeClr val="accent2">
                  <a:lumMod val="60000"/>
                  <a:lumOff val="40000"/>
                </a:schemeClr>
              </a:gs>
              <a:gs pos="51000">
                <a:srgbClr val="92D050"/>
              </a:gs>
            </a:gsLst>
            <a:lin ang="13500000" scaled="1"/>
            <a:tileRect/>
          </a:gra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Financial Setup</a:t>
            </a:r>
          </a:p>
        </p:txBody>
      </p:sp>
      <p:sp>
        <p:nvSpPr>
          <p:cNvPr id="70" name="Rectangle 253"/>
          <p:cNvSpPr>
            <a:spLocks noChangeArrowheads="1"/>
          </p:cNvSpPr>
          <p:nvPr/>
        </p:nvSpPr>
        <p:spPr bwMode="auto">
          <a:xfrm>
            <a:off x="5914779" y="2378458"/>
            <a:ext cx="817685" cy="304800"/>
          </a:xfrm>
          <a:prstGeom prst="rect">
            <a:avLst/>
          </a:prstGeom>
          <a:gradFill flip="none" rotWithShape="1">
            <a:gsLst>
              <a:gs pos="50000">
                <a:schemeClr val="accent2">
                  <a:lumMod val="60000"/>
                  <a:lumOff val="40000"/>
                </a:schemeClr>
              </a:gs>
              <a:gs pos="51000">
                <a:srgbClr val="92D050"/>
              </a:gs>
            </a:gsLst>
            <a:lin ang="13500000" scaled="1"/>
            <a:tileRect/>
          </a:gra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Controls and Exceptions</a:t>
            </a:r>
          </a:p>
        </p:txBody>
      </p:sp>
      <p:sp>
        <p:nvSpPr>
          <p:cNvPr id="71" name="Rectangle 253"/>
          <p:cNvSpPr>
            <a:spLocks noChangeArrowheads="1"/>
          </p:cNvSpPr>
          <p:nvPr/>
        </p:nvSpPr>
        <p:spPr bwMode="auto">
          <a:xfrm>
            <a:off x="5467767" y="2003331"/>
            <a:ext cx="817685" cy="304800"/>
          </a:xfrm>
          <a:prstGeom prst="rect">
            <a:avLst/>
          </a:prstGeom>
          <a:solidFill>
            <a:srgbClr val="92D050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Bank Out</a:t>
            </a:r>
          </a:p>
        </p:txBody>
      </p:sp>
      <p:sp>
        <p:nvSpPr>
          <p:cNvPr id="72" name="Rectangle 204"/>
          <p:cNvSpPr>
            <a:spLocks noChangeArrowheads="1"/>
          </p:cNvSpPr>
          <p:nvPr/>
        </p:nvSpPr>
        <p:spPr bwMode="auto">
          <a:xfrm>
            <a:off x="2945615" y="3478431"/>
            <a:ext cx="1880859" cy="1386779"/>
          </a:xfrm>
          <a:prstGeom prst="rect">
            <a:avLst/>
          </a:prstGeom>
          <a:solidFill>
            <a:schemeClr val="bg1"/>
          </a:solidFill>
          <a:ln w="9525">
            <a:solidFill>
              <a:srgbClr val="003399"/>
            </a:solidFill>
            <a:miter lim="800000"/>
            <a:headEnd/>
            <a:tailEnd/>
          </a:ln>
        </p:spPr>
        <p:txBody>
          <a:bodyPr wrap="none"/>
          <a:lstStyle/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003399"/>
                </a:solidFill>
              </a:rPr>
              <a:t>Guest stay management</a:t>
            </a:r>
          </a:p>
        </p:txBody>
      </p:sp>
      <p:sp>
        <p:nvSpPr>
          <p:cNvPr id="73" name="Rectangle 253"/>
          <p:cNvSpPr>
            <a:spLocks noChangeArrowheads="1"/>
          </p:cNvSpPr>
          <p:nvPr/>
        </p:nvSpPr>
        <p:spPr bwMode="auto">
          <a:xfrm>
            <a:off x="3942579" y="4466187"/>
            <a:ext cx="817685" cy="304800"/>
          </a:xfrm>
          <a:prstGeom prst="rect">
            <a:avLst/>
          </a:prstGeom>
          <a:solidFill>
            <a:srgbClr val="92D050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Guest </a:t>
            </a:r>
          </a:p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Management</a:t>
            </a:r>
          </a:p>
        </p:txBody>
      </p:sp>
      <p:sp>
        <p:nvSpPr>
          <p:cNvPr id="74" name="Rectangle 253"/>
          <p:cNvSpPr>
            <a:spLocks noChangeArrowheads="1"/>
          </p:cNvSpPr>
          <p:nvPr/>
        </p:nvSpPr>
        <p:spPr bwMode="auto">
          <a:xfrm>
            <a:off x="3040082" y="4089610"/>
            <a:ext cx="817685" cy="304800"/>
          </a:xfrm>
          <a:prstGeom prst="rect">
            <a:avLst/>
          </a:prstGeom>
          <a:solidFill>
            <a:srgbClr val="92D050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Check-in</a:t>
            </a:r>
          </a:p>
        </p:txBody>
      </p:sp>
      <p:sp>
        <p:nvSpPr>
          <p:cNvPr id="75" name="Rectangle 253"/>
          <p:cNvSpPr>
            <a:spLocks noChangeArrowheads="1"/>
          </p:cNvSpPr>
          <p:nvPr/>
        </p:nvSpPr>
        <p:spPr bwMode="auto">
          <a:xfrm>
            <a:off x="3040082" y="4467300"/>
            <a:ext cx="817685" cy="304800"/>
          </a:xfrm>
          <a:prstGeom prst="rect">
            <a:avLst/>
          </a:prstGeom>
          <a:solidFill>
            <a:srgbClr val="92D050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Check-Out</a:t>
            </a:r>
          </a:p>
        </p:txBody>
      </p:sp>
      <p:sp>
        <p:nvSpPr>
          <p:cNvPr id="76" name="Rectangle 253"/>
          <p:cNvSpPr>
            <a:spLocks noChangeArrowheads="1"/>
          </p:cNvSpPr>
          <p:nvPr/>
        </p:nvSpPr>
        <p:spPr bwMode="auto">
          <a:xfrm>
            <a:off x="3942579" y="3706342"/>
            <a:ext cx="817685" cy="304800"/>
          </a:xfrm>
          <a:prstGeom prst="rect">
            <a:avLst/>
          </a:prstGeom>
          <a:gradFill flip="none" rotWithShape="1">
            <a:gsLst>
              <a:gs pos="37000">
                <a:schemeClr val="bg1"/>
              </a:gs>
              <a:gs pos="38000">
                <a:srgbClr val="FFC000"/>
              </a:gs>
              <a:gs pos="64000">
                <a:srgbClr val="FFC000"/>
              </a:gs>
              <a:gs pos="65000">
                <a:srgbClr val="92D050"/>
              </a:gs>
            </a:gsLst>
            <a:lin ang="13500000" scaled="1"/>
            <a:tileRect/>
          </a:gra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Bell and Transportation Services</a:t>
            </a:r>
          </a:p>
        </p:txBody>
      </p:sp>
      <p:sp>
        <p:nvSpPr>
          <p:cNvPr id="77" name="Rectangle 253"/>
          <p:cNvSpPr>
            <a:spLocks noChangeArrowheads="1"/>
          </p:cNvSpPr>
          <p:nvPr/>
        </p:nvSpPr>
        <p:spPr bwMode="auto">
          <a:xfrm>
            <a:off x="3942579" y="4084032"/>
            <a:ext cx="817685" cy="304800"/>
          </a:xfrm>
          <a:prstGeom prst="rect">
            <a:avLst/>
          </a:prstGeom>
          <a:gradFill flip="none" rotWithShape="1">
            <a:gsLst>
              <a:gs pos="37000">
                <a:schemeClr val="bg1"/>
              </a:gs>
              <a:gs pos="38000">
                <a:srgbClr val="FFC000"/>
              </a:gs>
              <a:gs pos="64000">
                <a:srgbClr val="FFC000"/>
              </a:gs>
              <a:gs pos="65000">
                <a:srgbClr val="92D050"/>
              </a:gs>
            </a:gsLst>
            <a:lin ang="13500000" scaled="1"/>
            <a:tileRect/>
          </a:gra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Guest Request</a:t>
            </a:r>
          </a:p>
        </p:txBody>
      </p:sp>
      <p:sp>
        <p:nvSpPr>
          <p:cNvPr id="87" name="Rectangle 204"/>
          <p:cNvSpPr>
            <a:spLocks noChangeArrowheads="1"/>
          </p:cNvSpPr>
          <p:nvPr/>
        </p:nvSpPr>
        <p:spPr bwMode="auto">
          <a:xfrm>
            <a:off x="4936679" y="3478431"/>
            <a:ext cx="1880859" cy="1386779"/>
          </a:xfrm>
          <a:prstGeom prst="rect">
            <a:avLst/>
          </a:prstGeom>
          <a:solidFill>
            <a:schemeClr val="bg1"/>
          </a:solidFill>
          <a:ln w="9525">
            <a:solidFill>
              <a:srgbClr val="003399"/>
            </a:solidFill>
            <a:miter lim="800000"/>
            <a:headEnd/>
            <a:tailEnd/>
          </a:ln>
        </p:spPr>
        <p:txBody>
          <a:bodyPr wrap="none"/>
          <a:lstStyle/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003399"/>
                </a:solidFill>
              </a:rPr>
              <a:t>Groups Services</a:t>
            </a:r>
          </a:p>
        </p:txBody>
      </p:sp>
      <p:sp>
        <p:nvSpPr>
          <p:cNvPr id="92" name="Rectangle 253"/>
          <p:cNvSpPr>
            <a:spLocks noChangeArrowheads="1"/>
          </p:cNvSpPr>
          <p:nvPr/>
        </p:nvSpPr>
        <p:spPr bwMode="auto">
          <a:xfrm>
            <a:off x="5467767" y="4276328"/>
            <a:ext cx="817685" cy="304800"/>
          </a:xfrm>
          <a:prstGeom prst="rect">
            <a:avLst/>
          </a:prstGeom>
          <a:solidFill>
            <a:srgbClr val="92D050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Group Management</a:t>
            </a:r>
          </a:p>
        </p:txBody>
      </p:sp>
      <p:sp>
        <p:nvSpPr>
          <p:cNvPr id="93" name="Rectangle 253"/>
          <p:cNvSpPr>
            <a:spLocks noChangeArrowheads="1"/>
          </p:cNvSpPr>
          <p:nvPr/>
        </p:nvSpPr>
        <p:spPr bwMode="auto">
          <a:xfrm>
            <a:off x="5467767" y="3898638"/>
            <a:ext cx="817685" cy="304800"/>
          </a:xfrm>
          <a:prstGeom prst="rect">
            <a:avLst/>
          </a:prstGeom>
          <a:gradFill flip="none" rotWithShape="1">
            <a:gsLst>
              <a:gs pos="50000">
                <a:srgbClr val="FFFF00"/>
              </a:gs>
              <a:gs pos="51000">
                <a:srgbClr val="92D050"/>
              </a:gs>
            </a:gsLst>
            <a:lin ang="13500000" scaled="1"/>
            <a:tileRect/>
          </a:gra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Meeting Space Management</a:t>
            </a:r>
          </a:p>
        </p:txBody>
      </p:sp>
      <p:sp>
        <p:nvSpPr>
          <p:cNvPr id="94" name="Rectangle 204"/>
          <p:cNvSpPr>
            <a:spLocks noChangeArrowheads="1"/>
          </p:cNvSpPr>
          <p:nvPr/>
        </p:nvSpPr>
        <p:spPr bwMode="auto">
          <a:xfrm>
            <a:off x="4960954" y="4990607"/>
            <a:ext cx="1880859" cy="1386779"/>
          </a:xfrm>
          <a:prstGeom prst="rect">
            <a:avLst/>
          </a:prstGeom>
          <a:solidFill>
            <a:schemeClr val="bg1"/>
          </a:solidFill>
          <a:ln w="9525">
            <a:solidFill>
              <a:srgbClr val="003399"/>
            </a:solidFill>
            <a:miter lim="800000"/>
            <a:headEnd/>
            <a:tailEnd/>
          </a:ln>
        </p:spPr>
        <p:txBody>
          <a:bodyPr wrap="none"/>
          <a:lstStyle/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003399"/>
                </a:solidFill>
              </a:rPr>
              <a:t>Housekeeping &amp; Maintenance</a:t>
            </a:r>
          </a:p>
        </p:txBody>
      </p:sp>
      <p:sp>
        <p:nvSpPr>
          <p:cNvPr id="95" name="Rectangle 253"/>
          <p:cNvSpPr>
            <a:spLocks noChangeArrowheads="1"/>
          </p:cNvSpPr>
          <p:nvPr/>
        </p:nvSpPr>
        <p:spPr bwMode="auto">
          <a:xfrm>
            <a:off x="5030823" y="5248713"/>
            <a:ext cx="817685" cy="304800"/>
          </a:xfrm>
          <a:prstGeom prst="rect">
            <a:avLst/>
          </a:prstGeom>
          <a:gradFill flip="none" rotWithShape="1">
            <a:gsLst>
              <a:gs pos="50000">
                <a:schemeClr val="bg1"/>
              </a:gs>
              <a:gs pos="51000">
                <a:srgbClr val="92D050"/>
              </a:gs>
            </a:gsLst>
            <a:lin ang="13500000" scaled="1"/>
            <a:tileRect/>
          </a:gra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Attendant Management</a:t>
            </a:r>
          </a:p>
        </p:txBody>
      </p:sp>
      <p:sp>
        <p:nvSpPr>
          <p:cNvPr id="96" name="Rectangle 253"/>
          <p:cNvSpPr>
            <a:spLocks noChangeArrowheads="1"/>
          </p:cNvSpPr>
          <p:nvPr/>
        </p:nvSpPr>
        <p:spPr bwMode="auto">
          <a:xfrm>
            <a:off x="5914779" y="5248713"/>
            <a:ext cx="817685" cy="304800"/>
          </a:xfrm>
          <a:prstGeom prst="rect">
            <a:avLst/>
          </a:prstGeom>
          <a:gradFill flip="none" rotWithShape="1">
            <a:gsLst>
              <a:gs pos="50000">
                <a:schemeClr val="bg1"/>
              </a:gs>
              <a:gs pos="51000">
                <a:srgbClr val="92D050"/>
              </a:gs>
            </a:gsLst>
            <a:lin ang="13500000" scaled="1"/>
            <a:tileRect/>
          </a:gra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Scheduling</a:t>
            </a:r>
          </a:p>
        </p:txBody>
      </p:sp>
      <p:sp>
        <p:nvSpPr>
          <p:cNvPr id="116" name="Rectangle 253"/>
          <p:cNvSpPr>
            <a:spLocks noChangeArrowheads="1"/>
          </p:cNvSpPr>
          <p:nvPr/>
        </p:nvSpPr>
        <p:spPr bwMode="auto">
          <a:xfrm>
            <a:off x="5482508" y="5642050"/>
            <a:ext cx="817685" cy="304800"/>
          </a:xfrm>
          <a:prstGeom prst="rect">
            <a:avLst/>
          </a:prstGeom>
          <a:gradFill flip="none" rotWithShape="1">
            <a:gsLst>
              <a:gs pos="37000">
                <a:schemeClr val="bg1"/>
              </a:gs>
              <a:gs pos="38000">
                <a:srgbClr val="FFC000"/>
              </a:gs>
              <a:gs pos="64000">
                <a:srgbClr val="FFC000"/>
              </a:gs>
              <a:gs pos="65000">
                <a:srgbClr val="92D050"/>
              </a:gs>
            </a:gsLst>
            <a:lin ang="13500000" scaled="1"/>
            <a:tileRect/>
          </a:gra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Room Maintenance</a:t>
            </a:r>
          </a:p>
        </p:txBody>
      </p:sp>
      <p:sp>
        <p:nvSpPr>
          <p:cNvPr id="121" name="Rectangle 204"/>
          <p:cNvSpPr>
            <a:spLocks noChangeArrowheads="1"/>
          </p:cNvSpPr>
          <p:nvPr/>
        </p:nvSpPr>
        <p:spPr bwMode="auto">
          <a:xfrm>
            <a:off x="6911998" y="1620774"/>
            <a:ext cx="1880859" cy="1749016"/>
          </a:xfrm>
          <a:prstGeom prst="rect">
            <a:avLst/>
          </a:prstGeom>
          <a:solidFill>
            <a:schemeClr val="bg1"/>
          </a:solidFill>
          <a:ln w="9525">
            <a:solidFill>
              <a:srgbClr val="003399"/>
            </a:solidFill>
            <a:miter lim="800000"/>
            <a:headEnd/>
            <a:tailEnd/>
          </a:ln>
        </p:spPr>
        <p:txBody>
          <a:bodyPr wrap="none"/>
          <a:lstStyle/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003399"/>
                </a:solidFill>
              </a:rPr>
              <a:t>Reservations</a:t>
            </a:r>
          </a:p>
        </p:txBody>
      </p:sp>
      <p:sp>
        <p:nvSpPr>
          <p:cNvPr id="126" name="Rectangle 253"/>
          <p:cNvSpPr>
            <a:spLocks noChangeArrowheads="1"/>
          </p:cNvSpPr>
          <p:nvPr/>
        </p:nvSpPr>
        <p:spPr bwMode="auto">
          <a:xfrm>
            <a:off x="6992026" y="2003331"/>
            <a:ext cx="817685" cy="304800"/>
          </a:xfrm>
          <a:prstGeom prst="rect">
            <a:avLst/>
          </a:prstGeom>
          <a:gradFill flip="none" rotWithShape="1">
            <a:gsLst>
              <a:gs pos="50000">
                <a:srgbClr val="00B0F0"/>
              </a:gs>
              <a:gs pos="51000">
                <a:srgbClr val="92D050"/>
              </a:gs>
            </a:gsLst>
            <a:lin ang="13500000" scaled="1"/>
            <a:tileRect/>
          </a:gra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Reservation management</a:t>
            </a:r>
          </a:p>
        </p:txBody>
      </p:sp>
      <p:sp>
        <p:nvSpPr>
          <p:cNvPr id="127" name="Rectangle 253"/>
          <p:cNvSpPr>
            <a:spLocks noChangeArrowheads="1"/>
          </p:cNvSpPr>
          <p:nvPr/>
        </p:nvSpPr>
        <p:spPr bwMode="auto">
          <a:xfrm>
            <a:off x="7897785" y="2003331"/>
            <a:ext cx="817685" cy="304800"/>
          </a:xfrm>
          <a:prstGeom prst="rect">
            <a:avLst/>
          </a:prstGeom>
          <a:solidFill>
            <a:srgbClr val="92D050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No Shows/ Cancellations</a:t>
            </a:r>
          </a:p>
        </p:txBody>
      </p:sp>
      <p:sp>
        <p:nvSpPr>
          <p:cNvPr id="128" name="Rectangle 253"/>
          <p:cNvSpPr>
            <a:spLocks noChangeArrowheads="1"/>
          </p:cNvSpPr>
          <p:nvPr/>
        </p:nvSpPr>
        <p:spPr bwMode="auto">
          <a:xfrm>
            <a:off x="7443197" y="2388091"/>
            <a:ext cx="886952" cy="295173"/>
          </a:xfrm>
          <a:prstGeom prst="rect">
            <a:avLst/>
          </a:prstGeom>
          <a:gradFill flip="none" rotWithShape="1">
            <a:gsLst>
              <a:gs pos="50000">
                <a:srgbClr val="00B0F0"/>
              </a:gs>
              <a:gs pos="51000">
                <a:srgbClr val="92D050"/>
              </a:gs>
            </a:gsLst>
            <a:lin ang="13500000" scaled="1"/>
            <a:tileRect/>
          </a:gra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Pre-fulfillment and Fulfillment</a:t>
            </a:r>
          </a:p>
        </p:txBody>
      </p:sp>
      <p:sp>
        <p:nvSpPr>
          <p:cNvPr id="129" name="Rectangle 253"/>
          <p:cNvSpPr>
            <a:spLocks noChangeArrowheads="1"/>
          </p:cNvSpPr>
          <p:nvPr/>
        </p:nvSpPr>
        <p:spPr bwMode="auto">
          <a:xfrm>
            <a:off x="6992026" y="2764160"/>
            <a:ext cx="817685" cy="304800"/>
          </a:xfrm>
          <a:prstGeom prst="rect">
            <a:avLst/>
          </a:prstGeom>
          <a:solidFill>
            <a:srgbClr val="92D050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Package Setup &amp; Management</a:t>
            </a:r>
          </a:p>
        </p:txBody>
      </p:sp>
      <p:sp>
        <p:nvSpPr>
          <p:cNvPr id="130" name="Rectangle 253"/>
          <p:cNvSpPr>
            <a:spLocks noChangeArrowheads="1"/>
          </p:cNvSpPr>
          <p:nvPr/>
        </p:nvSpPr>
        <p:spPr bwMode="auto">
          <a:xfrm>
            <a:off x="7897785" y="2764160"/>
            <a:ext cx="817685" cy="304800"/>
          </a:xfrm>
          <a:prstGeom prst="rect">
            <a:avLst/>
          </a:prstGeom>
          <a:solidFill>
            <a:srgbClr val="92D050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Reservation Rules</a:t>
            </a:r>
          </a:p>
        </p:txBody>
      </p:sp>
      <p:sp>
        <p:nvSpPr>
          <p:cNvPr id="131" name="Rectangle 204"/>
          <p:cNvSpPr>
            <a:spLocks noChangeArrowheads="1"/>
          </p:cNvSpPr>
          <p:nvPr/>
        </p:nvSpPr>
        <p:spPr bwMode="auto">
          <a:xfrm>
            <a:off x="6911998" y="3478431"/>
            <a:ext cx="1880859" cy="1386779"/>
          </a:xfrm>
          <a:prstGeom prst="rect">
            <a:avLst/>
          </a:prstGeom>
          <a:solidFill>
            <a:schemeClr val="bg1"/>
          </a:solidFill>
          <a:ln w="9525">
            <a:solidFill>
              <a:srgbClr val="003399"/>
            </a:solidFill>
            <a:miter lim="800000"/>
            <a:headEnd/>
            <a:tailEnd/>
          </a:ln>
        </p:spPr>
        <p:txBody>
          <a:bodyPr wrap="none"/>
          <a:lstStyle/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003399"/>
                </a:solidFill>
              </a:rPr>
              <a:t>Room Management</a:t>
            </a:r>
          </a:p>
        </p:txBody>
      </p:sp>
      <p:sp>
        <p:nvSpPr>
          <p:cNvPr id="132" name="Rectangle 204"/>
          <p:cNvSpPr>
            <a:spLocks noChangeArrowheads="1"/>
          </p:cNvSpPr>
          <p:nvPr/>
        </p:nvSpPr>
        <p:spPr bwMode="auto">
          <a:xfrm>
            <a:off x="6911998" y="4990607"/>
            <a:ext cx="1880859" cy="1386779"/>
          </a:xfrm>
          <a:prstGeom prst="rect">
            <a:avLst/>
          </a:prstGeom>
          <a:solidFill>
            <a:schemeClr val="bg1"/>
          </a:solidFill>
          <a:ln w="9525">
            <a:solidFill>
              <a:srgbClr val="003399"/>
            </a:solidFill>
            <a:miter lim="800000"/>
            <a:headEnd/>
            <a:tailEnd/>
          </a:ln>
        </p:spPr>
        <p:txBody>
          <a:bodyPr wrap="none"/>
          <a:lstStyle/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003399"/>
                </a:solidFill>
              </a:rPr>
              <a:t>System Administration</a:t>
            </a:r>
          </a:p>
        </p:txBody>
      </p:sp>
      <p:sp>
        <p:nvSpPr>
          <p:cNvPr id="142" name="Rectangle 253"/>
          <p:cNvSpPr>
            <a:spLocks noChangeArrowheads="1"/>
          </p:cNvSpPr>
          <p:nvPr/>
        </p:nvSpPr>
        <p:spPr bwMode="auto">
          <a:xfrm>
            <a:off x="6992026" y="5248713"/>
            <a:ext cx="817685" cy="304800"/>
          </a:xfrm>
          <a:prstGeom prst="rect">
            <a:avLst/>
          </a:prstGeom>
          <a:solidFill>
            <a:srgbClr val="92D050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Multi-Currency/ </a:t>
            </a:r>
          </a:p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Multi-Language</a:t>
            </a:r>
          </a:p>
        </p:txBody>
      </p:sp>
      <p:sp>
        <p:nvSpPr>
          <p:cNvPr id="145" name="Rectangle 204"/>
          <p:cNvSpPr>
            <a:spLocks noChangeArrowheads="1"/>
          </p:cNvSpPr>
          <p:nvPr/>
        </p:nvSpPr>
        <p:spPr bwMode="auto">
          <a:xfrm>
            <a:off x="2951128" y="4990607"/>
            <a:ext cx="1880859" cy="1386779"/>
          </a:xfrm>
          <a:prstGeom prst="rect">
            <a:avLst/>
          </a:prstGeom>
          <a:solidFill>
            <a:schemeClr val="bg1"/>
          </a:solidFill>
          <a:ln w="9525">
            <a:solidFill>
              <a:srgbClr val="003399"/>
            </a:solidFill>
            <a:miter lim="800000"/>
            <a:headEnd/>
            <a:tailEnd/>
          </a:ln>
        </p:spPr>
        <p:txBody>
          <a:bodyPr wrap="none"/>
          <a:lstStyle/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003399"/>
                </a:solidFill>
              </a:rPr>
              <a:t>Reporting</a:t>
            </a:r>
          </a:p>
        </p:txBody>
      </p:sp>
      <p:sp>
        <p:nvSpPr>
          <p:cNvPr id="150" name="Rectangle 253"/>
          <p:cNvSpPr>
            <a:spLocks noChangeArrowheads="1"/>
          </p:cNvSpPr>
          <p:nvPr/>
        </p:nvSpPr>
        <p:spPr bwMode="auto">
          <a:xfrm>
            <a:off x="3040082" y="5630660"/>
            <a:ext cx="817685" cy="304800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1000">
                <a:srgbClr val="92D050"/>
              </a:gs>
            </a:gsLst>
            <a:lin ang="13500000" scaled="1"/>
            <a:tileRect/>
          </a:gra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Operational Reporting</a:t>
            </a:r>
          </a:p>
        </p:txBody>
      </p:sp>
      <p:sp>
        <p:nvSpPr>
          <p:cNvPr id="151" name="Rectangle 253"/>
          <p:cNvSpPr>
            <a:spLocks noChangeArrowheads="1"/>
          </p:cNvSpPr>
          <p:nvPr/>
        </p:nvSpPr>
        <p:spPr bwMode="auto">
          <a:xfrm>
            <a:off x="3942579" y="5630660"/>
            <a:ext cx="817685" cy="304800"/>
          </a:xfrm>
          <a:prstGeom prst="rect">
            <a:avLst/>
          </a:prstGeom>
          <a:solidFill>
            <a:srgbClr val="92D050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Guest Facing Reporting</a:t>
            </a:r>
          </a:p>
        </p:txBody>
      </p:sp>
      <p:sp>
        <p:nvSpPr>
          <p:cNvPr id="152" name="Rectangle 253"/>
          <p:cNvSpPr>
            <a:spLocks noChangeArrowheads="1"/>
          </p:cNvSpPr>
          <p:nvPr/>
        </p:nvSpPr>
        <p:spPr bwMode="auto">
          <a:xfrm>
            <a:off x="6992026" y="5630660"/>
            <a:ext cx="817685" cy="304800"/>
          </a:xfrm>
          <a:prstGeom prst="rect">
            <a:avLst/>
          </a:prstGeom>
          <a:solidFill>
            <a:srgbClr val="92D050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Security/User</a:t>
            </a:r>
          </a:p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 Permissions</a:t>
            </a:r>
          </a:p>
        </p:txBody>
      </p:sp>
      <p:sp>
        <p:nvSpPr>
          <p:cNvPr id="153" name="Rectangle 253"/>
          <p:cNvSpPr>
            <a:spLocks noChangeArrowheads="1"/>
          </p:cNvSpPr>
          <p:nvPr/>
        </p:nvSpPr>
        <p:spPr bwMode="auto">
          <a:xfrm>
            <a:off x="3040082" y="5248713"/>
            <a:ext cx="817685" cy="304800"/>
          </a:xfrm>
          <a:prstGeom prst="rect">
            <a:avLst/>
          </a:prstGeom>
          <a:gradFill flip="none" rotWithShape="1">
            <a:gsLst>
              <a:gs pos="50000">
                <a:schemeClr val="accent2">
                  <a:lumMod val="60000"/>
                  <a:lumOff val="40000"/>
                </a:schemeClr>
              </a:gs>
              <a:gs pos="51000">
                <a:srgbClr val="92D050"/>
              </a:gs>
            </a:gsLst>
            <a:lin ang="13500000" scaled="1"/>
            <a:tileRect/>
          </a:gra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Financial</a:t>
            </a:r>
          </a:p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Reporting</a:t>
            </a:r>
          </a:p>
        </p:txBody>
      </p:sp>
      <p:sp>
        <p:nvSpPr>
          <p:cNvPr id="154" name="Rectangle 253"/>
          <p:cNvSpPr>
            <a:spLocks noChangeArrowheads="1"/>
          </p:cNvSpPr>
          <p:nvPr/>
        </p:nvSpPr>
        <p:spPr bwMode="auto">
          <a:xfrm>
            <a:off x="3942579" y="5248713"/>
            <a:ext cx="817685" cy="304800"/>
          </a:xfrm>
          <a:prstGeom prst="rect">
            <a:avLst/>
          </a:prstGeom>
          <a:solidFill>
            <a:srgbClr val="92D050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Exception</a:t>
            </a:r>
          </a:p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Reporting</a:t>
            </a:r>
          </a:p>
        </p:txBody>
      </p:sp>
      <p:sp>
        <p:nvSpPr>
          <p:cNvPr id="155" name="Rectangle 253"/>
          <p:cNvSpPr>
            <a:spLocks noChangeArrowheads="1"/>
          </p:cNvSpPr>
          <p:nvPr/>
        </p:nvSpPr>
        <p:spPr bwMode="auto">
          <a:xfrm>
            <a:off x="7897785" y="5630660"/>
            <a:ext cx="817685" cy="304800"/>
          </a:xfrm>
          <a:prstGeom prst="rect">
            <a:avLst/>
          </a:prstGeom>
          <a:solidFill>
            <a:srgbClr val="92D050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99"/>
                </a:solidFill>
              </a:rPr>
              <a:t>Maintenance </a:t>
            </a:r>
            <a:endParaRPr lang="en-US" sz="900" dirty="0">
              <a:solidFill>
                <a:srgbClr val="000099"/>
              </a:solidFill>
            </a:endParaRPr>
          </a:p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99"/>
                </a:solidFill>
              </a:rPr>
              <a:t>And Backup</a:t>
            </a:r>
            <a:endParaRPr lang="en-US" sz="900" dirty="0">
              <a:solidFill>
                <a:srgbClr val="000099"/>
              </a:solidFill>
            </a:endParaRPr>
          </a:p>
        </p:txBody>
      </p:sp>
      <p:sp>
        <p:nvSpPr>
          <p:cNvPr id="156" name="Rectangle 253"/>
          <p:cNvSpPr>
            <a:spLocks noChangeArrowheads="1"/>
          </p:cNvSpPr>
          <p:nvPr/>
        </p:nvSpPr>
        <p:spPr bwMode="auto">
          <a:xfrm>
            <a:off x="7897785" y="5248713"/>
            <a:ext cx="817685" cy="304800"/>
          </a:xfrm>
          <a:prstGeom prst="rect">
            <a:avLst/>
          </a:prstGeom>
          <a:solidFill>
            <a:srgbClr val="92D050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Alert </a:t>
            </a:r>
            <a:r>
              <a:rPr lang="en-US" sz="900" dirty="0" smtClean="0">
                <a:solidFill>
                  <a:srgbClr val="000099"/>
                </a:solidFill>
              </a:rPr>
              <a:t/>
            </a:r>
            <a:br>
              <a:rPr lang="en-US" sz="900" dirty="0" smtClean="0">
                <a:solidFill>
                  <a:srgbClr val="000099"/>
                </a:solidFill>
              </a:rPr>
            </a:br>
            <a:r>
              <a:rPr lang="en-US" sz="900" dirty="0" smtClean="0">
                <a:solidFill>
                  <a:srgbClr val="000099"/>
                </a:solidFill>
              </a:rPr>
              <a:t>Management</a:t>
            </a:r>
            <a:endParaRPr lang="en-US" sz="900" dirty="0">
              <a:solidFill>
                <a:srgbClr val="000099"/>
              </a:solidFill>
            </a:endParaRPr>
          </a:p>
        </p:txBody>
      </p:sp>
      <p:sp>
        <p:nvSpPr>
          <p:cNvPr id="157" name="Rectangle 253"/>
          <p:cNvSpPr>
            <a:spLocks noChangeArrowheads="1"/>
          </p:cNvSpPr>
          <p:nvPr/>
        </p:nvSpPr>
        <p:spPr bwMode="auto">
          <a:xfrm>
            <a:off x="7430166" y="6012349"/>
            <a:ext cx="817685" cy="304800"/>
          </a:xfrm>
          <a:prstGeom prst="rect">
            <a:avLst/>
          </a:prstGeom>
          <a:solidFill>
            <a:srgbClr val="92D050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99"/>
                </a:solidFill>
              </a:rPr>
              <a:t>Accessibility </a:t>
            </a:r>
            <a:r>
              <a:rPr lang="en-US" sz="900" dirty="0">
                <a:solidFill>
                  <a:srgbClr val="000099"/>
                </a:solidFill>
              </a:rPr>
              <a:t>&amp;Integration</a:t>
            </a:r>
          </a:p>
        </p:txBody>
      </p:sp>
      <p:sp>
        <p:nvSpPr>
          <p:cNvPr id="158" name="Rectangle 253"/>
          <p:cNvSpPr>
            <a:spLocks noChangeArrowheads="1"/>
          </p:cNvSpPr>
          <p:nvPr/>
        </p:nvSpPr>
        <p:spPr bwMode="auto">
          <a:xfrm>
            <a:off x="3942579" y="2989768"/>
            <a:ext cx="817685" cy="304800"/>
          </a:xfrm>
          <a:prstGeom prst="rect">
            <a:avLst/>
          </a:prstGeom>
          <a:solidFill>
            <a:srgbClr val="92D050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Tax / Service Fees</a:t>
            </a:r>
          </a:p>
        </p:txBody>
      </p:sp>
      <p:sp>
        <p:nvSpPr>
          <p:cNvPr id="159" name="Rectangle 253"/>
          <p:cNvSpPr>
            <a:spLocks noChangeArrowheads="1"/>
          </p:cNvSpPr>
          <p:nvPr/>
        </p:nvSpPr>
        <p:spPr bwMode="auto">
          <a:xfrm>
            <a:off x="7477833" y="3909328"/>
            <a:ext cx="817685" cy="304800"/>
          </a:xfrm>
          <a:prstGeom prst="rect">
            <a:avLst/>
          </a:prstGeom>
          <a:solidFill>
            <a:srgbClr val="92D050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Property Setup</a:t>
            </a:r>
          </a:p>
        </p:txBody>
      </p:sp>
      <p:sp>
        <p:nvSpPr>
          <p:cNvPr id="160" name="Rectangle 253"/>
          <p:cNvSpPr>
            <a:spLocks noChangeArrowheads="1"/>
          </p:cNvSpPr>
          <p:nvPr/>
        </p:nvSpPr>
        <p:spPr bwMode="auto">
          <a:xfrm>
            <a:off x="3040082" y="3700264"/>
            <a:ext cx="817685" cy="304800"/>
          </a:xfrm>
          <a:prstGeom prst="rect">
            <a:avLst/>
          </a:prstGeom>
          <a:gradFill flip="none" rotWithShape="1">
            <a:gsLst>
              <a:gs pos="50000">
                <a:schemeClr val="bg1"/>
              </a:gs>
              <a:gs pos="51000">
                <a:srgbClr val="92D050"/>
              </a:gs>
            </a:gsLst>
            <a:lin ang="13500000" scaled="1"/>
            <a:tileRect/>
          </a:gra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Pre Check-in</a:t>
            </a:r>
          </a:p>
        </p:txBody>
      </p:sp>
      <p:sp>
        <p:nvSpPr>
          <p:cNvPr id="161" name="Rectangle 253"/>
          <p:cNvSpPr>
            <a:spLocks noChangeArrowheads="1"/>
          </p:cNvSpPr>
          <p:nvPr/>
        </p:nvSpPr>
        <p:spPr bwMode="auto">
          <a:xfrm>
            <a:off x="7477833" y="4269368"/>
            <a:ext cx="817685" cy="304800"/>
          </a:xfrm>
          <a:prstGeom prst="rect">
            <a:avLst/>
          </a:prstGeom>
          <a:solidFill>
            <a:srgbClr val="92D050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Room Controls</a:t>
            </a:r>
          </a:p>
        </p:txBody>
      </p:sp>
      <p:sp>
        <p:nvSpPr>
          <p:cNvPr id="186" name="Rectangle 253"/>
          <p:cNvSpPr>
            <a:spLocks noChangeArrowheads="1"/>
          </p:cNvSpPr>
          <p:nvPr/>
        </p:nvSpPr>
        <p:spPr bwMode="auto">
          <a:xfrm>
            <a:off x="323044" y="4658992"/>
            <a:ext cx="398769" cy="176266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449263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prstClr val="black"/>
                </a:solidFill>
              </a:rPr>
              <a:t>HIS</a:t>
            </a:r>
          </a:p>
        </p:txBody>
      </p:sp>
      <p:sp>
        <p:nvSpPr>
          <p:cNvPr id="187" name="Rectangle 253"/>
          <p:cNvSpPr>
            <a:spLocks noChangeArrowheads="1"/>
          </p:cNvSpPr>
          <p:nvPr/>
        </p:nvSpPr>
        <p:spPr bwMode="auto">
          <a:xfrm>
            <a:off x="323044" y="4901644"/>
            <a:ext cx="398769" cy="176266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450850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prstClr val="black"/>
                </a:solidFill>
              </a:rPr>
              <a:t>GMAO</a:t>
            </a:r>
          </a:p>
        </p:txBody>
      </p:sp>
      <p:sp>
        <p:nvSpPr>
          <p:cNvPr id="84" name="Rectangle 253"/>
          <p:cNvSpPr>
            <a:spLocks noChangeArrowheads="1"/>
          </p:cNvSpPr>
          <p:nvPr/>
        </p:nvSpPr>
        <p:spPr bwMode="auto">
          <a:xfrm>
            <a:off x="323044" y="5157192"/>
            <a:ext cx="398769" cy="17626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450850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prstClr val="black"/>
                </a:solidFill>
              </a:rPr>
              <a:t>EBMS</a:t>
            </a:r>
          </a:p>
        </p:txBody>
      </p:sp>
      <p:sp>
        <p:nvSpPr>
          <p:cNvPr id="85" name="Rectangle 253"/>
          <p:cNvSpPr>
            <a:spLocks noChangeArrowheads="1"/>
          </p:cNvSpPr>
          <p:nvPr/>
        </p:nvSpPr>
        <p:spPr bwMode="auto">
          <a:xfrm>
            <a:off x="323044" y="5424214"/>
            <a:ext cx="398769" cy="1762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450850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prstClr val="black"/>
                </a:solidFill>
              </a:rPr>
              <a:t>SAP – Finance Applications</a:t>
            </a:r>
          </a:p>
        </p:txBody>
      </p:sp>
      <p:sp>
        <p:nvSpPr>
          <p:cNvPr id="78" name="Rectangle 253"/>
          <p:cNvSpPr>
            <a:spLocks noChangeArrowheads="1"/>
          </p:cNvSpPr>
          <p:nvPr/>
        </p:nvSpPr>
        <p:spPr bwMode="auto">
          <a:xfrm>
            <a:off x="3462591" y="6004520"/>
            <a:ext cx="899454" cy="304800"/>
          </a:xfrm>
          <a:prstGeom prst="rect">
            <a:avLst/>
          </a:prstGeom>
          <a:solidFill>
            <a:srgbClr val="92D050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Reporting Setup &amp; Management</a:t>
            </a:r>
          </a:p>
        </p:txBody>
      </p:sp>
      <p:sp>
        <p:nvSpPr>
          <p:cNvPr id="79" name="Rectangle 253"/>
          <p:cNvSpPr>
            <a:spLocks noChangeArrowheads="1"/>
          </p:cNvSpPr>
          <p:nvPr/>
        </p:nvSpPr>
        <p:spPr bwMode="auto">
          <a:xfrm>
            <a:off x="323044" y="5661248"/>
            <a:ext cx="398769" cy="17626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450850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prstClr val="black"/>
                </a:solidFill>
              </a:rPr>
              <a:t>Revenue Management</a:t>
            </a:r>
          </a:p>
        </p:txBody>
      </p:sp>
      <p:sp>
        <p:nvSpPr>
          <p:cNvPr id="80" name="Rectangle 253"/>
          <p:cNvSpPr>
            <a:spLocks noChangeArrowheads="1"/>
          </p:cNvSpPr>
          <p:nvPr/>
        </p:nvSpPr>
        <p:spPr bwMode="auto">
          <a:xfrm>
            <a:off x="323044" y="6154064"/>
            <a:ext cx="398769" cy="1762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0850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prstClr val="black"/>
                </a:solidFill>
              </a:rPr>
              <a:t>No application / manual</a:t>
            </a:r>
          </a:p>
        </p:txBody>
      </p:sp>
      <p:sp>
        <p:nvSpPr>
          <p:cNvPr id="81" name="Rectangle 253"/>
          <p:cNvSpPr>
            <a:spLocks noChangeArrowheads="1"/>
          </p:cNvSpPr>
          <p:nvPr/>
        </p:nvSpPr>
        <p:spPr bwMode="auto">
          <a:xfrm>
            <a:off x="323044" y="5903900"/>
            <a:ext cx="398769" cy="176266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450850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dirty="0" smtClean="0">
                <a:solidFill>
                  <a:prstClr val="black"/>
                </a:solidFill>
              </a:rPr>
              <a:t>Tilt / Galaxy</a:t>
            </a:r>
            <a:endParaRPr lang="en-US" sz="10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18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204"/>
          <p:cNvSpPr>
            <a:spLocks noChangeArrowheads="1"/>
          </p:cNvSpPr>
          <p:nvPr/>
        </p:nvSpPr>
        <p:spPr bwMode="auto">
          <a:xfrm>
            <a:off x="246114" y="1244600"/>
            <a:ext cx="4186546" cy="2184420"/>
          </a:xfrm>
          <a:prstGeom prst="rect">
            <a:avLst/>
          </a:prstGeom>
          <a:solidFill>
            <a:schemeClr val="bg1"/>
          </a:solidFill>
          <a:ln w="9525">
            <a:solidFill>
              <a:srgbClr val="003399"/>
            </a:solidFill>
            <a:miter lim="800000"/>
            <a:headEnd/>
            <a:tailEnd/>
          </a:ln>
        </p:spPr>
        <p:txBody>
          <a:bodyPr wrap="none"/>
          <a:lstStyle/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003399"/>
                </a:solidFill>
              </a:rPr>
              <a:t>Guest stay management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DLP Property Management Capability Model</a:t>
            </a:r>
            <a:br>
              <a:rPr lang="en-US" dirty="0" smtClean="0"/>
            </a:br>
            <a:r>
              <a:rPr lang="en-US" i="1" dirty="0" smtClean="0"/>
              <a:t>Application Mapping – Detail on double mapping capabilities</a:t>
            </a:r>
            <a:endParaRPr lang="en-US" i="1" dirty="0"/>
          </a:p>
        </p:txBody>
      </p:sp>
      <p:sp>
        <p:nvSpPr>
          <p:cNvPr id="82" name="Rectangle 253"/>
          <p:cNvSpPr>
            <a:spLocks noChangeArrowheads="1"/>
          </p:cNvSpPr>
          <p:nvPr/>
        </p:nvSpPr>
        <p:spPr bwMode="auto">
          <a:xfrm>
            <a:off x="313504" y="1507067"/>
            <a:ext cx="1080000" cy="846666"/>
          </a:xfrm>
          <a:prstGeom prst="rect">
            <a:avLst/>
          </a:prstGeom>
          <a:gradFill flip="none" rotWithShape="1">
            <a:gsLst>
              <a:gs pos="50000">
                <a:schemeClr val="bg1"/>
              </a:gs>
              <a:gs pos="51000">
                <a:srgbClr val="92D050"/>
              </a:gs>
            </a:gsLst>
            <a:lin ang="13500000" scaled="1"/>
            <a:tileRect/>
          </a:gra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Pre Check-in</a:t>
            </a:r>
          </a:p>
        </p:txBody>
      </p:sp>
      <p:sp>
        <p:nvSpPr>
          <p:cNvPr id="83" name="Rectangle 253"/>
          <p:cNvSpPr>
            <a:spLocks noChangeArrowheads="1"/>
          </p:cNvSpPr>
          <p:nvPr/>
        </p:nvSpPr>
        <p:spPr bwMode="auto">
          <a:xfrm>
            <a:off x="313504" y="2429955"/>
            <a:ext cx="1080000" cy="440265"/>
          </a:xfrm>
          <a:prstGeom prst="rect">
            <a:avLst/>
          </a:prstGeom>
          <a:gradFill flip="none" rotWithShape="1">
            <a:gsLst>
              <a:gs pos="37000">
                <a:schemeClr val="bg1"/>
              </a:gs>
              <a:gs pos="38000">
                <a:srgbClr val="FFC000"/>
              </a:gs>
              <a:gs pos="64000">
                <a:srgbClr val="FFC000"/>
              </a:gs>
              <a:gs pos="65000">
                <a:srgbClr val="92D050"/>
              </a:gs>
            </a:gsLst>
            <a:lin ang="13500000" scaled="1"/>
            <a:tileRect/>
          </a:gra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Bell and Transportation Services</a:t>
            </a:r>
          </a:p>
        </p:txBody>
      </p:sp>
      <p:sp>
        <p:nvSpPr>
          <p:cNvPr id="86" name="Rectangle 253"/>
          <p:cNvSpPr>
            <a:spLocks noChangeArrowheads="1"/>
          </p:cNvSpPr>
          <p:nvPr/>
        </p:nvSpPr>
        <p:spPr bwMode="auto">
          <a:xfrm>
            <a:off x="313504" y="2939893"/>
            <a:ext cx="1080000" cy="421619"/>
          </a:xfrm>
          <a:prstGeom prst="rect">
            <a:avLst/>
          </a:prstGeom>
          <a:gradFill flip="none" rotWithShape="1">
            <a:gsLst>
              <a:gs pos="37000">
                <a:schemeClr val="bg1"/>
              </a:gs>
              <a:gs pos="38000">
                <a:srgbClr val="FFC000"/>
              </a:gs>
              <a:gs pos="64000">
                <a:srgbClr val="FFC000"/>
              </a:gs>
              <a:gs pos="65000">
                <a:srgbClr val="92D050"/>
              </a:gs>
            </a:gsLst>
            <a:lin ang="13500000" scaled="1"/>
            <a:tileRect/>
          </a:gra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Guest Request</a:t>
            </a:r>
          </a:p>
        </p:txBody>
      </p:sp>
      <p:sp>
        <p:nvSpPr>
          <p:cNvPr id="89" name="Rectangle 204"/>
          <p:cNvSpPr>
            <a:spLocks noChangeArrowheads="1"/>
          </p:cNvSpPr>
          <p:nvPr/>
        </p:nvSpPr>
        <p:spPr bwMode="auto">
          <a:xfrm>
            <a:off x="246114" y="3559655"/>
            <a:ext cx="4186546" cy="1386779"/>
          </a:xfrm>
          <a:prstGeom prst="rect">
            <a:avLst/>
          </a:prstGeom>
          <a:solidFill>
            <a:schemeClr val="bg1"/>
          </a:solidFill>
          <a:ln w="9525">
            <a:solidFill>
              <a:srgbClr val="003399"/>
            </a:solidFill>
            <a:miter lim="800000"/>
            <a:headEnd/>
            <a:tailEnd/>
          </a:ln>
        </p:spPr>
        <p:txBody>
          <a:bodyPr wrap="none"/>
          <a:lstStyle/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003399"/>
                </a:solidFill>
              </a:rPr>
              <a:t>Reporting</a:t>
            </a:r>
          </a:p>
        </p:txBody>
      </p:sp>
      <p:sp>
        <p:nvSpPr>
          <p:cNvPr id="90" name="Rectangle 253"/>
          <p:cNvSpPr>
            <a:spLocks noChangeArrowheads="1"/>
          </p:cNvSpPr>
          <p:nvPr/>
        </p:nvSpPr>
        <p:spPr bwMode="auto">
          <a:xfrm>
            <a:off x="313504" y="4426144"/>
            <a:ext cx="1080000" cy="443016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1000">
                <a:srgbClr val="92D050"/>
              </a:gs>
            </a:gsLst>
            <a:lin ang="13500000" scaled="1"/>
            <a:tileRect/>
          </a:gra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Operational Reporting</a:t>
            </a:r>
          </a:p>
        </p:txBody>
      </p:sp>
      <p:sp>
        <p:nvSpPr>
          <p:cNvPr id="91" name="Rectangle 253"/>
          <p:cNvSpPr>
            <a:spLocks noChangeArrowheads="1"/>
          </p:cNvSpPr>
          <p:nvPr/>
        </p:nvSpPr>
        <p:spPr bwMode="auto">
          <a:xfrm>
            <a:off x="313504" y="3817763"/>
            <a:ext cx="1080000" cy="492980"/>
          </a:xfrm>
          <a:prstGeom prst="rect">
            <a:avLst/>
          </a:prstGeom>
          <a:gradFill flip="none" rotWithShape="1">
            <a:gsLst>
              <a:gs pos="50000">
                <a:schemeClr val="accent2">
                  <a:lumMod val="60000"/>
                  <a:lumOff val="40000"/>
                </a:schemeClr>
              </a:gs>
              <a:gs pos="51000">
                <a:srgbClr val="92D050"/>
              </a:gs>
            </a:gsLst>
            <a:lin ang="13500000" scaled="1"/>
            <a:tileRect/>
          </a:gra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Financial</a:t>
            </a:r>
          </a:p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Reporting</a:t>
            </a:r>
          </a:p>
        </p:txBody>
      </p:sp>
      <p:sp>
        <p:nvSpPr>
          <p:cNvPr id="103" name="Rectangle 204"/>
          <p:cNvSpPr>
            <a:spLocks noChangeArrowheads="1"/>
          </p:cNvSpPr>
          <p:nvPr/>
        </p:nvSpPr>
        <p:spPr bwMode="auto">
          <a:xfrm>
            <a:off x="4692842" y="1244603"/>
            <a:ext cx="4186546" cy="1816098"/>
          </a:xfrm>
          <a:prstGeom prst="rect">
            <a:avLst/>
          </a:prstGeom>
          <a:solidFill>
            <a:schemeClr val="bg1"/>
          </a:solidFill>
          <a:ln w="9525">
            <a:solidFill>
              <a:srgbClr val="003399"/>
            </a:solidFill>
            <a:miter lim="800000"/>
            <a:headEnd/>
            <a:tailEnd/>
          </a:ln>
        </p:spPr>
        <p:txBody>
          <a:bodyPr wrap="none"/>
          <a:lstStyle/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003399"/>
                </a:solidFill>
              </a:rPr>
              <a:t>Finance</a:t>
            </a:r>
          </a:p>
        </p:txBody>
      </p:sp>
      <p:sp>
        <p:nvSpPr>
          <p:cNvPr id="104" name="Rectangle 253"/>
          <p:cNvSpPr>
            <a:spLocks noChangeArrowheads="1"/>
          </p:cNvSpPr>
          <p:nvPr/>
        </p:nvSpPr>
        <p:spPr bwMode="auto">
          <a:xfrm>
            <a:off x="4760231" y="2533142"/>
            <a:ext cx="1080000" cy="411615"/>
          </a:xfrm>
          <a:prstGeom prst="rect">
            <a:avLst/>
          </a:prstGeom>
          <a:gradFill flip="none" rotWithShape="1">
            <a:gsLst>
              <a:gs pos="50000">
                <a:schemeClr val="accent2">
                  <a:lumMod val="60000"/>
                  <a:lumOff val="40000"/>
                </a:schemeClr>
              </a:gs>
              <a:gs pos="51000">
                <a:srgbClr val="92D050"/>
              </a:gs>
            </a:gsLst>
            <a:lin ang="13500000" scaled="1"/>
            <a:tileRect/>
          </a:gra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Account </a:t>
            </a:r>
            <a:br>
              <a:rPr lang="en-US" sz="900" dirty="0">
                <a:solidFill>
                  <a:srgbClr val="000099"/>
                </a:solidFill>
              </a:rPr>
            </a:br>
            <a:r>
              <a:rPr lang="en-US" sz="900" dirty="0">
                <a:solidFill>
                  <a:srgbClr val="000099"/>
                </a:solidFill>
              </a:rPr>
              <a:t>receivable </a:t>
            </a:r>
          </a:p>
        </p:txBody>
      </p:sp>
      <p:sp>
        <p:nvSpPr>
          <p:cNvPr id="105" name="Rectangle 253"/>
          <p:cNvSpPr>
            <a:spLocks noChangeArrowheads="1"/>
          </p:cNvSpPr>
          <p:nvPr/>
        </p:nvSpPr>
        <p:spPr bwMode="auto">
          <a:xfrm>
            <a:off x="4760231" y="1608667"/>
            <a:ext cx="1080000" cy="326606"/>
          </a:xfrm>
          <a:prstGeom prst="rect">
            <a:avLst/>
          </a:prstGeom>
          <a:gradFill flip="none" rotWithShape="1">
            <a:gsLst>
              <a:gs pos="50000">
                <a:schemeClr val="accent2">
                  <a:lumMod val="60000"/>
                  <a:lumOff val="40000"/>
                </a:schemeClr>
              </a:gs>
              <a:gs pos="51000">
                <a:srgbClr val="92D050"/>
              </a:gs>
            </a:gsLst>
            <a:lin ang="13500000" scaled="1"/>
            <a:tileRect/>
          </a:gra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Financial Setup</a:t>
            </a:r>
          </a:p>
        </p:txBody>
      </p:sp>
      <p:sp>
        <p:nvSpPr>
          <p:cNvPr id="107" name="Rectangle 204"/>
          <p:cNvSpPr>
            <a:spLocks noChangeArrowheads="1"/>
          </p:cNvSpPr>
          <p:nvPr/>
        </p:nvSpPr>
        <p:spPr bwMode="auto">
          <a:xfrm>
            <a:off x="4692842" y="3179068"/>
            <a:ext cx="4186546" cy="1479736"/>
          </a:xfrm>
          <a:prstGeom prst="rect">
            <a:avLst/>
          </a:prstGeom>
          <a:solidFill>
            <a:schemeClr val="bg1"/>
          </a:solidFill>
          <a:ln w="9525">
            <a:solidFill>
              <a:srgbClr val="003399"/>
            </a:solidFill>
            <a:miter lim="800000"/>
            <a:headEnd/>
            <a:tailEnd/>
          </a:ln>
        </p:spPr>
        <p:txBody>
          <a:bodyPr wrap="none"/>
          <a:lstStyle/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003399"/>
                </a:solidFill>
              </a:rPr>
              <a:t>Reservations</a:t>
            </a:r>
          </a:p>
        </p:txBody>
      </p:sp>
      <p:sp>
        <p:nvSpPr>
          <p:cNvPr id="108" name="Rectangle 253"/>
          <p:cNvSpPr>
            <a:spLocks noChangeArrowheads="1"/>
          </p:cNvSpPr>
          <p:nvPr/>
        </p:nvSpPr>
        <p:spPr bwMode="auto">
          <a:xfrm>
            <a:off x="4760231" y="3483868"/>
            <a:ext cx="1080000" cy="469542"/>
          </a:xfrm>
          <a:prstGeom prst="rect">
            <a:avLst/>
          </a:prstGeom>
          <a:gradFill flip="none" rotWithShape="1">
            <a:gsLst>
              <a:gs pos="50000">
                <a:srgbClr val="00B0F0"/>
              </a:gs>
              <a:gs pos="51000">
                <a:srgbClr val="92D050"/>
              </a:gs>
            </a:gsLst>
            <a:lin ang="13500000" scaled="1"/>
            <a:tileRect/>
          </a:gra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Pre-fulfillment and Fulfillment</a:t>
            </a:r>
          </a:p>
        </p:txBody>
      </p:sp>
      <p:sp>
        <p:nvSpPr>
          <p:cNvPr id="109" name="Rectangle 253"/>
          <p:cNvSpPr>
            <a:spLocks noChangeArrowheads="1"/>
          </p:cNvSpPr>
          <p:nvPr/>
        </p:nvSpPr>
        <p:spPr bwMode="auto">
          <a:xfrm>
            <a:off x="4760231" y="4092250"/>
            <a:ext cx="1080000" cy="453355"/>
          </a:xfrm>
          <a:prstGeom prst="rect">
            <a:avLst/>
          </a:prstGeom>
          <a:gradFill flip="none" rotWithShape="1">
            <a:gsLst>
              <a:gs pos="50000">
                <a:srgbClr val="00B0F0"/>
              </a:gs>
              <a:gs pos="51000">
                <a:srgbClr val="92D050"/>
              </a:gs>
            </a:gsLst>
            <a:lin ang="13500000" scaled="1"/>
            <a:tileRect/>
          </a:gra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Reservation management</a:t>
            </a:r>
          </a:p>
        </p:txBody>
      </p:sp>
      <p:sp>
        <p:nvSpPr>
          <p:cNvPr id="110" name="Rectangle 253"/>
          <p:cNvSpPr>
            <a:spLocks noChangeArrowheads="1"/>
          </p:cNvSpPr>
          <p:nvPr/>
        </p:nvSpPr>
        <p:spPr bwMode="auto">
          <a:xfrm>
            <a:off x="1451534" y="1507067"/>
            <a:ext cx="2880000" cy="846666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marL="87313" indent="-8731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800" dirty="0" smtClean="0">
                <a:solidFill>
                  <a:srgbClr val="000099"/>
                </a:solidFill>
              </a:rPr>
              <a:t>Pre Check-in features managed in the PMS is restricted to managing the guest registration after his arrival </a:t>
            </a:r>
          </a:p>
          <a:p>
            <a:pPr marL="87313" indent="-8731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800" dirty="0" smtClean="0">
                <a:solidFill>
                  <a:srgbClr val="000099"/>
                </a:solidFill>
              </a:rPr>
              <a:t>No access to the PMS Check-in features ‘in mobility’ for the cast members welcoming guests at train station and airport. Every operations are managed manually (paper based) and then manually re-entered in the PMS when returning to the hotel.</a:t>
            </a:r>
          </a:p>
          <a:p>
            <a:pPr marL="87313" indent="-8731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800" dirty="0" smtClean="0">
                <a:solidFill>
                  <a:srgbClr val="000099"/>
                </a:solidFill>
              </a:rPr>
              <a:t>No self service e-registration for guests via website or mobile website</a:t>
            </a:r>
            <a:endParaRPr lang="en-US" sz="800" dirty="0">
              <a:solidFill>
                <a:srgbClr val="000099"/>
              </a:solidFill>
            </a:endParaRPr>
          </a:p>
        </p:txBody>
      </p:sp>
      <p:sp>
        <p:nvSpPr>
          <p:cNvPr id="111" name="Rectangle 253"/>
          <p:cNvSpPr>
            <a:spLocks noChangeArrowheads="1"/>
          </p:cNvSpPr>
          <p:nvPr/>
        </p:nvSpPr>
        <p:spPr bwMode="auto">
          <a:xfrm>
            <a:off x="1451534" y="2429955"/>
            <a:ext cx="2880000" cy="440265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marL="87313" indent="-8731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800" dirty="0">
                <a:solidFill>
                  <a:srgbClr val="000099"/>
                </a:solidFill>
              </a:rPr>
              <a:t>Bells services are managed manually or using the GMAO system</a:t>
            </a:r>
          </a:p>
          <a:p>
            <a:pPr marL="87313" indent="-8731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800" dirty="0">
                <a:solidFill>
                  <a:srgbClr val="000099"/>
                </a:solidFill>
              </a:rPr>
              <a:t>No luggage tracking system interfaced with the PMS</a:t>
            </a:r>
          </a:p>
        </p:txBody>
      </p:sp>
      <p:sp>
        <p:nvSpPr>
          <p:cNvPr id="112" name="Rectangle 253"/>
          <p:cNvSpPr>
            <a:spLocks noChangeArrowheads="1"/>
          </p:cNvSpPr>
          <p:nvPr/>
        </p:nvSpPr>
        <p:spPr bwMode="auto">
          <a:xfrm>
            <a:off x="1451534" y="2939893"/>
            <a:ext cx="2880000" cy="421619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marL="87313" indent="-8731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800" dirty="0" smtClean="0">
                <a:solidFill>
                  <a:srgbClr val="000099"/>
                </a:solidFill>
              </a:rPr>
              <a:t>Guest requests managed manually or using the GMAO system</a:t>
            </a:r>
          </a:p>
          <a:p>
            <a:pPr marL="87313" indent="-8731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800" dirty="0" smtClean="0">
                <a:solidFill>
                  <a:srgbClr val="000099"/>
                </a:solidFill>
              </a:rPr>
              <a:t>Lost &amp; Found managed manually (paper based)</a:t>
            </a:r>
            <a:endParaRPr lang="en-US" sz="800" b="1" dirty="0" smtClean="0">
              <a:solidFill>
                <a:srgbClr val="000099"/>
              </a:solidFill>
            </a:endParaRPr>
          </a:p>
          <a:p>
            <a:pPr marL="87313" indent="-8731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800" dirty="0" smtClean="0">
                <a:solidFill>
                  <a:srgbClr val="000099"/>
                </a:solidFill>
              </a:rPr>
              <a:t>PMS enables interface with POS, phone, and Mini-Bar systems</a:t>
            </a:r>
            <a:endParaRPr lang="en-US" sz="800" dirty="0">
              <a:solidFill>
                <a:srgbClr val="000099"/>
              </a:solidFill>
            </a:endParaRPr>
          </a:p>
        </p:txBody>
      </p:sp>
      <p:sp>
        <p:nvSpPr>
          <p:cNvPr id="113" name="Rectangle 253"/>
          <p:cNvSpPr>
            <a:spLocks noChangeArrowheads="1"/>
          </p:cNvSpPr>
          <p:nvPr/>
        </p:nvSpPr>
        <p:spPr bwMode="auto">
          <a:xfrm>
            <a:off x="1451534" y="3817763"/>
            <a:ext cx="2880000" cy="492980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marL="87313" indent="-87313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800" dirty="0" smtClean="0">
                <a:solidFill>
                  <a:srgbClr val="000099"/>
                </a:solidFill>
              </a:rPr>
              <a:t>Financial reporting at a hotel or lodging segment level, managed in HIS</a:t>
            </a:r>
          </a:p>
          <a:p>
            <a:pPr marL="87313" indent="-87313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800" dirty="0" smtClean="0">
                <a:solidFill>
                  <a:srgbClr val="000099"/>
                </a:solidFill>
              </a:rPr>
              <a:t>Advanced Financial reporting, such as consolidation at an enterprise level, managed in SAP</a:t>
            </a:r>
            <a:endParaRPr lang="en-US" sz="800" dirty="0">
              <a:solidFill>
                <a:srgbClr val="000099"/>
              </a:solidFill>
            </a:endParaRPr>
          </a:p>
        </p:txBody>
      </p:sp>
      <p:sp>
        <p:nvSpPr>
          <p:cNvPr id="114" name="Rectangle 253"/>
          <p:cNvSpPr>
            <a:spLocks noChangeArrowheads="1"/>
          </p:cNvSpPr>
          <p:nvPr/>
        </p:nvSpPr>
        <p:spPr bwMode="auto">
          <a:xfrm>
            <a:off x="1451534" y="4426144"/>
            <a:ext cx="2880000" cy="443016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marL="87313" indent="-8731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800" dirty="0" smtClean="0">
                <a:solidFill>
                  <a:srgbClr val="000099"/>
                </a:solidFill>
              </a:rPr>
              <a:t>Operational reports are based both on HIS information and information from the Revenue Management systems (</a:t>
            </a:r>
            <a:r>
              <a:rPr lang="en-US" sz="800" dirty="0" err="1" smtClean="0">
                <a:solidFill>
                  <a:srgbClr val="000099"/>
                </a:solidFill>
              </a:rPr>
              <a:t>ie</a:t>
            </a:r>
            <a:r>
              <a:rPr lang="en-US" sz="800" dirty="0">
                <a:solidFill>
                  <a:srgbClr val="000099"/>
                </a:solidFill>
              </a:rPr>
              <a:t> </a:t>
            </a:r>
            <a:r>
              <a:rPr lang="en-US" sz="800" dirty="0" smtClean="0">
                <a:solidFill>
                  <a:srgbClr val="000099"/>
                </a:solidFill>
              </a:rPr>
              <a:t>5 </a:t>
            </a:r>
            <a:r>
              <a:rPr lang="en-US" sz="800" dirty="0">
                <a:solidFill>
                  <a:srgbClr val="000099"/>
                </a:solidFill>
              </a:rPr>
              <a:t>week occupancy forecast, 5days rooms on Books</a:t>
            </a:r>
          </a:p>
        </p:txBody>
      </p:sp>
      <p:sp>
        <p:nvSpPr>
          <p:cNvPr id="118" name="Rectangle 253"/>
          <p:cNvSpPr>
            <a:spLocks noChangeArrowheads="1"/>
          </p:cNvSpPr>
          <p:nvPr/>
        </p:nvSpPr>
        <p:spPr bwMode="auto">
          <a:xfrm>
            <a:off x="5898261" y="3483868"/>
            <a:ext cx="2880000" cy="484856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marL="87313" indent="-87313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800" dirty="0" smtClean="0">
                <a:solidFill>
                  <a:srgbClr val="000099"/>
                </a:solidFill>
              </a:rPr>
              <a:t>Pre-Fulfillment of the  Room reservation is managed out of HIS but can also be managed through HIS to cover exception use cases.</a:t>
            </a:r>
          </a:p>
          <a:p>
            <a:pPr marL="87313" indent="-87313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800" dirty="0" smtClean="0">
                <a:solidFill>
                  <a:srgbClr val="000099"/>
                </a:solidFill>
              </a:rPr>
              <a:t>Fulfillment of add-ons for excursion, park ticket is managed in different systems (TILT, Galaxy)</a:t>
            </a:r>
          </a:p>
        </p:txBody>
      </p:sp>
      <p:sp>
        <p:nvSpPr>
          <p:cNvPr id="119" name="Rectangle 253"/>
          <p:cNvSpPr>
            <a:spLocks noChangeArrowheads="1"/>
          </p:cNvSpPr>
          <p:nvPr/>
        </p:nvSpPr>
        <p:spPr bwMode="auto">
          <a:xfrm>
            <a:off x="5898261" y="4092250"/>
            <a:ext cx="2880000" cy="453355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marL="87313" indent="-87313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800" dirty="0" smtClean="0">
                <a:solidFill>
                  <a:srgbClr val="000099"/>
                </a:solidFill>
              </a:rPr>
              <a:t>New room reservation (walk ins, convention, corporate) and management of existing room reservation is done in HIS</a:t>
            </a:r>
          </a:p>
          <a:p>
            <a:pPr marL="87313" indent="-87313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800" dirty="0" smtClean="0">
                <a:solidFill>
                  <a:srgbClr val="000099"/>
                </a:solidFill>
              </a:rPr>
              <a:t>Reservation of add-ons is managed in different systems (TILT, Galaxy) for excursion, park tickets. Payment is registered into HIS. </a:t>
            </a:r>
            <a:endParaRPr lang="en-US" sz="800" dirty="0">
              <a:solidFill>
                <a:srgbClr val="000099"/>
              </a:solidFill>
            </a:endParaRPr>
          </a:p>
        </p:txBody>
      </p:sp>
      <p:sp>
        <p:nvSpPr>
          <p:cNvPr id="120" name="Rectangle 253"/>
          <p:cNvSpPr>
            <a:spLocks noChangeArrowheads="1"/>
          </p:cNvSpPr>
          <p:nvPr/>
        </p:nvSpPr>
        <p:spPr bwMode="auto">
          <a:xfrm>
            <a:off x="5898261" y="1608667"/>
            <a:ext cx="2880000" cy="326606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marL="87313" indent="-87313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800" dirty="0" smtClean="0">
                <a:solidFill>
                  <a:srgbClr val="000099"/>
                </a:solidFill>
              </a:rPr>
              <a:t>Transaction codes management are managed in HIS</a:t>
            </a:r>
          </a:p>
          <a:p>
            <a:pPr marL="87313" indent="-87313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800" dirty="0" smtClean="0">
                <a:solidFill>
                  <a:srgbClr val="000099"/>
                </a:solidFill>
              </a:rPr>
              <a:t>Transaction codes are managed in SAP too</a:t>
            </a:r>
            <a:endParaRPr lang="en-US" sz="800" dirty="0">
              <a:solidFill>
                <a:srgbClr val="000099"/>
              </a:solidFill>
            </a:endParaRPr>
          </a:p>
        </p:txBody>
      </p:sp>
      <p:sp>
        <p:nvSpPr>
          <p:cNvPr id="122" name="Rectangle 253"/>
          <p:cNvSpPr>
            <a:spLocks noChangeArrowheads="1"/>
          </p:cNvSpPr>
          <p:nvPr/>
        </p:nvSpPr>
        <p:spPr bwMode="auto">
          <a:xfrm>
            <a:off x="5898261" y="2533142"/>
            <a:ext cx="2880000" cy="411615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marL="87313" indent="-8731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800" dirty="0" smtClean="0">
                <a:solidFill>
                  <a:srgbClr val="000099"/>
                </a:solidFill>
              </a:rPr>
              <a:t>Account receivables are managed in HIS, but in a limited way as Billing is managed in SAP. </a:t>
            </a:r>
          </a:p>
          <a:p>
            <a:pPr marL="87313" indent="-8731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800" dirty="0" smtClean="0">
                <a:solidFill>
                  <a:srgbClr val="000099"/>
                </a:solidFill>
              </a:rPr>
              <a:t>Account receivables are more extensively managed in SAP.</a:t>
            </a:r>
            <a:endParaRPr lang="en-US" sz="800" dirty="0">
              <a:solidFill>
                <a:srgbClr val="000099"/>
              </a:solidFill>
            </a:endParaRPr>
          </a:p>
        </p:txBody>
      </p:sp>
      <p:sp>
        <p:nvSpPr>
          <p:cNvPr id="123" name="Rectangle 204"/>
          <p:cNvSpPr>
            <a:spLocks noChangeArrowheads="1"/>
          </p:cNvSpPr>
          <p:nvPr/>
        </p:nvSpPr>
        <p:spPr bwMode="auto">
          <a:xfrm>
            <a:off x="246116" y="5039510"/>
            <a:ext cx="4186546" cy="909771"/>
          </a:xfrm>
          <a:prstGeom prst="rect">
            <a:avLst/>
          </a:prstGeom>
          <a:solidFill>
            <a:schemeClr val="bg1"/>
          </a:solidFill>
          <a:ln w="9525">
            <a:solidFill>
              <a:srgbClr val="003399"/>
            </a:solidFill>
            <a:miter lim="800000"/>
            <a:headEnd/>
            <a:tailEnd/>
          </a:ln>
        </p:spPr>
        <p:txBody>
          <a:bodyPr wrap="none"/>
          <a:lstStyle/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003399"/>
                </a:solidFill>
              </a:rPr>
              <a:t>Groups Services</a:t>
            </a:r>
          </a:p>
        </p:txBody>
      </p:sp>
      <p:sp>
        <p:nvSpPr>
          <p:cNvPr id="124" name="Rectangle 253"/>
          <p:cNvSpPr>
            <a:spLocks noChangeArrowheads="1"/>
          </p:cNvSpPr>
          <p:nvPr/>
        </p:nvSpPr>
        <p:spPr bwMode="auto">
          <a:xfrm>
            <a:off x="313504" y="5362682"/>
            <a:ext cx="1080000" cy="457200"/>
          </a:xfrm>
          <a:prstGeom prst="rect">
            <a:avLst/>
          </a:prstGeom>
          <a:gradFill flip="none" rotWithShape="1">
            <a:gsLst>
              <a:gs pos="50000">
                <a:srgbClr val="FFFF00"/>
              </a:gs>
              <a:gs pos="51000">
                <a:srgbClr val="92D050"/>
              </a:gs>
            </a:gsLst>
            <a:lin ang="13500000" scaled="1"/>
            <a:tileRect/>
          </a:gra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Meeting Space Management</a:t>
            </a:r>
          </a:p>
        </p:txBody>
      </p:sp>
      <p:sp>
        <p:nvSpPr>
          <p:cNvPr id="125" name="Rectangle 253"/>
          <p:cNvSpPr>
            <a:spLocks noChangeArrowheads="1"/>
          </p:cNvSpPr>
          <p:nvPr/>
        </p:nvSpPr>
        <p:spPr bwMode="auto">
          <a:xfrm>
            <a:off x="1451534" y="5362682"/>
            <a:ext cx="2880000" cy="4572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marL="87313" indent="-87313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800" dirty="0" smtClean="0">
                <a:solidFill>
                  <a:srgbClr val="000099"/>
                </a:solidFill>
              </a:rPr>
              <a:t>Management of the telephone accounts of meeting rooms in HIS</a:t>
            </a:r>
          </a:p>
          <a:p>
            <a:pPr marL="87313" indent="-87313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800" dirty="0" smtClean="0">
                <a:solidFill>
                  <a:srgbClr val="000099"/>
                </a:solidFill>
              </a:rPr>
              <a:t>Rest of the functionalities managed in EBMS</a:t>
            </a:r>
            <a:endParaRPr lang="en-US" sz="800" dirty="0">
              <a:solidFill>
                <a:srgbClr val="000099"/>
              </a:solidFill>
            </a:endParaRPr>
          </a:p>
        </p:txBody>
      </p:sp>
      <p:sp>
        <p:nvSpPr>
          <p:cNvPr id="133" name="Rectangle 204"/>
          <p:cNvSpPr>
            <a:spLocks noChangeArrowheads="1"/>
          </p:cNvSpPr>
          <p:nvPr/>
        </p:nvSpPr>
        <p:spPr bwMode="auto">
          <a:xfrm>
            <a:off x="4692841" y="4773134"/>
            <a:ext cx="4186546" cy="1911258"/>
          </a:xfrm>
          <a:prstGeom prst="rect">
            <a:avLst/>
          </a:prstGeom>
          <a:solidFill>
            <a:schemeClr val="bg1"/>
          </a:solidFill>
          <a:ln w="9525">
            <a:solidFill>
              <a:srgbClr val="003399"/>
            </a:solidFill>
            <a:miter lim="800000"/>
            <a:headEnd/>
            <a:tailEnd/>
          </a:ln>
        </p:spPr>
        <p:txBody>
          <a:bodyPr wrap="none"/>
          <a:lstStyle/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003399"/>
                </a:solidFill>
              </a:rPr>
              <a:t>Housekeeping &amp; Maintenance</a:t>
            </a:r>
          </a:p>
        </p:txBody>
      </p:sp>
      <p:sp>
        <p:nvSpPr>
          <p:cNvPr id="134" name="Rectangle 253"/>
          <p:cNvSpPr>
            <a:spLocks noChangeArrowheads="1"/>
          </p:cNvSpPr>
          <p:nvPr/>
        </p:nvSpPr>
        <p:spPr bwMode="auto">
          <a:xfrm>
            <a:off x="4760231" y="5007769"/>
            <a:ext cx="1080000" cy="447220"/>
          </a:xfrm>
          <a:prstGeom prst="rect">
            <a:avLst/>
          </a:prstGeom>
          <a:gradFill flip="none" rotWithShape="1">
            <a:gsLst>
              <a:gs pos="50000">
                <a:schemeClr val="bg1"/>
              </a:gs>
              <a:gs pos="51000">
                <a:srgbClr val="92D050"/>
              </a:gs>
            </a:gsLst>
            <a:lin ang="13500000" scaled="1"/>
            <a:tileRect/>
          </a:gra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Attendant Management</a:t>
            </a:r>
          </a:p>
        </p:txBody>
      </p:sp>
      <p:sp>
        <p:nvSpPr>
          <p:cNvPr id="135" name="Rectangle 253"/>
          <p:cNvSpPr>
            <a:spLocks noChangeArrowheads="1"/>
          </p:cNvSpPr>
          <p:nvPr/>
        </p:nvSpPr>
        <p:spPr bwMode="auto">
          <a:xfrm>
            <a:off x="4760231" y="5553506"/>
            <a:ext cx="1080000" cy="447220"/>
          </a:xfrm>
          <a:prstGeom prst="rect">
            <a:avLst/>
          </a:prstGeom>
          <a:gradFill flip="none" rotWithShape="1">
            <a:gsLst>
              <a:gs pos="37000">
                <a:schemeClr val="bg1"/>
              </a:gs>
              <a:gs pos="38000">
                <a:srgbClr val="FFC000"/>
              </a:gs>
              <a:gs pos="64000">
                <a:srgbClr val="FFC000"/>
              </a:gs>
              <a:gs pos="65000">
                <a:srgbClr val="92D050"/>
              </a:gs>
            </a:gsLst>
            <a:lin ang="13500000" scaled="1"/>
            <a:tileRect/>
          </a:gra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Room Maintenance</a:t>
            </a:r>
          </a:p>
        </p:txBody>
      </p:sp>
      <p:sp>
        <p:nvSpPr>
          <p:cNvPr id="136" name="Rectangle 253"/>
          <p:cNvSpPr>
            <a:spLocks noChangeArrowheads="1"/>
          </p:cNvSpPr>
          <p:nvPr/>
        </p:nvSpPr>
        <p:spPr bwMode="auto">
          <a:xfrm>
            <a:off x="5898261" y="5007769"/>
            <a:ext cx="2880000" cy="447220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marL="87313" indent="-87313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800" dirty="0" smtClean="0">
                <a:solidFill>
                  <a:srgbClr val="000099"/>
                </a:solidFill>
              </a:rPr>
              <a:t>Management of attendant profiles (no name identification as managed by a housekeeping services provider</a:t>
            </a:r>
          </a:p>
          <a:p>
            <a:pPr marL="87313" indent="-87313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800" dirty="0" smtClean="0">
                <a:solidFill>
                  <a:srgbClr val="000099"/>
                </a:solidFill>
              </a:rPr>
              <a:t>HIS is generated scheduling reports with Anonymous  housekeepers assigned. </a:t>
            </a:r>
            <a:endParaRPr lang="en-US" sz="800" dirty="0">
              <a:solidFill>
                <a:srgbClr val="000099"/>
              </a:solidFill>
            </a:endParaRPr>
          </a:p>
        </p:txBody>
      </p:sp>
      <p:sp>
        <p:nvSpPr>
          <p:cNvPr id="137" name="Rectangle 253"/>
          <p:cNvSpPr>
            <a:spLocks noChangeArrowheads="1"/>
          </p:cNvSpPr>
          <p:nvPr/>
        </p:nvSpPr>
        <p:spPr bwMode="auto">
          <a:xfrm>
            <a:off x="5898261" y="5553506"/>
            <a:ext cx="2880000" cy="447220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marL="87313" indent="-87313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800" dirty="0" smtClean="0">
                <a:solidFill>
                  <a:srgbClr val="000099"/>
                </a:solidFill>
              </a:rPr>
              <a:t>Room status managed in HIS and interfaced with external system</a:t>
            </a:r>
          </a:p>
          <a:p>
            <a:pPr marL="87313" indent="-87313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800" dirty="0" smtClean="0">
                <a:solidFill>
                  <a:srgbClr val="000099"/>
                </a:solidFill>
              </a:rPr>
              <a:t>Event log managed in GMAO module of SAP</a:t>
            </a:r>
          </a:p>
          <a:p>
            <a:pPr marL="87313" indent="-87313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fr-FR" sz="800" dirty="0" err="1" smtClean="0">
                <a:solidFill>
                  <a:srgbClr val="000099"/>
                </a:solidFill>
              </a:rPr>
              <a:t>Some</a:t>
            </a:r>
            <a:r>
              <a:rPr lang="fr-FR" sz="800" dirty="0" smtClean="0">
                <a:solidFill>
                  <a:srgbClr val="000099"/>
                </a:solidFill>
              </a:rPr>
              <a:t> </a:t>
            </a:r>
            <a:r>
              <a:rPr lang="en-US" sz="800" dirty="0" smtClean="0">
                <a:solidFill>
                  <a:srgbClr val="000099"/>
                </a:solidFill>
              </a:rPr>
              <a:t>reports</a:t>
            </a:r>
            <a:r>
              <a:rPr lang="fr-FR" sz="800" dirty="0" smtClean="0">
                <a:solidFill>
                  <a:srgbClr val="000099"/>
                </a:solidFill>
              </a:rPr>
              <a:t> and </a:t>
            </a:r>
            <a:r>
              <a:rPr lang="fr-FR" sz="800" dirty="0" err="1" smtClean="0">
                <a:solidFill>
                  <a:srgbClr val="000099"/>
                </a:solidFill>
              </a:rPr>
              <a:t>generated</a:t>
            </a:r>
            <a:r>
              <a:rPr lang="fr-FR" sz="800" dirty="0" smtClean="0">
                <a:solidFill>
                  <a:srgbClr val="000099"/>
                </a:solidFill>
              </a:rPr>
              <a:t> by HIS </a:t>
            </a:r>
            <a:r>
              <a:rPr lang="fr-FR" sz="800" dirty="0" err="1" smtClean="0">
                <a:solidFill>
                  <a:srgbClr val="000099"/>
                </a:solidFill>
              </a:rPr>
              <a:t>then</a:t>
            </a:r>
            <a:r>
              <a:rPr lang="fr-FR" sz="800" dirty="0" smtClean="0">
                <a:solidFill>
                  <a:srgbClr val="000099"/>
                </a:solidFill>
              </a:rPr>
              <a:t> </a:t>
            </a:r>
            <a:r>
              <a:rPr lang="fr-FR" sz="800" dirty="0" err="1" smtClean="0">
                <a:solidFill>
                  <a:srgbClr val="000099"/>
                </a:solidFill>
              </a:rPr>
              <a:t>managed</a:t>
            </a:r>
            <a:r>
              <a:rPr lang="fr-FR" sz="800" dirty="0" smtClean="0">
                <a:solidFill>
                  <a:srgbClr val="000099"/>
                </a:solidFill>
              </a:rPr>
              <a:t> </a:t>
            </a:r>
            <a:r>
              <a:rPr lang="fr-FR" sz="800" dirty="0" err="1" smtClean="0">
                <a:solidFill>
                  <a:srgbClr val="000099"/>
                </a:solidFill>
              </a:rPr>
              <a:t>manually</a:t>
            </a:r>
            <a:endParaRPr lang="en-US" sz="800" dirty="0">
              <a:solidFill>
                <a:srgbClr val="000099"/>
              </a:solidFill>
            </a:endParaRPr>
          </a:p>
        </p:txBody>
      </p:sp>
      <p:sp>
        <p:nvSpPr>
          <p:cNvPr id="35" name="Rectangle 253"/>
          <p:cNvSpPr>
            <a:spLocks noChangeArrowheads="1"/>
          </p:cNvSpPr>
          <p:nvPr/>
        </p:nvSpPr>
        <p:spPr bwMode="auto">
          <a:xfrm>
            <a:off x="4760300" y="2026941"/>
            <a:ext cx="1080000" cy="411615"/>
          </a:xfrm>
          <a:prstGeom prst="rect">
            <a:avLst/>
          </a:prstGeom>
          <a:gradFill flip="none" rotWithShape="1">
            <a:gsLst>
              <a:gs pos="50000">
                <a:schemeClr val="accent2">
                  <a:lumMod val="60000"/>
                  <a:lumOff val="40000"/>
                </a:schemeClr>
              </a:gs>
              <a:gs pos="51000">
                <a:srgbClr val="92D050"/>
              </a:gs>
            </a:gsLst>
            <a:lin ang="13500000" scaled="1"/>
            <a:tileRect/>
          </a:gra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99"/>
                </a:solidFill>
              </a:rPr>
              <a:t>Controls and Exceptions</a:t>
            </a:r>
            <a:endParaRPr lang="en-US" sz="900" dirty="0">
              <a:solidFill>
                <a:srgbClr val="000099"/>
              </a:solidFill>
            </a:endParaRPr>
          </a:p>
        </p:txBody>
      </p:sp>
      <p:sp>
        <p:nvSpPr>
          <p:cNvPr id="36" name="Rectangle 253"/>
          <p:cNvSpPr>
            <a:spLocks noChangeArrowheads="1"/>
          </p:cNvSpPr>
          <p:nvPr/>
        </p:nvSpPr>
        <p:spPr bwMode="auto">
          <a:xfrm>
            <a:off x="5898330" y="2026941"/>
            <a:ext cx="2880000" cy="411615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marL="87313" indent="-8731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800" dirty="0" smtClean="0">
                <a:solidFill>
                  <a:srgbClr val="000099"/>
                </a:solidFill>
              </a:rPr>
              <a:t>Night audits, Permanent folio, Balance reconciliation are managed in HIS</a:t>
            </a:r>
          </a:p>
          <a:p>
            <a:pPr marL="87313" indent="-8731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800" dirty="0" smtClean="0">
                <a:solidFill>
                  <a:srgbClr val="000099"/>
                </a:solidFill>
              </a:rPr>
              <a:t>Additional audits are managed in SAP</a:t>
            </a:r>
            <a:endParaRPr lang="en-US" sz="800" dirty="0">
              <a:solidFill>
                <a:srgbClr val="000099"/>
              </a:solidFill>
            </a:endParaRPr>
          </a:p>
        </p:txBody>
      </p:sp>
      <p:sp>
        <p:nvSpPr>
          <p:cNvPr id="37" name="Rectangle 253"/>
          <p:cNvSpPr>
            <a:spLocks noChangeArrowheads="1"/>
          </p:cNvSpPr>
          <p:nvPr/>
        </p:nvSpPr>
        <p:spPr bwMode="auto">
          <a:xfrm>
            <a:off x="4759684" y="6111748"/>
            <a:ext cx="1080000" cy="447220"/>
          </a:xfrm>
          <a:prstGeom prst="rect">
            <a:avLst/>
          </a:prstGeom>
          <a:gradFill flip="none" rotWithShape="1">
            <a:gsLst>
              <a:gs pos="50000">
                <a:schemeClr val="bg1"/>
              </a:gs>
              <a:gs pos="51000">
                <a:srgbClr val="92D050"/>
              </a:gs>
            </a:gsLst>
            <a:lin ang="13500000" scaled="1"/>
            <a:tileRect/>
          </a:gra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99"/>
                </a:solidFill>
              </a:rPr>
              <a:t>Scheduling</a:t>
            </a:r>
          </a:p>
        </p:txBody>
      </p:sp>
      <p:sp>
        <p:nvSpPr>
          <p:cNvPr id="38" name="Rectangle 253"/>
          <p:cNvSpPr>
            <a:spLocks noChangeArrowheads="1"/>
          </p:cNvSpPr>
          <p:nvPr/>
        </p:nvSpPr>
        <p:spPr bwMode="auto">
          <a:xfrm>
            <a:off x="5897714" y="6111748"/>
            <a:ext cx="2880000" cy="447220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anchor="ctr"/>
          <a:lstStyle/>
          <a:p>
            <a:pPr marL="87313" indent="-87313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800" dirty="0" smtClean="0">
                <a:solidFill>
                  <a:srgbClr val="000099"/>
                </a:solidFill>
              </a:rPr>
              <a:t>Clearing plan defined and edited from HIS</a:t>
            </a:r>
          </a:p>
          <a:p>
            <a:pPr marL="87313" indent="-87313" defTabSz="957814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800" dirty="0" smtClean="0">
                <a:solidFill>
                  <a:srgbClr val="000099"/>
                </a:solidFill>
              </a:rPr>
              <a:t>However lack of criteria to define the plan </a:t>
            </a:r>
            <a:r>
              <a:rPr lang="en-US" sz="800" smtClean="0">
                <a:solidFill>
                  <a:srgbClr val="000099"/>
                </a:solidFill>
              </a:rPr>
              <a:t>and finalization </a:t>
            </a:r>
            <a:r>
              <a:rPr lang="en-US" sz="800" dirty="0" smtClean="0">
                <a:solidFill>
                  <a:srgbClr val="000099"/>
                </a:solidFill>
              </a:rPr>
              <a:t>of the plans performed manually. </a:t>
            </a:r>
            <a:endParaRPr lang="en-US" sz="8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8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A52B6CF9503542905DE51890836431" ma:contentTypeVersion="0" ma:contentTypeDescription="Create a new document." ma:contentTypeScope="" ma:versionID="53d0d656ff2ecf99a01ad4aac69d320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80A9D2-9018-4EE4-BBC9-2BCFCEAA945D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1699EAD-E531-48DB-A5D1-28ECAB5554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0923ED-1894-401B-A35D-7640BA2276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3441</Words>
  <Application>Microsoft Office PowerPoint</Application>
  <PresentationFormat>On-screen Show (4:3)</PresentationFormat>
  <Paragraphs>553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2_Office Theme</vt:lpstr>
      <vt:lpstr>PowerPoint Presentation</vt:lpstr>
      <vt:lpstr>Introduction to the PMS Study Context</vt:lpstr>
      <vt:lpstr>Introduction to the PMS Study Initial High-Level Planning (currently being refined)</vt:lpstr>
      <vt:lpstr>Collaboration &amp; Governance  Key Activities where collaboration with GBTS is required</vt:lpstr>
      <vt:lpstr>Collaboration &amp; Governance Governance Model</vt:lpstr>
      <vt:lpstr>PowerPoint Presentation</vt:lpstr>
      <vt:lpstr>DLP Property Management Capability Model Proposed model</vt:lpstr>
      <vt:lpstr>DLP Property Management Capability Model Application Mapping</vt:lpstr>
      <vt:lpstr>DLP Property Management Capability Model Application Mapping – Detail on double mapping capabilities</vt:lpstr>
      <vt:lpstr>High Risk Use Cases Proposed Definition</vt:lpstr>
      <vt:lpstr>High Risk Use Cases Proposed Definition</vt:lpstr>
      <vt:lpstr>High Risk Use Cases Intermediate Results</vt:lpstr>
      <vt:lpstr>DLP Property Management Capability Model Folio Management</vt:lpstr>
      <vt:lpstr>DLP Property Management Capability Model Accounting &amp; Guest stay management</vt:lpstr>
      <vt:lpstr>DLP Property Management Capability Model Group Services &amp; Housekeeping</vt:lpstr>
      <vt:lpstr>DLP Property Management Capability Model Reservations</vt:lpstr>
      <vt:lpstr>DLP Property Management Capability Model Room Management &amp; System administration</vt:lpstr>
      <vt:lpstr>DLP Property Management Capability Model Reporting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Level planning</dc:title>
  <dc:creator>FL</dc:creator>
  <cp:lastModifiedBy>sandrine.pouillard</cp:lastModifiedBy>
  <cp:revision>11</cp:revision>
  <dcterms:created xsi:type="dcterms:W3CDTF">2013-05-06T16:28:06Z</dcterms:created>
  <dcterms:modified xsi:type="dcterms:W3CDTF">2013-06-26T17:26:17Z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0x01010022A52B6CF9503542905DE51890836431</vt:lpwstr>
  </property>
</Properties>
</file>