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9"/>
  </p:notesMasterIdLst>
  <p:sldIdLst>
    <p:sldId id="272" r:id="rId6"/>
    <p:sldId id="277" r:id="rId7"/>
    <p:sldId id="27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5DE6"/>
    <a:srgbClr val="791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7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3D687-668D-44A7-82E3-CE49FE09A3B1}" type="datetimeFigureOut">
              <a:rPr lang="en-GB" smtClean="0"/>
              <a:pPr/>
              <a:t>26/06/2013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7E01B-5001-4849-B4B6-0BDD444CD41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642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7E01B-5001-4849-B4B6-0BDD444CD41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69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7E01B-5001-4849-B4B6-0BDD444CD41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69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90C2-4EAF-44FE-AF96-077C6B6E9E8B}" type="datetimeFigureOut">
              <a:rPr lang="en-GB" smtClean="0"/>
              <a:pPr/>
              <a:t>26/06/2013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5165-38FD-4D08-B6D5-FB52D56218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98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90C2-4EAF-44FE-AF96-077C6B6E9E8B}" type="datetimeFigureOut">
              <a:rPr lang="en-GB" smtClean="0"/>
              <a:pPr/>
              <a:t>26/06/2013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5165-38FD-4D08-B6D5-FB52D56218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22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90C2-4EAF-44FE-AF96-077C6B6E9E8B}" type="datetimeFigureOut">
              <a:rPr lang="en-GB" smtClean="0"/>
              <a:pPr/>
              <a:t>26/06/2013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5165-38FD-4D08-B6D5-FB52D56218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336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80D0-F743-434D-9F15-0CD0B08175E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808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7077" y="121133"/>
            <a:ext cx="3600234" cy="810090"/>
          </a:xfrm>
        </p:spPr>
        <p:txBody>
          <a:bodyPr anchor="b">
            <a:normAutofit/>
          </a:bodyPr>
          <a:lstStyle>
            <a:lvl1pPr>
              <a:defRPr sz="1600" b="1">
                <a:solidFill>
                  <a:srgbClr val="3333CC"/>
                </a:solidFill>
              </a:defRPr>
            </a:lvl1pPr>
          </a:lstStyle>
          <a:p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9010" y="6525347"/>
            <a:ext cx="2133600" cy="365125"/>
          </a:xfrm>
        </p:spPr>
        <p:txBody>
          <a:bodyPr/>
          <a:lstStyle/>
          <a:p>
            <a:fld id="{9ECA80D0-F743-434D-9F15-0CD0B08175E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arnaud.de.scorbiac\AppData\Local\Microsoft\Windows\Temporary Internet Files\Content.Outlook\NO0HI51D\hd10500 copi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4" y="135358"/>
            <a:ext cx="850008" cy="31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973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90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781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72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6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5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4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3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2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80D0-F743-434D-9F15-0CD0B08175E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624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706565"/>
            <a:ext cx="5753100" cy="4827587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706565"/>
            <a:ext cx="5753100" cy="4827587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80D0-F743-434D-9F15-0CD0B08175E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15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9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7" indent="0">
              <a:buNone/>
              <a:defRPr sz="2100" b="1"/>
            </a:lvl2pPr>
            <a:lvl3pPr marL="957814" indent="0">
              <a:buNone/>
              <a:defRPr sz="1900" b="1"/>
            </a:lvl3pPr>
            <a:lvl4pPr marL="1436721" indent="0">
              <a:buNone/>
              <a:defRPr sz="1700" b="1"/>
            </a:lvl4pPr>
            <a:lvl5pPr marL="1915628" indent="0">
              <a:buNone/>
              <a:defRPr sz="1700" b="1"/>
            </a:lvl5pPr>
            <a:lvl6pPr marL="2394535" indent="0">
              <a:buNone/>
              <a:defRPr sz="1700" b="1"/>
            </a:lvl6pPr>
            <a:lvl7pPr marL="2873442" indent="0">
              <a:buNone/>
              <a:defRPr sz="1700" b="1"/>
            </a:lvl7pPr>
            <a:lvl8pPr marL="3352350" indent="0">
              <a:buNone/>
              <a:defRPr sz="1700" b="1"/>
            </a:lvl8pPr>
            <a:lvl9pPr marL="3831256" indent="0">
              <a:buNone/>
              <a:defRPr sz="1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9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7" indent="0">
              <a:buNone/>
              <a:defRPr sz="2100" b="1"/>
            </a:lvl2pPr>
            <a:lvl3pPr marL="957814" indent="0">
              <a:buNone/>
              <a:defRPr sz="1900" b="1"/>
            </a:lvl3pPr>
            <a:lvl4pPr marL="1436721" indent="0">
              <a:buNone/>
              <a:defRPr sz="1700" b="1"/>
            </a:lvl4pPr>
            <a:lvl5pPr marL="1915628" indent="0">
              <a:buNone/>
              <a:defRPr sz="1700" b="1"/>
            </a:lvl5pPr>
            <a:lvl6pPr marL="2394535" indent="0">
              <a:buNone/>
              <a:defRPr sz="1700" b="1"/>
            </a:lvl6pPr>
            <a:lvl7pPr marL="2873442" indent="0">
              <a:buNone/>
              <a:defRPr sz="1700" b="1"/>
            </a:lvl7pPr>
            <a:lvl8pPr marL="3352350" indent="0">
              <a:buNone/>
              <a:defRPr sz="1700" b="1"/>
            </a:lvl8pPr>
            <a:lvl9pPr marL="3831256" indent="0">
              <a:buNone/>
              <a:defRPr sz="1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80D0-F743-434D-9F15-0CD0B08175E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094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5577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ickey Extension Doors - Horizonta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</p:pic>
      <p:sp>
        <p:nvSpPr>
          <p:cNvPr id="5" name="AC Banner"/>
          <p:cNvSpPr>
            <a:spLocks noChangeArrowheads="1"/>
          </p:cNvSpPr>
          <p:nvPr userDrawn="1"/>
        </p:nvSpPr>
        <p:spPr bwMode="gray">
          <a:xfrm>
            <a:off x="0" y="0"/>
            <a:ext cx="9144000" cy="1148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5781" tIns="47891" rIns="95781" bIns="47891" anchor="ctr"/>
          <a:lstStyle/>
          <a:p>
            <a:pPr defTabSz="957814">
              <a:defRPr/>
            </a:pPr>
            <a:endParaRPr lang="en-GB" sz="1900" dirty="0">
              <a:solidFill>
                <a:prstClr val="black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179514" y="85060"/>
            <a:ext cx="6768751" cy="1063343"/>
          </a:xfrm>
          <a:prstGeom prst="rect">
            <a:avLst/>
          </a:prstGeom>
        </p:spPr>
        <p:txBody>
          <a:bodyPr vert="horz" lIns="95781" tIns="0" rIns="95781" bIns="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3000" b="1" smtClean="0">
                <a:solidFill>
                  <a:srgbClr val="4F81BD">
                    <a:lumMod val="75000"/>
                  </a:srgbClr>
                </a:solidFill>
              </a:rPr>
              <a:t>Front Office Business </a:t>
            </a:r>
          </a:p>
          <a:p>
            <a:r>
              <a:rPr lang="en-GB" sz="3000" b="1" smtClean="0">
                <a:solidFill>
                  <a:srgbClr val="4F81BD">
                    <a:lumMod val="75000"/>
                  </a:srgbClr>
                </a:solidFill>
              </a:rPr>
              <a:t>Technology Strategy Study</a:t>
            </a:r>
            <a:endParaRPr lang="en-GB" sz="3000" b="1" dirty="0">
              <a:solidFill>
                <a:srgbClr val="4F81BD">
                  <a:lumMod val="75000"/>
                </a:srgbClr>
              </a:solidFill>
            </a:endParaRPr>
          </a:p>
        </p:txBody>
      </p:sp>
      <p:pic>
        <p:nvPicPr>
          <p:cNvPr id="18" name="Picture 2" descr="C:\Users\arnaud.de.scorbiac\AppData\Local\Microsoft\Windows\Temporary Internet Files\Content.Outlook\NO0HI51D\hd10500 copier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258" y="269826"/>
            <a:ext cx="1404710" cy="52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819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322" y="1403369"/>
            <a:ext cx="8611158" cy="5049969"/>
          </a:xfr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rgbClr val="557799"/>
              </a:buClr>
              <a:defRPr/>
            </a:lvl2pPr>
            <a:lvl3pPr>
              <a:buClr>
                <a:srgbClr val="557799"/>
              </a:buClr>
              <a:defRPr/>
            </a:lvl3pPr>
            <a:lvl4pPr>
              <a:buClr>
                <a:srgbClr val="557799"/>
              </a:buClr>
              <a:defRPr baseline="0"/>
            </a:lvl4pPr>
            <a:lvl5pPr>
              <a:buClr>
                <a:srgbClr val="557799"/>
              </a:buClr>
              <a:defRPr/>
            </a:lvl5pPr>
          </a:lstStyle>
          <a:p>
            <a:pPr lvl="0"/>
            <a:r>
              <a:rPr lang="en-GB" smtClean="0"/>
              <a:t>Slide copy uses this color (26pt)</a:t>
            </a:r>
          </a:p>
          <a:p>
            <a:pPr lvl="1"/>
            <a:r>
              <a:rPr lang="en-GB" smtClean="0"/>
              <a:t>Bullet point level 1 (26pt)</a:t>
            </a:r>
          </a:p>
          <a:p>
            <a:pPr lvl="2"/>
            <a:r>
              <a:rPr lang="en-GB" smtClean="0"/>
              <a:t>Bullet point level 2 (24pt)</a:t>
            </a:r>
          </a:p>
          <a:p>
            <a:pPr lvl="3"/>
            <a:r>
              <a:rPr lang="en-GB" smtClean="0"/>
              <a:t>Bullet point level 3 (22pt)</a:t>
            </a:r>
          </a:p>
          <a:p>
            <a:pPr lvl="4"/>
            <a:r>
              <a:rPr lang="en-GB" smtClean="0"/>
              <a:t>Bullet point level 4 (20pt)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11705" y="210344"/>
            <a:ext cx="7251397" cy="868346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Slide title: can span up to two lines and uses this font color (24pt)</a:t>
            </a:r>
            <a:endParaRPr lang="en-GB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08051" y="6356354"/>
            <a:ext cx="2133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ECA80D0-F743-434D-9F15-0CD0B08175E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319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54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90C2-4EAF-44FE-AF96-077C6B6E9E8B}" type="datetimeFigureOut">
              <a:rPr lang="en-GB" smtClean="0"/>
              <a:pPr/>
              <a:t>26/06/2013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5165-38FD-4D08-B6D5-FB52D56218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99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90C2-4EAF-44FE-AF96-077C6B6E9E8B}" type="datetimeFigureOut">
              <a:rPr lang="en-GB" smtClean="0"/>
              <a:pPr/>
              <a:t>26/06/2013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5165-38FD-4D08-B6D5-FB52D56218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97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90C2-4EAF-44FE-AF96-077C6B6E9E8B}" type="datetimeFigureOut">
              <a:rPr lang="en-GB" smtClean="0"/>
              <a:pPr/>
              <a:t>26/06/2013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5165-38FD-4D08-B6D5-FB52D56218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2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90C2-4EAF-44FE-AF96-077C6B6E9E8B}" type="datetimeFigureOut">
              <a:rPr lang="en-GB" smtClean="0"/>
              <a:pPr/>
              <a:t>26/06/2013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5165-38FD-4D08-B6D5-FB52D56218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59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90C2-4EAF-44FE-AF96-077C6B6E9E8B}" type="datetimeFigureOut">
              <a:rPr lang="en-GB" smtClean="0"/>
              <a:pPr/>
              <a:t>26/06/2013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5165-38FD-4D08-B6D5-FB52D56218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02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90C2-4EAF-44FE-AF96-077C6B6E9E8B}" type="datetimeFigureOut">
              <a:rPr lang="en-GB" smtClean="0"/>
              <a:pPr/>
              <a:t>26/06/2013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5165-38FD-4D08-B6D5-FB52D56218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02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90C2-4EAF-44FE-AF96-077C6B6E9E8B}" type="datetimeFigureOut">
              <a:rPr lang="en-GB" smtClean="0"/>
              <a:pPr/>
              <a:t>26/06/2013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5165-38FD-4D08-B6D5-FB52D56218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2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90C2-4EAF-44FE-AF96-077C6B6E9E8B}" type="datetimeFigureOut">
              <a:rPr lang="en-GB" smtClean="0"/>
              <a:pPr/>
              <a:t>26/06/2013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5165-38FD-4D08-B6D5-FB52D56218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9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390C2-4EAF-44FE-AF96-077C6B6E9E8B}" type="datetimeFigureOut">
              <a:rPr lang="en-GB" smtClean="0"/>
              <a:pPr/>
              <a:t>26/06/2013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A5165-38FD-4D08-B6D5-FB52D56218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58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7078" y="121133"/>
            <a:ext cx="7215379" cy="810090"/>
          </a:xfrm>
          <a:prstGeom prst="rect">
            <a:avLst/>
          </a:prstGeom>
        </p:spPr>
        <p:txBody>
          <a:bodyPr vert="horz" lIns="95781" tIns="47891" rIns="95781" bIns="47891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076" y="1339404"/>
            <a:ext cx="8534575" cy="4924911"/>
          </a:xfrm>
          <a:prstGeom prst="rect">
            <a:avLst/>
          </a:prstGeom>
        </p:spPr>
        <p:txBody>
          <a:bodyPr vert="horz" lIns="95781" tIns="47891" rIns="95781" bIns="47891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7075" y="6356354"/>
            <a:ext cx="2133600" cy="365125"/>
          </a:xfrm>
          <a:prstGeom prst="rect">
            <a:avLst/>
          </a:prstGeom>
        </p:spPr>
        <p:txBody>
          <a:bodyPr vert="horz" lIns="95781" tIns="47891" rIns="95781" bIns="4789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4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6563" y="6356354"/>
            <a:ext cx="2895600" cy="365125"/>
          </a:xfrm>
          <a:prstGeom prst="rect">
            <a:avLst/>
          </a:prstGeom>
        </p:spPr>
        <p:txBody>
          <a:bodyPr vert="horz" lIns="95781" tIns="47891" rIns="95781" bIns="4789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4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8051" y="6356354"/>
            <a:ext cx="2133600" cy="365125"/>
          </a:xfrm>
          <a:prstGeom prst="rect">
            <a:avLst/>
          </a:prstGeom>
        </p:spPr>
        <p:txBody>
          <a:bodyPr vert="horz" lIns="95781" tIns="47891" rIns="95781" bIns="4789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4"/>
            <a:fld id="{9ECA80D0-F743-434D-9F15-0CD0B08175E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957814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66238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778" name="Picture 2" descr="C:\Users\arnaud.de.scorbiac\AppData\Local\Microsoft\Windows\Temporary Internet Files\Content.Outlook\NO0HI51D\hd10500 copier.jp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258" y="269826"/>
            <a:ext cx="1404710" cy="52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02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71" r:id="rId8"/>
  </p:sldLayoutIdLst>
  <p:hf hdr="0" ftr="0" dt="0"/>
  <p:txStyles>
    <p:titleStyle>
      <a:lvl1pPr algn="l" defTabSz="957814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59180" indent="-359180" algn="l" defTabSz="9578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78224" indent="-299317" algn="l" defTabSz="957814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97268" indent="-239454" algn="l" defTabSz="95781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76174" indent="-239454" algn="l" defTabSz="957814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155082" indent="-239454" algn="l" defTabSz="957814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633988" indent="-239454" algn="l" defTabSz="95781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896" indent="-239454" algn="l" defTabSz="95781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02" indent="-239454" algn="l" defTabSz="95781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10" indent="-239454" algn="l" defTabSz="95781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8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7" algn="l" defTabSz="9578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4" algn="l" defTabSz="9578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1" algn="l" defTabSz="9578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28" algn="l" defTabSz="9578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35" algn="l" defTabSz="9578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42" algn="l" defTabSz="9578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50" algn="l" defTabSz="9578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56" algn="l" defTabSz="9578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2"/>
            <a:ext cx="2133600" cy="365125"/>
          </a:xfrm>
        </p:spPr>
        <p:txBody>
          <a:bodyPr/>
          <a:lstStyle/>
          <a:p>
            <a:fld id="{9ECA80D0-F743-434D-9F15-0CD0B08175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1947" y="2320119"/>
            <a:ext cx="6946711" cy="2347415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PMS – Application Integration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400" dirty="0" smtClean="0"/>
              <a:t>June 26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, 2013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573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As-Is PMS interfaces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18776" y="3291724"/>
            <a:ext cx="2683901" cy="102358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bg1"/>
                </a:solidFill>
              </a:rPr>
              <a:t>HIS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73328" y="5913149"/>
            <a:ext cx="972000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black"/>
                </a:solidFill>
              </a:rPr>
              <a:t>SAP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61771" y="5090685"/>
            <a:ext cx="972000" cy="4084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black"/>
                </a:solidFill>
              </a:rPr>
              <a:t>ON2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44517" y="5913149"/>
            <a:ext cx="972000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black"/>
                </a:solidFill>
              </a:rPr>
              <a:t>ODB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33137" y="4672943"/>
            <a:ext cx="1231909" cy="9389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u="sng" dirty="0" smtClean="0">
                <a:solidFill>
                  <a:prstClr val="black"/>
                </a:solidFill>
              </a:rPr>
              <a:t>Credit Card system</a:t>
            </a:r>
            <a:endParaRPr lang="en-GB" sz="1200" b="1" u="sng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96092" y="5752986"/>
            <a:ext cx="2208219" cy="9452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200" b="1" u="sng" dirty="0">
                <a:solidFill>
                  <a:prstClr val="black"/>
                </a:solidFill>
              </a:rPr>
              <a:t>Accounting system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916745" y="14181"/>
            <a:ext cx="360000" cy="216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55600"/>
            <a:r>
              <a:rPr lang="en-GB" sz="1050" dirty="0" smtClean="0">
                <a:solidFill>
                  <a:prstClr val="black"/>
                </a:solidFill>
              </a:rPr>
              <a:t>System not connected to HIS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16745" y="278430"/>
            <a:ext cx="360000" cy="21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55600"/>
            <a:r>
              <a:rPr lang="en-GB" sz="1050" dirty="0" smtClean="0">
                <a:solidFill>
                  <a:prstClr val="black"/>
                </a:solidFill>
              </a:rPr>
              <a:t>System connected to HIS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511000" y="2318351"/>
            <a:ext cx="1254046" cy="1238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u="sng" dirty="0" smtClean="0">
                <a:solidFill>
                  <a:prstClr val="black"/>
                </a:solidFill>
              </a:rPr>
              <a:t>CRM</a:t>
            </a:r>
            <a:endParaRPr lang="en-GB" sz="1200" b="1" u="sng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014855" y="1609346"/>
            <a:ext cx="972000" cy="468000"/>
          </a:xfrm>
          <a:prstGeom prst="rect">
            <a:avLst/>
          </a:prstGeom>
          <a:solidFill>
            <a:srgbClr val="EEAA00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prstClr val="black"/>
                </a:solidFill>
              </a:rPr>
              <a:t>VIP </a:t>
            </a:r>
            <a:r>
              <a:rPr lang="en-GB" sz="1000" dirty="0" smtClean="0">
                <a:solidFill>
                  <a:prstClr val="black"/>
                </a:solidFill>
              </a:rPr>
              <a:t>Fast Pass</a:t>
            </a:r>
            <a:endParaRPr lang="en-GB" sz="1000" dirty="0">
              <a:solidFill>
                <a:prstClr val="black"/>
              </a:solidFill>
            </a:endParaRPr>
          </a:p>
          <a:p>
            <a:pPr algn="ctr"/>
            <a:r>
              <a:rPr lang="en-GB" sz="1000" b="1" dirty="0">
                <a:solidFill>
                  <a:prstClr val="black"/>
                </a:solidFill>
              </a:rPr>
              <a:t>BOCA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965785" y="1609346"/>
            <a:ext cx="972000" cy="468000"/>
          </a:xfrm>
          <a:prstGeom prst="rect">
            <a:avLst/>
          </a:prstGeom>
          <a:solidFill>
            <a:srgbClr val="EEAA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prstClr val="black"/>
                </a:solidFill>
              </a:rPr>
              <a:t>Dining, Fast Pass, Vouchers</a:t>
            </a:r>
          </a:p>
          <a:p>
            <a:pPr algn="ctr"/>
            <a:r>
              <a:rPr lang="en-GB" sz="1100" b="1" dirty="0" smtClean="0">
                <a:solidFill>
                  <a:prstClr val="black"/>
                </a:solidFill>
              </a:rPr>
              <a:t>TILT</a:t>
            </a:r>
            <a:endParaRPr lang="en-GB" sz="1100" b="1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855334" y="1191132"/>
            <a:ext cx="3247186" cy="10236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GB" sz="1200" b="1" u="sng" dirty="0" smtClean="0">
                <a:solidFill>
                  <a:prstClr val="black"/>
                </a:solidFill>
              </a:rPr>
              <a:t>Fulfilment System</a:t>
            </a:r>
            <a:endParaRPr lang="en-GB" sz="1200" b="1" u="sng" dirty="0">
              <a:solidFill>
                <a:prstClr val="black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974544" y="5926028"/>
            <a:ext cx="972000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black"/>
                </a:solidFill>
              </a:rPr>
              <a:t>Cockpit </a:t>
            </a:r>
            <a:r>
              <a:rPr lang="en-GB" sz="1100" dirty="0" err="1">
                <a:solidFill>
                  <a:prstClr val="black"/>
                </a:solidFill>
              </a:rPr>
              <a:t>Datamart</a:t>
            </a:r>
            <a:endParaRPr lang="en-GB" sz="1100" dirty="0">
              <a:solidFill>
                <a:prstClr val="black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796575" y="5765865"/>
            <a:ext cx="2243617" cy="9389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200" b="1" u="sng" dirty="0" smtClean="0">
                <a:solidFill>
                  <a:prstClr val="black"/>
                </a:solidFill>
              </a:rPr>
              <a:t>Reporting system</a:t>
            </a:r>
            <a:endParaRPr lang="en-GB" sz="1200" b="1" u="sng" dirty="0">
              <a:solidFill>
                <a:prstClr val="black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902883" y="5926028"/>
            <a:ext cx="972000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black"/>
                </a:solidFill>
              </a:rPr>
              <a:t>Hotel </a:t>
            </a:r>
            <a:r>
              <a:rPr lang="en-GB" sz="1100" dirty="0" err="1">
                <a:solidFill>
                  <a:prstClr val="black"/>
                </a:solidFill>
              </a:rPr>
              <a:t>Datamart</a:t>
            </a:r>
            <a:endParaRPr lang="en-GB" sz="1100" dirty="0"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653836" y="1604034"/>
            <a:ext cx="972000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prstClr val="black"/>
                </a:solidFill>
              </a:rPr>
              <a:t>Leisure Groups</a:t>
            </a:r>
          </a:p>
          <a:p>
            <a:pPr algn="ctr"/>
            <a:r>
              <a:rPr lang="en-GB" sz="1100" b="1" dirty="0">
                <a:solidFill>
                  <a:prstClr val="black"/>
                </a:solidFill>
              </a:rPr>
              <a:t>GTS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590482" y="1604034"/>
            <a:ext cx="972000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prstClr val="black"/>
                </a:solidFill>
              </a:rPr>
              <a:t>Package</a:t>
            </a:r>
          </a:p>
          <a:p>
            <a:pPr algn="ctr"/>
            <a:r>
              <a:rPr lang="en-GB" sz="1100" b="1" dirty="0">
                <a:solidFill>
                  <a:prstClr val="black"/>
                </a:solidFill>
              </a:rPr>
              <a:t>Logitours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507343" y="1180407"/>
            <a:ext cx="3258434" cy="10472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u="sng" dirty="0" smtClean="0">
                <a:solidFill>
                  <a:prstClr val="black"/>
                </a:solidFill>
              </a:rPr>
              <a:t>Central Reservation system</a:t>
            </a:r>
            <a:endParaRPr lang="en-GB" sz="1200" b="1" u="sng" dirty="0">
              <a:solidFill>
                <a:prstClr val="black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704311" y="1604034"/>
            <a:ext cx="972000" cy="468000"/>
          </a:xfrm>
          <a:prstGeom prst="rect">
            <a:avLst/>
          </a:prstGeom>
          <a:solidFill>
            <a:srgbClr val="EEAA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prstClr val="black"/>
                </a:solidFill>
              </a:rPr>
              <a:t>Conventions</a:t>
            </a:r>
          </a:p>
          <a:p>
            <a:pPr algn="ctr"/>
            <a:r>
              <a:rPr lang="en-GB" sz="1100" b="1" dirty="0" smtClean="0">
                <a:solidFill>
                  <a:prstClr val="black"/>
                </a:solidFill>
              </a:rPr>
              <a:t>EBMS</a:t>
            </a:r>
            <a:endParaRPr lang="en-GB" sz="1100" b="1" dirty="0">
              <a:solidFill>
                <a:prstClr val="black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900961" y="1609346"/>
            <a:ext cx="972000" cy="468000"/>
          </a:xfrm>
          <a:prstGeom prst="rect">
            <a:avLst/>
          </a:prstGeom>
          <a:solidFill>
            <a:srgbClr val="EEAA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prstClr val="black"/>
                </a:solidFill>
              </a:rPr>
              <a:t>Ticket, Show</a:t>
            </a:r>
          </a:p>
          <a:p>
            <a:pPr algn="ctr"/>
            <a:r>
              <a:rPr lang="en-GB" sz="1100" b="1" dirty="0">
                <a:solidFill>
                  <a:prstClr val="black"/>
                </a:solidFill>
              </a:rPr>
              <a:t>GALAXY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83445" y="2448391"/>
            <a:ext cx="972000" cy="3657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prstClr val="black"/>
                </a:solidFill>
              </a:rPr>
              <a:t>Room Key</a:t>
            </a:r>
          </a:p>
          <a:p>
            <a:pPr algn="ctr"/>
            <a:r>
              <a:rPr lang="en-GB" sz="1100" b="1" dirty="0" smtClean="0">
                <a:solidFill>
                  <a:prstClr val="black"/>
                </a:solidFill>
              </a:rPr>
              <a:t>Fontaine</a:t>
            </a:r>
            <a:endParaRPr lang="en-GB" sz="1100" b="1" dirty="0">
              <a:solidFill>
                <a:prstClr val="black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92970" y="1971144"/>
            <a:ext cx="972000" cy="3662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prstClr val="black"/>
                </a:solidFill>
              </a:rPr>
              <a:t>POS</a:t>
            </a:r>
            <a:r>
              <a:rPr lang="en-GB" sz="800" dirty="0">
                <a:solidFill>
                  <a:prstClr val="black"/>
                </a:solidFill>
              </a:rPr>
              <a:t> </a:t>
            </a:r>
          </a:p>
          <a:p>
            <a:pPr algn="ctr"/>
            <a:r>
              <a:rPr lang="en-GB" sz="800" dirty="0" smtClean="0">
                <a:solidFill>
                  <a:prstClr val="black"/>
                </a:solidFill>
              </a:rPr>
              <a:t>Ticket, Show</a:t>
            </a:r>
            <a:endParaRPr lang="en-GB" sz="800" dirty="0">
              <a:solidFill>
                <a:prstClr val="black"/>
              </a:solidFill>
            </a:endParaRPr>
          </a:p>
          <a:p>
            <a:pPr algn="ctr"/>
            <a:r>
              <a:rPr lang="en-GB" sz="1100" b="1" dirty="0" smtClean="0">
                <a:solidFill>
                  <a:prstClr val="black"/>
                </a:solidFill>
              </a:rPr>
              <a:t>GALAXY</a:t>
            </a:r>
            <a:endParaRPr lang="en-GB" sz="1100" b="1" dirty="0">
              <a:solidFill>
                <a:prstClr val="black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83445" y="3351367"/>
            <a:ext cx="972000" cy="3657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prstClr val="black"/>
                </a:solidFill>
              </a:rPr>
              <a:t>Connected TV</a:t>
            </a:r>
          </a:p>
          <a:p>
            <a:pPr algn="ctr"/>
            <a:r>
              <a:rPr lang="en-GB" sz="1100" b="1" dirty="0" smtClean="0">
                <a:solidFill>
                  <a:prstClr val="black"/>
                </a:solidFill>
              </a:rPr>
              <a:t>Swisscom</a:t>
            </a:r>
            <a:endParaRPr lang="en-GB" sz="1100" b="1" dirty="0">
              <a:solidFill>
                <a:prstClr val="black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73920" y="3783805"/>
            <a:ext cx="972000" cy="3657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solidFill>
                  <a:prstClr val="black"/>
                </a:solidFill>
              </a:rPr>
              <a:t>Phone</a:t>
            </a:r>
          </a:p>
          <a:p>
            <a:pPr algn="ctr"/>
            <a:r>
              <a:rPr lang="en-GB" sz="1100" dirty="0" smtClean="0">
                <a:solidFill>
                  <a:prstClr val="black"/>
                </a:solidFill>
              </a:rPr>
              <a:t>PABX</a:t>
            </a:r>
            <a:endParaRPr lang="en-GB" sz="1100" dirty="0">
              <a:solidFill>
                <a:prstClr val="black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80686" y="4207698"/>
            <a:ext cx="972000" cy="3657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prstClr val="black"/>
                </a:solidFill>
              </a:rPr>
              <a:t>Bar</a:t>
            </a:r>
          </a:p>
          <a:p>
            <a:pPr algn="ctr"/>
            <a:r>
              <a:rPr lang="en-GB" sz="1100" b="1" dirty="0" smtClean="0">
                <a:solidFill>
                  <a:prstClr val="black"/>
                </a:solidFill>
              </a:rPr>
              <a:t>Bartech</a:t>
            </a:r>
            <a:endParaRPr lang="en-GB" sz="1100" b="1" dirty="0">
              <a:solidFill>
                <a:prstClr val="black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14775" y="1167528"/>
            <a:ext cx="1301901" cy="56142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GB" sz="1200" b="1" u="sng" dirty="0">
                <a:solidFill>
                  <a:prstClr val="black"/>
                </a:solidFill>
              </a:rPr>
              <a:t>Lodging systems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283445" y="2918929"/>
            <a:ext cx="972000" cy="3657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prstClr val="black"/>
                </a:solidFill>
              </a:rPr>
              <a:t>Room Key</a:t>
            </a:r>
            <a:endParaRPr lang="en-GB" sz="1100" b="1" dirty="0" smtClean="0">
              <a:solidFill>
                <a:prstClr val="black"/>
              </a:solidFill>
            </a:endParaRPr>
          </a:p>
          <a:p>
            <a:pPr algn="ctr"/>
            <a:r>
              <a:rPr lang="en-GB" sz="1100" b="1" dirty="0" smtClean="0">
                <a:solidFill>
                  <a:prstClr val="black"/>
                </a:solidFill>
              </a:rPr>
              <a:t>CISA</a:t>
            </a:r>
            <a:endParaRPr lang="en-GB" sz="1100" b="1" dirty="0">
              <a:solidFill>
                <a:prstClr val="black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651499" y="2575103"/>
            <a:ext cx="972000" cy="4084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black"/>
                </a:solidFill>
              </a:rPr>
              <a:t>DMA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645926" y="3040075"/>
            <a:ext cx="972000" cy="46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prstClr val="black"/>
                </a:solidFill>
              </a:rPr>
              <a:t>Recommendations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73920" y="4639156"/>
            <a:ext cx="972000" cy="365742"/>
          </a:xfrm>
          <a:prstGeom prst="rect">
            <a:avLst/>
          </a:prstGeom>
          <a:solidFill>
            <a:srgbClr val="EEAA00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prstClr val="black"/>
                </a:solidFill>
              </a:rPr>
              <a:t>Work Orders</a:t>
            </a:r>
          </a:p>
          <a:p>
            <a:pPr algn="ctr"/>
            <a:r>
              <a:rPr lang="en-GB" sz="1100" b="1" dirty="0" smtClean="0">
                <a:solidFill>
                  <a:prstClr val="black"/>
                </a:solidFill>
              </a:rPr>
              <a:t>GMAO - SAP</a:t>
            </a:r>
            <a:endParaRPr lang="en-GB" sz="1100" b="1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3920" y="5062069"/>
            <a:ext cx="972000" cy="365742"/>
          </a:xfrm>
          <a:prstGeom prst="rect">
            <a:avLst/>
          </a:prstGeom>
          <a:solidFill>
            <a:srgbClr val="EEAA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prstClr val="black"/>
                </a:solidFill>
              </a:rPr>
              <a:t>Dining </a:t>
            </a:r>
          </a:p>
          <a:p>
            <a:pPr algn="ctr"/>
            <a:r>
              <a:rPr lang="en-GB" sz="1100" dirty="0">
                <a:solidFill>
                  <a:prstClr val="black"/>
                </a:solidFill>
              </a:rPr>
              <a:t>DRS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511000" y="3695682"/>
            <a:ext cx="1258120" cy="7898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u="sng" dirty="0" smtClean="0">
                <a:solidFill>
                  <a:prstClr val="black"/>
                </a:solidFill>
              </a:rPr>
              <a:t>User Rights</a:t>
            </a:r>
            <a:endParaRPr lang="en-GB" sz="1200" b="1" u="sng" dirty="0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664396" y="3970327"/>
            <a:ext cx="972000" cy="4084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solidFill>
                  <a:prstClr val="black"/>
                </a:solidFill>
              </a:rPr>
              <a:t>LDAP</a:t>
            </a:r>
            <a:endParaRPr lang="en-GB" sz="1100" b="1" dirty="0">
              <a:solidFill>
                <a:prstClr val="black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73920" y="5494507"/>
            <a:ext cx="972000" cy="36574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prstClr val="black"/>
                </a:solidFill>
              </a:rPr>
              <a:t>Smart Media</a:t>
            </a:r>
            <a:endParaRPr lang="en-GB" sz="1100" b="1" dirty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73920" y="5926945"/>
            <a:ext cx="972000" cy="36574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prstClr val="black"/>
                </a:solidFill>
              </a:rPr>
              <a:t>Lost &amp; Found</a:t>
            </a:r>
            <a:endParaRPr lang="en-GB" sz="1100" b="1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73920" y="6349860"/>
            <a:ext cx="972000" cy="36574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prstClr val="black"/>
                </a:solidFill>
              </a:rPr>
              <a:t>Luggage tracking</a:t>
            </a:r>
            <a:endParaRPr lang="en-GB" sz="1100" b="1" dirty="0">
              <a:solidFill>
                <a:prstClr val="black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061907" y="32981"/>
            <a:ext cx="360000" cy="2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55600"/>
            <a:r>
              <a:rPr lang="en-GB" sz="1050" dirty="0" smtClean="0">
                <a:solidFill>
                  <a:prstClr val="black"/>
                </a:solidFill>
              </a:rPr>
              <a:t>System to be implemented</a:t>
            </a:r>
            <a:endParaRPr lang="en-GB" sz="1050" dirty="0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059759" y="301292"/>
            <a:ext cx="360000" cy="216000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55600"/>
            <a:r>
              <a:rPr lang="en-GB" sz="1050" dirty="0" smtClean="0">
                <a:solidFill>
                  <a:prstClr val="black"/>
                </a:solidFill>
              </a:rPr>
              <a:t>System to be replaced</a:t>
            </a:r>
            <a:endParaRPr lang="en-GB" sz="1050" dirty="0">
              <a:solidFill>
                <a:prstClr val="black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02223" y="5611911"/>
            <a:ext cx="2014294" cy="208325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RDJ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26945" y="2418980"/>
            <a:ext cx="158516" cy="138829"/>
          </a:xfrm>
          <a:prstGeom prst="ellipse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/>
          <p:cNvSpPr/>
          <p:nvPr/>
        </p:nvSpPr>
        <p:spPr>
          <a:xfrm>
            <a:off x="226945" y="2880476"/>
            <a:ext cx="158516" cy="138829"/>
          </a:xfrm>
          <a:prstGeom prst="ellipse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226945" y="3306020"/>
            <a:ext cx="158516" cy="138829"/>
          </a:xfrm>
          <a:prstGeom prst="ellipse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217420" y="3744443"/>
            <a:ext cx="158516" cy="138829"/>
          </a:xfrm>
          <a:prstGeom prst="ellipse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/>
        </p:nvSpPr>
        <p:spPr>
          <a:xfrm>
            <a:off x="207895" y="4167170"/>
            <a:ext cx="158516" cy="138829"/>
          </a:xfrm>
          <a:prstGeom prst="ellipse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/>
          <p:cNvSpPr/>
          <p:nvPr/>
        </p:nvSpPr>
        <p:spPr>
          <a:xfrm>
            <a:off x="5194038" y="633971"/>
            <a:ext cx="158516" cy="138829"/>
          </a:xfrm>
          <a:prstGeom prst="ellipse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5401780" y="557521"/>
            <a:ext cx="30517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System interfaced per Hotel</a:t>
            </a:r>
            <a:endParaRPr lang="en-GB" sz="1050" dirty="0"/>
          </a:p>
        </p:txBody>
      </p:sp>
      <p:sp>
        <p:nvSpPr>
          <p:cNvPr id="6" name="Right Arrow 5"/>
          <p:cNvSpPr/>
          <p:nvPr/>
        </p:nvSpPr>
        <p:spPr>
          <a:xfrm rot="5400000">
            <a:off x="1917953" y="2151789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ight Arrow 59"/>
          <p:cNvSpPr/>
          <p:nvPr/>
        </p:nvSpPr>
        <p:spPr>
          <a:xfrm>
            <a:off x="1162525" y="2043948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ight Arrow 63"/>
          <p:cNvSpPr/>
          <p:nvPr/>
        </p:nvSpPr>
        <p:spPr>
          <a:xfrm rot="10800000">
            <a:off x="1162526" y="2134966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ight Arrow 64"/>
          <p:cNvSpPr/>
          <p:nvPr/>
        </p:nvSpPr>
        <p:spPr>
          <a:xfrm>
            <a:off x="1162525" y="2521982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ight Arrow 65"/>
          <p:cNvSpPr/>
          <p:nvPr/>
        </p:nvSpPr>
        <p:spPr>
          <a:xfrm rot="10800000">
            <a:off x="1162526" y="2613000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ight Arrow 68"/>
          <p:cNvSpPr/>
          <p:nvPr/>
        </p:nvSpPr>
        <p:spPr>
          <a:xfrm>
            <a:off x="1162525" y="2997673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ight Arrow 69"/>
          <p:cNvSpPr/>
          <p:nvPr/>
        </p:nvSpPr>
        <p:spPr>
          <a:xfrm rot="10800000">
            <a:off x="1162526" y="3088691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ight Arrow 74"/>
          <p:cNvSpPr/>
          <p:nvPr/>
        </p:nvSpPr>
        <p:spPr>
          <a:xfrm>
            <a:off x="1162525" y="3436749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ight Arrow 75"/>
          <p:cNvSpPr/>
          <p:nvPr/>
        </p:nvSpPr>
        <p:spPr>
          <a:xfrm rot="10800000">
            <a:off x="1162525" y="3527767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ight Arrow 78"/>
          <p:cNvSpPr/>
          <p:nvPr/>
        </p:nvSpPr>
        <p:spPr>
          <a:xfrm>
            <a:off x="1145905" y="3874593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ight Arrow 79"/>
          <p:cNvSpPr/>
          <p:nvPr/>
        </p:nvSpPr>
        <p:spPr>
          <a:xfrm rot="10800000">
            <a:off x="1145906" y="3965611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ight Arrow 81"/>
          <p:cNvSpPr/>
          <p:nvPr/>
        </p:nvSpPr>
        <p:spPr>
          <a:xfrm>
            <a:off x="1136380" y="4285952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ight Arrow 82"/>
          <p:cNvSpPr/>
          <p:nvPr/>
        </p:nvSpPr>
        <p:spPr>
          <a:xfrm rot="10800000">
            <a:off x="1136381" y="4376970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ight Arrow 83"/>
          <p:cNvSpPr/>
          <p:nvPr/>
        </p:nvSpPr>
        <p:spPr>
          <a:xfrm>
            <a:off x="7557387" y="2685680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ight Arrow 91"/>
          <p:cNvSpPr/>
          <p:nvPr/>
        </p:nvSpPr>
        <p:spPr>
          <a:xfrm>
            <a:off x="7557387" y="4098560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ight Arrow 93"/>
          <p:cNvSpPr/>
          <p:nvPr/>
        </p:nvSpPr>
        <p:spPr>
          <a:xfrm rot="10800000">
            <a:off x="7557387" y="4189578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ight Arrow 118"/>
          <p:cNvSpPr/>
          <p:nvPr/>
        </p:nvSpPr>
        <p:spPr>
          <a:xfrm>
            <a:off x="7550292" y="5271728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ight Arrow 119"/>
          <p:cNvSpPr/>
          <p:nvPr/>
        </p:nvSpPr>
        <p:spPr>
          <a:xfrm rot="10800000">
            <a:off x="7550292" y="5362746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ight Arrow 121"/>
          <p:cNvSpPr/>
          <p:nvPr/>
        </p:nvSpPr>
        <p:spPr>
          <a:xfrm rot="5400000">
            <a:off x="2994278" y="2123214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ight Arrow 128"/>
          <p:cNvSpPr/>
          <p:nvPr/>
        </p:nvSpPr>
        <p:spPr>
          <a:xfrm rot="5400000">
            <a:off x="1908047" y="5801157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ight Arrow 130"/>
          <p:cNvSpPr/>
          <p:nvPr/>
        </p:nvSpPr>
        <p:spPr>
          <a:xfrm rot="5400000">
            <a:off x="2984372" y="5801157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ight Arrow 132"/>
          <p:cNvSpPr/>
          <p:nvPr/>
        </p:nvSpPr>
        <p:spPr>
          <a:xfrm rot="5400000">
            <a:off x="4284499" y="5794658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ight Arrow 134"/>
          <p:cNvSpPr/>
          <p:nvPr/>
        </p:nvSpPr>
        <p:spPr>
          <a:xfrm rot="5400000">
            <a:off x="5360824" y="5794658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ight Arrow 140"/>
          <p:cNvSpPr/>
          <p:nvPr/>
        </p:nvSpPr>
        <p:spPr>
          <a:xfrm rot="5400000">
            <a:off x="2957286" y="638669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ight Arrow 141"/>
          <p:cNvSpPr/>
          <p:nvPr/>
        </p:nvSpPr>
        <p:spPr>
          <a:xfrm rot="16200000">
            <a:off x="3046586" y="632170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TextBox 142"/>
          <p:cNvSpPr txBox="1"/>
          <p:nvPr/>
        </p:nvSpPr>
        <p:spPr>
          <a:xfrm>
            <a:off x="3239896" y="580094"/>
            <a:ext cx="30517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Inbound / Outbound</a:t>
            </a:r>
            <a:endParaRPr lang="en-GB" sz="1050" dirty="0"/>
          </a:p>
        </p:txBody>
      </p:sp>
      <p:sp>
        <p:nvSpPr>
          <p:cNvPr id="100" name="Rectangle 99"/>
          <p:cNvSpPr/>
          <p:nvPr/>
        </p:nvSpPr>
        <p:spPr>
          <a:xfrm>
            <a:off x="302180" y="1437213"/>
            <a:ext cx="972000" cy="4668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prstClr val="black"/>
                </a:solidFill>
              </a:rPr>
              <a:t>POS</a:t>
            </a:r>
            <a:r>
              <a:rPr lang="en-GB" sz="800" dirty="0" smtClean="0">
                <a:solidFill>
                  <a:prstClr val="black"/>
                </a:solidFill>
              </a:rPr>
              <a:t> Merchandise/</a:t>
            </a:r>
            <a:r>
              <a:rPr lang="en-GB" sz="800" dirty="0" err="1" smtClean="0">
                <a:solidFill>
                  <a:prstClr val="black"/>
                </a:solidFill>
              </a:rPr>
              <a:t>F&amp;B</a:t>
            </a:r>
            <a:r>
              <a:rPr lang="en-GB" sz="1100" b="1" dirty="0" err="1" smtClean="0">
                <a:solidFill>
                  <a:prstClr val="black"/>
                </a:solidFill>
              </a:rPr>
              <a:t>Revelation</a:t>
            </a:r>
            <a:endParaRPr lang="en-GB" sz="1100" b="1" dirty="0">
              <a:solidFill>
                <a:prstClr val="black"/>
              </a:solidFill>
            </a:endParaRPr>
          </a:p>
        </p:txBody>
      </p:sp>
      <p:sp>
        <p:nvSpPr>
          <p:cNvPr id="118" name="Right Arrow 117"/>
          <p:cNvSpPr/>
          <p:nvPr/>
        </p:nvSpPr>
        <p:spPr>
          <a:xfrm>
            <a:off x="1181575" y="1560688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ight Arrow 125"/>
          <p:cNvSpPr/>
          <p:nvPr/>
        </p:nvSpPr>
        <p:spPr>
          <a:xfrm rot="10800000">
            <a:off x="1181576" y="1651706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/>
          <p:cNvSpPr/>
          <p:nvPr/>
        </p:nvSpPr>
        <p:spPr>
          <a:xfrm>
            <a:off x="6112647" y="5763717"/>
            <a:ext cx="2232861" cy="9389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200" b="1" u="sng" dirty="0" smtClean="0">
                <a:solidFill>
                  <a:prstClr val="black"/>
                </a:solidFill>
              </a:rPr>
              <a:t>Revenue Management system</a:t>
            </a:r>
            <a:endParaRPr lang="en-GB" sz="1200" b="1" u="sng" dirty="0">
              <a:solidFill>
                <a:prstClr val="black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167439" y="5923880"/>
            <a:ext cx="972000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solidFill>
                  <a:prstClr val="black"/>
                </a:solidFill>
              </a:rPr>
              <a:t>RevDev</a:t>
            </a:r>
            <a:endParaRPr lang="en-GB" sz="1100" b="1" dirty="0">
              <a:solidFill>
                <a:prstClr val="black"/>
              </a:solidFill>
            </a:endParaRPr>
          </a:p>
          <a:p>
            <a:pPr algn="ctr"/>
            <a:r>
              <a:rPr lang="en-GB" sz="1100" dirty="0" err="1">
                <a:solidFill>
                  <a:prstClr val="black"/>
                </a:solidFill>
              </a:rPr>
              <a:t>Datamart</a:t>
            </a:r>
            <a:endParaRPr lang="en-GB" sz="1100" dirty="0">
              <a:solidFill>
                <a:prstClr val="black"/>
              </a:solidFill>
            </a:endParaRPr>
          </a:p>
        </p:txBody>
      </p:sp>
      <p:sp>
        <p:nvSpPr>
          <p:cNvPr id="144" name="Right Arrow 143"/>
          <p:cNvSpPr/>
          <p:nvPr/>
        </p:nvSpPr>
        <p:spPr>
          <a:xfrm rot="5400000">
            <a:off x="6512064" y="5795019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ight Arrow 144"/>
          <p:cNvSpPr/>
          <p:nvPr/>
        </p:nvSpPr>
        <p:spPr>
          <a:xfrm rot="16200000">
            <a:off x="6601364" y="5788520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16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/>
          <p:cNvSpPr/>
          <p:nvPr/>
        </p:nvSpPr>
        <p:spPr>
          <a:xfrm>
            <a:off x="4388472" y="5823501"/>
            <a:ext cx="2781772" cy="6636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solidFill>
                  <a:prstClr val="black"/>
                </a:solidFill>
              </a:rPr>
              <a:t>RevDev</a:t>
            </a:r>
            <a:endParaRPr lang="en-GB" sz="1100" b="1" dirty="0">
              <a:solidFill>
                <a:prstClr val="black"/>
              </a:solidFill>
            </a:endParaRPr>
          </a:p>
          <a:p>
            <a:pPr algn="ctr"/>
            <a:r>
              <a:rPr lang="en-GB" sz="1100" dirty="0" err="1">
                <a:solidFill>
                  <a:prstClr val="black"/>
                </a:solidFill>
              </a:rPr>
              <a:t>Datamart</a:t>
            </a:r>
            <a:endParaRPr lang="en-GB" sz="1100" dirty="0">
              <a:solidFill>
                <a:prstClr val="black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05670" y="1907644"/>
            <a:ext cx="972000" cy="3662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prstClr val="black"/>
                </a:solidFill>
              </a:rPr>
              <a:t>POS</a:t>
            </a:r>
            <a:r>
              <a:rPr lang="en-GB" sz="800" dirty="0">
                <a:solidFill>
                  <a:prstClr val="black"/>
                </a:solidFill>
              </a:rPr>
              <a:t> </a:t>
            </a:r>
          </a:p>
          <a:p>
            <a:pPr algn="ctr"/>
            <a:r>
              <a:rPr lang="en-GB" sz="800" dirty="0" smtClean="0">
                <a:solidFill>
                  <a:prstClr val="black"/>
                </a:solidFill>
              </a:rPr>
              <a:t>Ticket, Show</a:t>
            </a:r>
            <a:endParaRPr lang="en-GB" sz="800" dirty="0">
              <a:solidFill>
                <a:prstClr val="black"/>
              </a:solidFill>
            </a:endParaRPr>
          </a:p>
          <a:p>
            <a:pPr algn="ctr"/>
            <a:r>
              <a:rPr lang="en-GB" sz="1100" b="1" dirty="0" smtClean="0">
                <a:solidFill>
                  <a:prstClr val="black"/>
                </a:solidFill>
              </a:rPr>
              <a:t>GALAXY</a:t>
            </a:r>
            <a:endParaRPr lang="en-GB" sz="1100" b="1" dirty="0">
              <a:solidFill>
                <a:prstClr val="black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14880" y="1373713"/>
            <a:ext cx="972000" cy="4668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prstClr val="black"/>
                </a:solidFill>
              </a:rPr>
              <a:t>POS</a:t>
            </a:r>
            <a:r>
              <a:rPr lang="en-GB" sz="800" dirty="0" smtClean="0">
                <a:solidFill>
                  <a:prstClr val="black"/>
                </a:solidFill>
              </a:rPr>
              <a:t> Merchandise/</a:t>
            </a:r>
            <a:r>
              <a:rPr lang="en-GB" sz="800" dirty="0" err="1" smtClean="0">
                <a:solidFill>
                  <a:prstClr val="black"/>
                </a:solidFill>
              </a:rPr>
              <a:t>F&amp;B</a:t>
            </a:r>
            <a:r>
              <a:rPr lang="en-GB" sz="1100" b="1" dirty="0" err="1" smtClean="0">
                <a:solidFill>
                  <a:prstClr val="black"/>
                </a:solidFill>
              </a:rPr>
              <a:t>Revelation</a:t>
            </a:r>
            <a:endParaRPr lang="en-GB" sz="11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15" y="197465"/>
            <a:ext cx="2828131" cy="868346"/>
          </a:xfrm>
        </p:spPr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To-Be PMS interfaces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14246" y="5951786"/>
            <a:ext cx="972000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black"/>
                </a:solidFill>
              </a:rPr>
              <a:t>SAP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61771" y="5090685"/>
            <a:ext cx="972000" cy="4084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black"/>
                </a:solidFill>
              </a:rPr>
              <a:t>ON2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5435" y="5951786"/>
            <a:ext cx="972000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black"/>
                </a:solidFill>
              </a:rPr>
              <a:t>ODB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33137" y="4672943"/>
            <a:ext cx="1231909" cy="9389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u="sng" dirty="0" smtClean="0">
                <a:solidFill>
                  <a:prstClr val="black"/>
                </a:solidFill>
              </a:rPr>
              <a:t>Credit Card system</a:t>
            </a:r>
            <a:endParaRPr lang="en-GB" sz="1200" b="1" u="sng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37010" y="5791623"/>
            <a:ext cx="2208219" cy="9452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200" b="1" u="sng" dirty="0">
                <a:solidFill>
                  <a:prstClr val="black"/>
                </a:solidFill>
              </a:rPr>
              <a:t>Accounting system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511000" y="2305472"/>
            <a:ext cx="1254046" cy="1238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u="sng" dirty="0" smtClean="0">
                <a:solidFill>
                  <a:prstClr val="black"/>
                </a:solidFill>
              </a:rPr>
              <a:t>CRM</a:t>
            </a:r>
            <a:endParaRPr lang="en-GB" sz="1200" b="1" u="sng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42380" y="1506861"/>
            <a:ext cx="1244277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prstClr val="black"/>
                </a:solidFill>
              </a:rPr>
              <a:t>Dining, Fast Pass, Vouchers</a:t>
            </a:r>
          </a:p>
          <a:p>
            <a:pPr algn="ctr"/>
            <a:r>
              <a:rPr lang="en-GB" sz="1400" b="1" dirty="0">
                <a:solidFill>
                  <a:prstClr val="black"/>
                </a:solidFill>
              </a:rPr>
              <a:t>TILT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855334" y="1191132"/>
            <a:ext cx="3247186" cy="10236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GB" sz="1200" b="1" u="sng" dirty="0" smtClean="0">
                <a:solidFill>
                  <a:prstClr val="black"/>
                </a:solidFill>
              </a:rPr>
              <a:t>Fulfilment </a:t>
            </a:r>
            <a:r>
              <a:rPr lang="en-GB" sz="1200" b="1" u="sng" dirty="0">
                <a:solidFill>
                  <a:prstClr val="black"/>
                </a:solidFill>
              </a:rPr>
              <a:t> </a:t>
            </a:r>
            <a:r>
              <a:rPr lang="en-GB" sz="1200" b="1" u="sng" dirty="0" smtClean="0">
                <a:solidFill>
                  <a:prstClr val="black"/>
                </a:solidFill>
              </a:rPr>
              <a:t>system</a:t>
            </a:r>
            <a:endParaRPr lang="en-GB" sz="1200" b="1" u="sng" dirty="0">
              <a:solidFill>
                <a:prstClr val="black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12441" y="5926028"/>
            <a:ext cx="837377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black"/>
                </a:solidFill>
              </a:rPr>
              <a:t>Cockpit </a:t>
            </a:r>
            <a:r>
              <a:rPr lang="en-GB" sz="1100" dirty="0" err="1">
                <a:solidFill>
                  <a:prstClr val="black"/>
                </a:solidFill>
              </a:rPr>
              <a:t>Datamart</a:t>
            </a:r>
            <a:endParaRPr lang="en-GB" sz="1100" dirty="0">
              <a:solidFill>
                <a:prstClr val="black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50372" y="5765865"/>
            <a:ext cx="2243617" cy="9389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200" b="1" u="sng" dirty="0" smtClean="0">
                <a:solidFill>
                  <a:prstClr val="black"/>
                </a:solidFill>
              </a:rPr>
              <a:t>Reporting system</a:t>
            </a:r>
            <a:endParaRPr lang="en-GB" sz="1200" b="1" u="sng" dirty="0">
              <a:solidFill>
                <a:prstClr val="black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456680" y="5926028"/>
            <a:ext cx="773428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black"/>
                </a:solidFill>
              </a:rPr>
              <a:t>Hotel </a:t>
            </a:r>
            <a:r>
              <a:rPr lang="en-GB" sz="1100" dirty="0" err="1">
                <a:solidFill>
                  <a:prstClr val="black"/>
                </a:solidFill>
              </a:rPr>
              <a:t>Datamart</a:t>
            </a:r>
            <a:endParaRPr lang="en-GB" sz="1100" dirty="0"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911416" y="1488123"/>
            <a:ext cx="972000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prstClr val="black"/>
                </a:solidFill>
              </a:rPr>
              <a:t>Leisure Groups</a:t>
            </a:r>
          </a:p>
          <a:p>
            <a:pPr algn="ctr"/>
            <a:r>
              <a:rPr lang="en-GB" sz="1100" b="1" dirty="0">
                <a:solidFill>
                  <a:prstClr val="black"/>
                </a:solidFill>
              </a:rPr>
              <a:t>GTS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848062" y="1488123"/>
            <a:ext cx="972000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prstClr val="black"/>
                </a:solidFill>
              </a:rPr>
              <a:t>Package</a:t>
            </a:r>
          </a:p>
          <a:p>
            <a:pPr algn="ctr"/>
            <a:r>
              <a:rPr lang="en-GB" sz="1100" b="1" dirty="0" smtClean="0">
                <a:solidFill>
                  <a:prstClr val="black"/>
                </a:solidFill>
              </a:rPr>
              <a:t>CRS</a:t>
            </a:r>
            <a:endParaRPr lang="en-GB" sz="1100" b="1" dirty="0">
              <a:solidFill>
                <a:prstClr val="black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507343" y="1180407"/>
            <a:ext cx="3258434" cy="10472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u="sng" dirty="0" smtClean="0">
                <a:solidFill>
                  <a:prstClr val="black"/>
                </a:solidFill>
              </a:rPr>
              <a:t>Central Reservation system</a:t>
            </a:r>
            <a:endParaRPr lang="en-GB" sz="1200" b="1" u="sng" dirty="0">
              <a:solidFill>
                <a:prstClr val="black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961891" y="1488123"/>
            <a:ext cx="972000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Conventions</a:t>
            </a:r>
          </a:p>
          <a:p>
            <a:pPr algn="ctr"/>
            <a:r>
              <a:rPr lang="en-GB" sz="1100" b="1" dirty="0">
                <a:solidFill>
                  <a:schemeClr val="tx1"/>
                </a:solidFill>
              </a:rPr>
              <a:t>EBMS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158541" y="1493435"/>
            <a:ext cx="972000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Ticket, Show</a:t>
            </a:r>
          </a:p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GALAXY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73920" y="2345519"/>
            <a:ext cx="972000" cy="433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 Room Key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73920" y="2903692"/>
            <a:ext cx="972000" cy="3657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prstClr val="black"/>
                </a:solidFill>
              </a:rPr>
              <a:t>Connected TV</a:t>
            </a:r>
          </a:p>
          <a:p>
            <a:pPr algn="ctr"/>
            <a:r>
              <a:rPr lang="en-GB" sz="1100" b="1" dirty="0" smtClean="0">
                <a:solidFill>
                  <a:prstClr val="black"/>
                </a:solidFill>
              </a:rPr>
              <a:t>Swisscom</a:t>
            </a:r>
            <a:endParaRPr lang="en-GB" sz="1100" b="1" dirty="0">
              <a:solidFill>
                <a:prstClr val="black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73920" y="3374230"/>
            <a:ext cx="972000" cy="3657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solidFill>
                  <a:prstClr val="black"/>
                </a:solidFill>
              </a:rPr>
              <a:t>Phone</a:t>
            </a:r>
          </a:p>
          <a:p>
            <a:pPr algn="ctr"/>
            <a:r>
              <a:rPr lang="en-GB" sz="1100" dirty="0" smtClean="0">
                <a:solidFill>
                  <a:prstClr val="black"/>
                </a:solidFill>
              </a:rPr>
              <a:t>PABX</a:t>
            </a:r>
            <a:endParaRPr lang="en-GB" sz="1100" dirty="0">
              <a:solidFill>
                <a:prstClr val="black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73920" y="3844768"/>
            <a:ext cx="972000" cy="3657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prstClr val="black"/>
                </a:solidFill>
              </a:rPr>
              <a:t>Bar</a:t>
            </a:r>
          </a:p>
          <a:p>
            <a:pPr algn="ctr"/>
            <a:r>
              <a:rPr lang="en-GB" sz="1100" b="1" dirty="0" smtClean="0">
                <a:solidFill>
                  <a:prstClr val="black"/>
                </a:solidFill>
              </a:rPr>
              <a:t>Bartech</a:t>
            </a:r>
            <a:endParaRPr lang="en-GB" sz="1100" b="1" dirty="0">
              <a:solidFill>
                <a:prstClr val="black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14775" y="1167528"/>
            <a:ext cx="1301901" cy="551154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GB" sz="1200" b="1" u="sng" dirty="0">
                <a:solidFill>
                  <a:prstClr val="black"/>
                </a:solidFill>
              </a:rPr>
              <a:t>Lodging systems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651499" y="2575103"/>
            <a:ext cx="972000" cy="4084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DMA/ Party Hub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645926" y="3040075"/>
            <a:ext cx="972000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73920" y="4315306"/>
            <a:ext cx="972000" cy="3657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 smtClean="0">
                <a:solidFill>
                  <a:srgbClr val="002060"/>
                </a:solidFill>
              </a:rPr>
              <a:t>Work Orders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73920" y="4785844"/>
            <a:ext cx="972000" cy="3657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Dining </a:t>
            </a:r>
          </a:p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DRS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511000" y="3695682"/>
            <a:ext cx="1258120" cy="7898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u="sng" dirty="0" smtClean="0">
                <a:solidFill>
                  <a:prstClr val="black"/>
                </a:solidFill>
              </a:rPr>
              <a:t>User Rights</a:t>
            </a:r>
            <a:endParaRPr lang="en-GB" sz="1200" b="1" u="sng" dirty="0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664396" y="3970327"/>
            <a:ext cx="972000" cy="4084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solidFill>
                  <a:prstClr val="black"/>
                </a:solidFill>
              </a:rPr>
              <a:t>LDAP</a:t>
            </a:r>
            <a:endParaRPr lang="en-GB" sz="1100" b="1" dirty="0">
              <a:solidFill>
                <a:prstClr val="black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73920" y="5256382"/>
            <a:ext cx="972000" cy="3657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Smart Media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73920" y="5726920"/>
            <a:ext cx="972000" cy="3657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 smtClean="0">
                <a:solidFill>
                  <a:srgbClr val="002060"/>
                </a:solidFill>
              </a:rPr>
              <a:t>Lost &amp; Found</a:t>
            </a:r>
            <a:endParaRPr lang="en-GB" sz="1200" b="1" i="1" dirty="0">
              <a:solidFill>
                <a:srgbClr val="00206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73920" y="6197460"/>
            <a:ext cx="972000" cy="3657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>
                <a:solidFill>
                  <a:srgbClr val="002060"/>
                </a:solidFill>
              </a:rPr>
              <a:t>Luggage tracking</a:t>
            </a:r>
          </a:p>
        </p:txBody>
      </p:sp>
      <p:sp>
        <p:nvSpPr>
          <p:cNvPr id="33" name="Oval 32"/>
          <p:cNvSpPr/>
          <p:nvPr/>
        </p:nvSpPr>
        <p:spPr>
          <a:xfrm>
            <a:off x="217420" y="2326905"/>
            <a:ext cx="158516" cy="138829"/>
          </a:xfrm>
          <a:prstGeom prst="ellipse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217420" y="2858345"/>
            <a:ext cx="158516" cy="138829"/>
          </a:xfrm>
          <a:prstGeom prst="ellipse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217420" y="3334868"/>
            <a:ext cx="158516" cy="138829"/>
          </a:xfrm>
          <a:prstGeom prst="ellipse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/>
        </p:nvSpPr>
        <p:spPr>
          <a:xfrm>
            <a:off x="217420" y="3824270"/>
            <a:ext cx="158516" cy="138829"/>
          </a:xfrm>
          <a:prstGeom prst="ellipse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ight Arrow 124"/>
          <p:cNvSpPr/>
          <p:nvPr/>
        </p:nvSpPr>
        <p:spPr>
          <a:xfrm rot="5400000">
            <a:off x="2175533" y="1984928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ight Arrow 125"/>
          <p:cNvSpPr/>
          <p:nvPr/>
        </p:nvSpPr>
        <p:spPr>
          <a:xfrm rot="16200000">
            <a:off x="2268324" y="1981437"/>
            <a:ext cx="208767" cy="111600"/>
          </a:xfrm>
          <a:prstGeom prst="rightArrow">
            <a:avLst/>
          </a:prstGeom>
          <a:solidFill>
            <a:srgbClr val="F95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ight Arrow 126"/>
          <p:cNvSpPr/>
          <p:nvPr/>
        </p:nvSpPr>
        <p:spPr>
          <a:xfrm rot="5400000">
            <a:off x="3251858" y="1984928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ight Arrow 127"/>
          <p:cNvSpPr/>
          <p:nvPr/>
        </p:nvSpPr>
        <p:spPr>
          <a:xfrm rot="16200000">
            <a:off x="3341158" y="1984929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ight Arrow 131"/>
          <p:cNvSpPr/>
          <p:nvPr/>
        </p:nvSpPr>
        <p:spPr>
          <a:xfrm rot="16200000">
            <a:off x="6579815" y="1984929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ight Arrow 132"/>
          <p:cNvSpPr/>
          <p:nvPr/>
        </p:nvSpPr>
        <p:spPr>
          <a:xfrm rot="16200000">
            <a:off x="5540157" y="1984929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ight Arrow 133"/>
          <p:cNvSpPr/>
          <p:nvPr/>
        </p:nvSpPr>
        <p:spPr>
          <a:xfrm>
            <a:off x="1186849" y="1558173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ight Arrow 134"/>
          <p:cNvSpPr/>
          <p:nvPr/>
        </p:nvSpPr>
        <p:spPr>
          <a:xfrm rot="10800000">
            <a:off x="1186850" y="1649191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ight Arrow 135"/>
          <p:cNvSpPr/>
          <p:nvPr/>
        </p:nvSpPr>
        <p:spPr>
          <a:xfrm>
            <a:off x="1186849" y="2036207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ight Arrow 136"/>
          <p:cNvSpPr/>
          <p:nvPr/>
        </p:nvSpPr>
        <p:spPr>
          <a:xfrm rot="10800000">
            <a:off x="1186850" y="2127225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ight Arrow 137"/>
          <p:cNvSpPr/>
          <p:nvPr/>
        </p:nvSpPr>
        <p:spPr>
          <a:xfrm>
            <a:off x="1186849" y="2986898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ight Arrow 138"/>
          <p:cNvSpPr/>
          <p:nvPr/>
        </p:nvSpPr>
        <p:spPr>
          <a:xfrm rot="10800000">
            <a:off x="1186849" y="3077916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ight Arrow 139"/>
          <p:cNvSpPr/>
          <p:nvPr/>
        </p:nvSpPr>
        <p:spPr>
          <a:xfrm>
            <a:off x="1186849" y="3464074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ight Arrow 140"/>
          <p:cNvSpPr/>
          <p:nvPr/>
        </p:nvSpPr>
        <p:spPr>
          <a:xfrm rot="10800000">
            <a:off x="1186849" y="3555092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ight Arrow 141"/>
          <p:cNvSpPr/>
          <p:nvPr/>
        </p:nvSpPr>
        <p:spPr>
          <a:xfrm>
            <a:off x="1186849" y="3940018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ight Arrow 142"/>
          <p:cNvSpPr/>
          <p:nvPr/>
        </p:nvSpPr>
        <p:spPr>
          <a:xfrm rot="10800000">
            <a:off x="1186849" y="4031036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ight Arrow 143"/>
          <p:cNvSpPr/>
          <p:nvPr/>
        </p:nvSpPr>
        <p:spPr>
          <a:xfrm>
            <a:off x="1186849" y="4418052"/>
            <a:ext cx="208767" cy="104617"/>
          </a:xfrm>
          <a:prstGeom prst="rightArrow">
            <a:avLst/>
          </a:prstGeom>
          <a:solidFill>
            <a:srgbClr val="F95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ight Arrow 144"/>
          <p:cNvSpPr/>
          <p:nvPr/>
        </p:nvSpPr>
        <p:spPr>
          <a:xfrm rot="10800000">
            <a:off x="1186849" y="4509070"/>
            <a:ext cx="208767" cy="104617"/>
          </a:xfrm>
          <a:prstGeom prst="rightArrow">
            <a:avLst/>
          </a:prstGeom>
          <a:solidFill>
            <a:srgbClr val="F95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ight Arrow 146"/>
          <p:cNvSpPr/>
          <p:nvPr/>
        </p:nvSpPr>
        <p:spPr>
          <a:xfrm rot="10800000">
            <a:off x="1186849" y="4964066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ight Arrow 148"/>
          <p:cNvSpPr/>
          <p:nvPr/>
        </p:nvSpPr>
        <p:spPr>
          <a:xfrm rot="10800000">
            <a:off x="1186849" y="5441242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ight Arrow 149"/>
          <p:cNvSpPr/>
          <p:nvPr/>
        </p:nvSpPr>
        <p:spPr>
          <a:xfrm>
            <a:off x="1186849" y="5826167"/>
            <a:ext cx="208767" cy="111600"/>
          </a:xfrm>
          <a:prstGeom prst="rightArrow">
            <a:avLst/>
          </a:prstGeom>
          <a:solidFill>
            <a:srgbClr val="F95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Right Arrow 150"/>
          <p:cNvSpPr/>
          <p:nvPr/>
        </p:nvSpPr>
        <p:spPr>
          <a:xfrm rot="10800000">
            <a:off x="1186849" y="5910203"/>
            <a:ext cx="208767" cy="111600"/>
          </a:xfrm>
          <a:prstGeom prst="rightArrow">
            <a:avLst/>
          </a:prstGeom>
          <a:solidFill>
            <a:srgbClr val="F95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ight Arrow 151"/>
          <p:cNvSpPr/>
          <p:nvPr/>
        </p:nvSpPr>
        <p:spPr>
          <a:xfrm>
            <a:off x="1186849" y="6304202"/>
            <a:ext cx="208767" cy="104617"/>
          </a:xfrm>
          <a:prstGeom prst="rightArrow">
            <a:avLst/>
          </a:prstGeom>
          <a:solidFill>
            <a:srgbClr val="F95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3" name="Right Arrow 152"/>
          <p:cNvSpPr/>
          <p:nvPr/>
        </p:nvSpPr>
        <p:spPr>
          <a:xfrm rot="10800000">
            <a:off x="1186849" y="6395220"/>
            <a:ext cx="208767" cy="104617"/>
          </a:xfrm>
          <a:prstGeom prst="rightArrow">
            <a:avLst/>
          </a:prstGeom>
          <a:solidFill>
            <a:srgbClr val="F95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ight Arrow 153"/>
          <p:cNvSpPr/>
          <p:nvPr/>
        </p:nvSpPr>
        <p:spPr>
          <a:xfrm rot="5400000">
            <a:off x="2448965" y="5839794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ight Arrow 155"/>
          <p:cNvSpPr/>
          <p:nvPr/>
        </p:nvSpPr>
        <p:spPr>
          <a:xfrm rot="5400000">
            <a:off x="3525290" y="5839794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ight Arrow 163"/>
          <p:cNvSpPr/>
          <p:nvPr/>
        </p:nvSpPr>
        <p:spPr>
          <a:xfrm>
            <a:off x="7464016" y="2712976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ight Arrow 164"/>
          <p:cNvSpPr/>
          <p:nvPr/>
        </p:nvSpPr>
        <p:spPr>
          <a:xfrm>
            <a:off x="7464016" y="4125856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ight Arrow 165"/>
          <p:cNvSpPr/>
          <p:nvPr/>
        </p:nvSpPr>
        <p:spPr>
          <a:xfrm rot="10800000">
            <a:off x="7464017" y="4216874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ight Arrow 166"/>
          <p:cNvSpPr/>
          <p:nvPr/>
        </p:nvSpPr>
        <p:spPr>
          <a:xfrm>
            <a:off x="7464016" y="5299024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ight Arrow 167"/>
          <p:cNvSpPr/>
          <p:nvPr/>
        </p:nvSpPr>
        <p:spPr>
          <a:xfrm rot="10800000">
            <a:off x="7464017" y="5390042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ight Arrow 168"/>
          <p:cNvSpPr/>
          <p:nvPr/>
        </p:nvSpPr>
        <p:spPr>
          <a:xfrm rot="10800000">
            <a:off x="7464016" y="2810610"/>
            <a:ext cx="208767" cy="111600"/>
          </a:xfrm>
          <a:prstGeom prst="rightArrow">
            <a:avLst/>
          </a:prstGeom>
          <a:solidFill>
            <a:srgbClr val="F95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/>
          <p:cNvSpPr/>
          <p:nvPr/>
        </p:nvSpPr>
        <p:spPr>
          <a:xfrm>
            <a:off x="6112647" y="5763717"/>
            <a:ext cx="2232861" cy="9389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200" b="1" u="sng" dirty="0" smtClean="0">
                <a:solidFill>
                  <a:prstClr val="black"/>
                </a:solidFill>
              </a:rPr>
              <a:t>Revenue Management system</a:t>
            </a:r>
            <a:endParaRPr lang="en-GB" sz="1200" b="1" u="sng" dirty="0">
              <a:solidFill>
                <a:prstClr val="black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264036" y="5923880"/>
            <a:ext cx="834336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solidFill>
                  <a:prstClr val="black"/>
                </a:solidFill>
              </a:rPr>
              <a:t>RevDev</a:t>
            </a:r>
            <a:endParaRPr lang="en-GB" sz="1100" b="1" dirty="0">
              <a:solidFill>
                <a:prstClr val="black"/>
              </a:solidFill>
            </a:endParaRPr>
          </a:p>
          <a:p>
            <a:pPr algn="ctr"/>
            <a:r>
              <a:rPr lang="en-GB" sz="1100" dirty="0" err="1">
                <a:solidFill>
                  <a:prstClr val="black"/>
                </a:solidFill>
              </a:rPr>
              <a:t>Datamart</a:t>
            </a:r>
            <a:endParaRPr lang="en-GB" sz="1100" dirty="0">
              <a:solidFill>
                <a:prstClr val="black"/>
              </a:solidFill>
            </a:endParaRPr>
          </a:p>
        </p:txBody>
      </p:sp>
      <p:sp>
        <p:nvSpPr>
          <p:cNvPr id="119" name="Right Arrow 118"/>
          <p:cNvSpPr/>
          <p:nvPr/>
        </p:nvSpPr>
        <p:spPr>
          <a:xfrm rot="16200000">
            <a:off x="6538297" y="5775820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ight Arrow 145"/>
          <p:cNvSpPr/>
          <p:nvPr/>
        </p:nvSpPr>
        <p:spPr>
          <a:xfrm rot="5400000">
            <a:off x="4306516" y="1984928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ight Arrow 147"/>
          <p:cNvSpPr/>
          <p:nvPr/>
        </p:nvSpPr>
        <p:spPr>
          <a:xfrm rot="16200000">
            <a:off x="4399307" y="1981437"/>
            <a:ext cx="208767" cy="111600"/>
          </a:xfrm>
          <a:prstGeom prst="rightArrow">
            <a:avLst/>
          </a:prstGeom>
          <a:solidFill>
            <a:srgbClr val="F95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Box 174"/>
          <p:cNvSpPr txBox="1"/>
          <p:nvPr/>
        </p:nvSpPr>
        <p:spPr>
          <a:xfrm>
            <a:off x="4586941" y="5411178"/>
            <a:ext cx="30517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Single data extract</a:t>
            </a:r>
            <a:endParaRPr lang="en-GB" sz="1050" dirty="0"/>
          </a:p>
        </p:txBody>
      </p:sp>
      <p:sp>
        <p:nvSpPr>
          <p:cNvPr id="176" name="Right Arrow 175"/>
          <p:cNvSpPr/>
          <p:nvPr/>
        </p:nvSpPr>
        <p:spPr>
          <a:xfrm>
            <a:off x="1186849" y="2457800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ight Arrow 176"/>
          <p:cNvSpPr/>
          <p:nvPr/>
        </p:nvSpPr>
        <p:spPr>
          <a:xfrm rot="10800000">
            <a:off x="1186850" y="2548818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Right Arrow 177"/>
          <p:cNvSpPr/>
          <p:nvPr/>
        </p:nvSpPr>
        <p:spPr>
          <a:xfrm>
            <a:off x="7464016" y="3187350"/>
            <a:ext cx="208767" cy="111600"/>
          </a:xfrm>
          <a:prstGeom prst="rightArrow">
            <a:avLst/>
          </a:prstGeom>
          <a:solidFill>
            <a:srgbClr val="F95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ight Arrow 178"/>
          <p:cNvSpPr/>
          <p:nvPr/>
        </p:nvSpPr>
        <p:spPr>
          <a:xfrm rot="10800000">
            <a:off x="7464016" y="3284985"/>
            <a:ext cx="208767" cy="111600"/>
          </a:xfrm>
          <a:prstGeom prst="rightArrow">
            <a:avLst/>
          </a:prstGeom>
          <a:solidFill>
            <a:srgbClr val="F95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422662" y="3130152"/>
            <a:ext cx="1696114" cy="4771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1371670" y="1840598"/>
            <a:ext cx="1905075" cy="14374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1371669" y="3970327"/>
            <a:ext cx="1714577" cy="1282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829973" y="3967314"/>
            <a:ext cx="1634043" cy="301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20" idx="1"/>
          </p:cNvCxnSpPr>
          <p:nvPr/>
        </p:nvCxnSpPr>
        <p:spPr>
          <a:xfrm>
            <a:off x="5802677" y="4189578"/>
            <a:ext cx="1730460" cy="9528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5802677" y="2601126"/>
            <a:ext cx="1661339" cy="8629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5696849" y="2231842"/>
            <a:ext cx="919598" cy="101130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5829973" y="3187350"/>
            <a:ext cx="1634043" cy="4996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3303933" y="4378754"/>
            <a:ext cx="400380" cy="140896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37" idx="1"/>
          </p:cNvCxnSpPr>
          <p:nvPr/>
        </p:nvCxnSpPr>
        <p:spPr>
          <a:xfrm>
            <a:off x="1395617" y="2179533"/>
            <a:ext cx="1764103" cy="113744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371669" y="2653435"/>
            <a:ext cx="1726992" cy="82026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26" idx="1"/>
          </p:cNvCxnSpPr>
          <p:nvPr/>
        </p:nvCxnSpPr>
        <p:spPr>
          <a:xfrm>
            <a:off x="2372708" y="2141621"/>
            <a:ext cx="1072833" cy="112305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408551" y="2231842"/>
            <a:ext cx="295761" cy="10375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endCxn id="5" idx="0"/>
          </p:cNvCxnSpPr>
          <p:nvPr/>
        </p:nvCxnSpPr>
        <p:spPr>
          <a:xfrm flipH="1">
            <a:off x="4444821" y="2235246"/>
            <a:ext cx="32036" cy="10291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5177333" y="4378754"/>
            <a:ext cx="52775" cy="106359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1507343" y="4367959"/>
            <a:ext cx="2070023" cy="19362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H="1">
            <a:off x="1371669" y="4367959"/>
            <a:ext cx="1984572" cy="14197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1422664" y="4294196"/>
            <a:ext cx="1762771" cy="10821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>
            <a:off x="1416677" y="4210510"/>
            <a:ext cx="1672078" cy="7535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>
            <a:off x="1422663" y="4044635"/>
            <a:ext cx="1706383" cy="5167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4923960" y="626730"/>
            <a:ext cx="739296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4923960" y="837993"/>
            <a:ext cx="739296" cy="158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5652747" y="459449"/>
            <a:ext cx="1366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smtClean="0"/>
              <a:t>Real Time (via ESB)</a:t>
            </a:r>
            <a:endParaRPr lang="en-GB" sz="1200" i="1" dirty="0"/>
          </a:p>
        </p:txBody>
      </p:sp>
      <p:sp>
        <p:nvSpPr>
          <p:cNvPr id="196" name="Rectangle 195"/>
          <p:cNvSpPr/>
          <p:nvPr/>
        </p:nvSpPr>
        <p:spPr>
          <a:xfrm>
            <a:off x="5652747" y="671428"/>
            <a:ext cx="10998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smtClean="0"/>
              <a:t>Batch (via ETL)</a:t>
            </a:r>
            <a:endParaRPr lang="en-GB" sz="1200" i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V="1">
            <a:off x="5177333" y="2214746"/>
            <a:ext cx="414899" cy="107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5" idx="1"/>
          </p:cNvCxnSpPr>
          <p:nvPr/>
        </p:nvCxnSpPr>
        <p:spPr>
          <a:xfrm flipH="1" flipV="1">
            <a:off x="1409267" y="3480780"/>
            <a:ext cx="1502654" cy="37296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0" name="Right Arrow 129"/>
          <p:cNvSpPr/>
          <p:nvPr/>
        </p:nvSpPr>
        <p:spPr>
          <a:xfrm rot="5400000">
            <a:off x="6657136" y="5774142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val 130"/>
          <p:cNvSpPr/>
          <p:nvPr/>
        </p:nvSpPr>
        <p:spPr>
          <a:xfrm>
            <a:off x="2949173" y="399287"/>
            <a:ext cx="158516" cy="138829"/>
          </a:xfrm>
          <a:prstGeom prst="ellipse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ight Arrow 159"/>
          <p:cNvSpPr/>
          <p:nvPr/>
        </p:nvSpPr>
        <p:spPr>
          <a:xfrm rot="5400000">
            <a:off x="2912539" y="156244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ight Arrow 170"/>
          <p:cNvSpPr/>
          <p:nvPr/>
        </p:nvSpPr>
        <p:spPr>
          <a:xfrm rot="16200000">
            <a:off x="3001839" y="149745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TextBox 185"/>
          <p:cNvSpPr txBox="1"/>
          <p:nvPr/>
        </p:nvSpPr>
        <p:spPr>
          <a:xfrm>
            <a:off x="3072317" y="97669"/>
            <a:ext cx="1414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Inbound / Outbound</a:t>
            </a:r>
            <a:endParaRPr lang="en-GB" sz="1050" dirty="0"/>
          </a:p>
        </p:txBody>
      </p:sp>
      <p:sp>
        <p:nvSpPr>
          <p:cNvPr id="188" name="TextBox 187"/>
          <p:cNvSpPr txBox="1"/>
          <p:nvPr/>
        </p:nvSpPr>
        <p:spPr>
          <a:xfrm>
            <a:off x="3067822" y="363899"/>
            <a:ext cx="18561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System interfaced per Hotel</a:t>
            </a:r>
            <a:endParaRPr lang="en-GB" sz="1050" dirty="0"/>
          </a:p>
        </p:txBody>
      </p:sp>
      <p:sp>
        <p:nvSpPr>
          <p:cNvPr id="189" name="Right Arrow 188"/>
          <p:cNvSpPr/>
          <p:nvPr/>
        </p:nvSpPr>
        <p:spPr>
          <a:xfrm rot="5400000">
            <a:off x="2914811" y="690788"/>
            <a:ext cx="208767" cy="104617"/>
          </a:xfrm>
          <a:prstGeom prst="rightArrow">
            <a:avLst/>
          </a:prstGeom>
          <a:solidFill>
            <a:srgbClr val="F95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TextBox 191"/>
          <p:cNvSpPr txBox="1"/>
          <p:nvPr/>
        </p:nvSpPr>
        <p:spPr>
          <a:xfrm>
            <a:off x="3056446" y="625483"/>
            <a:ext cx="30517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Interface TO BE CONFIRMED/P2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898273" y="838625"/>
            <a:ext cx="11455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i="1" dirty="0" smtClean="0">
                <a:solidFill>
                  <a:srgbClr val="002060"/>
                </a:solidFill>
              </a:rPr>
              <a:t>PMS candidate</a:t>
            </a:r>
            <a:endParaRPr lang="en-GB" sz="1200" b="1" i="1" dirty="0">
              <a:solidFill>
                <a:srgbClr val="002060"/>
              </a:solidFill>
            </a:endParaRPr>
          </a:p>
        </p:txBody>
      </p:sp>
      <p:cxnSp>
        <p:nvCxnSpPr>
          <p:cNvPr id="198" name="Straight Arrow Connector 197"/>
          <p:cNvCxnSpPr/>
          <p:nvPr/>
        </p:nvCxnSpPr>
        <p:spPr>
          <a:xfrm>
            <a:off x="5472180" y="4378754"/>
            <a:ext cx="1237031" cy="128634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911921" y="3264428"/>
            <a:ext cx="3065799" cy="11786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bg1"/>
                </a:solidFill>
              </a:rPr>
              <a:t>PMS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99" name="Right Arrow 198"/>
          <p:cNvSpPr/>
          <p:nvPr/>
        </p:nvSpPr>
        <p:spPr>
          <a:xfrm rot="5400000">
            <a:off x="4673994" y="5773826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ight Arrow 199"/>
          <p:cNvSpPr/>
          <p:nvPr/>
        </p:nvSpPr>
        <p:spPr>
          <a:xfrm rot="5400000">
            <a:off x="5603830" y="5747552"/>
            <a:ext cx="208767" cy="10461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7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A52B6CF9503542905DE51890836431" ma:contentTypeVersion="0" ma:contentTypeDescription="Create a new document." ma:contentTypeScope="" ma:versionID="53d0d656ff2ecf99a01ad4aac69d320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7C4FE0-5BA1-43FB-B3E4-3C338C2F5C83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A55E2E4-D1E8-4B47-9217-91DD7941DA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BFC5543-22A1-47C0-B4F4-8FE0612BE5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242</Words>
  <Application>Microsoft Office PowerPoint</Application>
  <PresentationFormat>On-screen Show (4:3)</PresentationFormat>
  <Paragraphs>124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2_Office Theme</vt:lpstr>
      <vt:lpstr>PowerPoint Presentation</vt:lpstr>
      <vt:lpstr>As-Is PMS interfaces</vt:lpstr>
      <vt:lpstr>To-Be PMS interfaces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PMS (HIS) interfaces with DLP systems</dc:title>
  <dc:creator>FL</dc:creator>
  <cp:lastModifiedBy>sandrine.pouillard</cp:lastModifiedBy>
  <cp:revision>70</cp:revision>
  <dcterms:created xsi:type="dcterms:W3CDTF">2013-05-07T19:02:48Z</dcterms:created>
  <dcterms:modified xsi:type="dcterms:W3CDTF">2013-06-26T17:20:31Z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0x01010022A52B6CF9503542905DE51890836431</vt:lpwstr>
  </property>
</Properties>
</file>