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371" r:id="rId2"/>
    <p:sldId id="347" r:id="rId3"/>
    <p:sldId id="376" r:id="rId4"/>
    <p:sldId id="431" r:id="rId5"/>
    <p:sldId id="378" r:id="rId6"/>
    <p:sldId id="392" r:id="rId7"/>
    <p:sldId id="393" r:id="rId8"/>
    <p:sldId id="415" r:id="rId9"/>
    <p:sldId id="422" r:id="rId10"/>
    <p:sldId id="428" r:id="rId11"/>
    <p:sldId id="421" r:id="rId12"/>
    <p:sldId id="432" r:id="rId13"/>
    <p:sldId id="375" r:id="rId14"/>
    <p:sldId id="384" r:id="rId15"/>
    <p:sldId id="390" r:id="rId16"/>
    <p:sldId id="391" r:id="rId17"/>
    <p:sldId id="423" r:id="rId18"/>
    <p:sldId id="424" r:id="rId19"/>
    <p:sldId id="426" r:id="rId20"/>
    <p:sldId id="425" r:id="rId21"/>
    <p:sldId id="416" r:id="rId22"/>
    <p:sldId id="417" r:id="rId23"/>
    <p:sldId id="418" r:id="rId24"/>
    <p:sldId id="419" r:id="rId25"/>
    <p:sldId id="420" r:id="rId26"/>
    <p:sldId id="427" r:id="rId27"/>
    <p:sldId id="429" r:id="rId28"/>
    <p:sldId id="430" r:id="rId29"/>
    <p:sldId id="389" r:id="rId30"/>
    <p:sldId id="400" r:id="rId31"/>
    <p:sldId id="412" r:id="rId32"/>
    <p:sldId id="399" r:id="rId33"/>
    <p:sldId id="395" r:id="rId34"/>
    <p:sldId id="396" r:id="rId35"/>
    <p:sldId id="397" r:id="rId36"/>
    <p:sldId id="39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753"/>
    <a:srgbClr val="4286BC"/>
    <a:srgbClr val="FFFF99"/>
    <a:srgbClr val="091C7D"/>
    <a:srgbClr val="80C0EC"/>
    <a:srgbClr val="007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8" autoAdjust="0"/>
    <p:restoredTop sz="94646" autoAdjust="0"/>
  </p:normalViewPr>
  <p:slideViewPr>
    <p:cSldViewPr>
      <p:cViewPr>
        <p:scale>
          <a:sx n="100" d="100"/>
          <a:sy n="100" d="100"/>
        </p:scale>
        <p:origin x="-11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mn-cs"/>
              </a:defRPr>
            </a:lvl1pPr>
          </a:lstStyle>
          <a:p>
            <a:pPr>
              <a:defRPr/>
            </a:pPr>
            <a:fld id="{4913C149-C99F-4751-BE1C-5A4941928F7F}" type="datetimeFigureOut">
              <a:rPr lang="en-US"/>
              <a:pPr>
                <a:defRPr/>
              </a:pPr>
              <a:t>11/25/2013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mn-cs"/>
              </a:defRPr>
            </a:lvl1pPr>
          </a:lstStyle>
          <a:p>
            <a:pPr>
              <a:defRPr/>
            </a:pPr>
            <a:fld id="{278CAAFF-7B92-4CC0-93B9-B98BE391636D}" type="slidenum">
              <a:rPr lang="en-US"/>
              <a:pPr>
                <a:defRPr/>
              </a:pPr>
              <a:t>‹#›</a:t>
            </a:fld>
            <a:endParaRPr lang="en-US" dirty="0"/>
          </a:p>
        </p:txBody>
      </p:sp>
    </p:spTree>
    <p:extLst>
      <p:ext uri="{BB962C8B-B14F-4D97-AF65-F5344CB8AC3E}">
        <p14:creationId xmlns:p14="http://schemas.microsoft.com/office/powerpoint/2010/main" xmlns="" val="26484025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7A3269E-C2FB-47AD-9BBA-51D1D5BEDA0F}" type="datetimeFigureOut">
              <a:rPr lang="en-US"/>
              <a:pPr>
                <a:defRPr/>
              </a:pPr>
              <a:t>11/25/2013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A16D1CE-166C-4148-92F7-D95A1233A33D}" type="slidenum">
              <a:rPr lang="en-US"/>
              <a:pPr>
                <a:defRPr/>
              </a:pPr>
              <a:t>‹#›</a:t>
            </a:fld>
            <a:endParaRPr lang="en-US" dirty="0"/>
          </a:p>
        </p:txBody>
      </p:sp>
    </p:spTree>
    <p:extLst>
      <p:ext uri="{BB962C8B-B14F-4D97-AF65-F5344CB8AC3E}">
        <p14:creationId xmlns:p14="http://schemas.microsoft.com/office/powerpoint/2010/main" xmlns="" val="34329950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419600"/>
            <a:ext cx="6400800" cy="12192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FD58CE7-9FD9-42B3-95A1-022F5D3A4B9D}" type="datetime1">
              <a:rPr lang="en-US"/>
              <a:pPr>
                <a:defRPr/>
              </a:pPr>
              <a:t>11/25/2013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85D6E6D9-CA92-4DD6-988D-34647553452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0466AF5-6219-44C0-ABAC-2664EB6F7731}" type="datetime1">
              <a:rPr lang="en-US"/>
              <a:pPr>
                <a:defRPr/>
              </a:pPr>
              <a:t>11/25/2013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1719F453-0BAD-47D1-BFA6-D6E48B85D5B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6DC82B-306C-45CF-82AC-DC8140AE12F5}" type="datetime1">
              <a:rPr lang="en-US"/>
              <a:pPr>
                <a:defRPr/>
              </a:pPr>
              <a:t>11/25/2013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CAE12E8-5C60-48C4-917E-220655F03C7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userDrawn="1"/>
        </p:nvSpPr>
        <p:spPr>
          <a:xfrm>
            <a:off x="0" y="6477000"/>
            <a:ext cx="1143000" cy="369888"/>
          </a:xfrm>
          <a:prstGeom prst="rect">
            <a:avLst/>
          </a:prstGeom>
          <a:solidFill>
            <a:schemeClr val="bg1"/>
          </a:solidFill>
        </p:spPr>
        <p:txBody>
          <a:bodyPr>
            <a:spAutoFit/>
          </a:bodyPr>
          <a:lstStyle/>
          <a:p>
            <a:pPr>
              <a:defRPr/>
            </a:pPr>
            <a:endParaRPr lang="en-US" dirty="0">
              <a:latin typeface="Arial" pitchFamily="34" charset="0"/>
              <a:cs typeface="+mn-cs"/>
            </a:endParaRPr>
          </a:p>
        </p:txBody>
      </p:sp>
      <p:sp>
        <p:nvSpPr>
          <p:cNvPr id="5" name="TextBox 4"/>
          <p:cNvSpPr txBox="1"/>
          <p:nvPr userDrawn="1"/>
        </p:nvSpPr>
        <p:spPr>
          <a:xfrm>
            <a:off x="3771900" y="6642100"/>
            <a:ext cx="1600200" cy="185738"/>
          </a:xfrm>
          <a:prstGeom prst="rect">
            <a:avLst/>
          </a:prstGeom>
          <a:noFill/>
        </p:spPr>
        <p:txBody>
          <a:bodyPr>
            <a:spAutoFit/>
          </a:bodyPr>
          <a:lstStyle/>
          <a:p>
            <a:pPr algn="ctr">
              <a:defRPr/>
            </a:pPr>
            <a:r>
              <a:rPr lang="en-US" sz="600" dirty="0">
                <a:latin typeface="Arial" pitchFamily="34" charset="0"/>
                <a:cs typeface="+mn-cs"/>
              </a:rPr>
              <a:t>Confidential</a:t>
            </a:r>
          </a:p>
        </p:txBody>
      </p:sp>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BB12414D-7405-413B-8AB0-4C576274CCC1}" type="datetime1">
              <a:rPr lang="en-US"/>
              <a:pPr>
                <a:defRPr/>
              </a:pPr>
              <a:t>11/25/2013</a:t>
            </a:fld>
            <a:endParaRPr lang="en-US" dirty="0"/>
          </a:p>
        </p:txBody>
      </p:sp>
      <p:sp>
        <p:nvSpPr>
          <p:cNvPr id="7" name="Slide Number Placeholder 5"/>
          <p:cNvSpPr>
            <a:spLocks noGrp="1"/>
          </p:cNvSpPr>
          <p:nvPr>
            <p:ph type="sldNum" sz="quarter" idx="11"/>
          </p:nvPr>
        </p:nvSpPr>
        <p:spPr/>
        <p:txBody>
          <a:bodyPr/>
          <a:lstStyle>
            <a:lvl1pPr>
              <a:defRPr/>
            </a:lvl1pPr>
          </a:lstStyle>
          <a:p>
            <a:pPr>
              <a:defRPr/>
            </a:pPr>
            <a:fld id="{E5D9FB51-018E-4C86-9C7F-DCDCB721416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581525"/>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081338"/>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B560F1C-31A7-4AC5-9E7C-70E0116817F2}" type="datetime1">
              <a:rPr lang="en-US"/>
              <a:pPr>
                <a:defRPr/>
              </a:pPr>
              <a:t>11/25/2013</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EB41FF5A-05D1-4CBA-A754-D6446173469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5B50A92-CE51-495F-98E7-06DD5AB5266D}" type="datetime1">
              <a:rPr lang="en-US"/>
              <a:pPr>
                <a:defRPr/>
              </a:pPr>
              <a:t>11/25/2013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AE54E87C-26BE-4DE6-8E13-A04847F296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358E01D-693F-46C7-9BF9-6816D6EF23F0}" type="datetime1">
              <a:rPr lang="en-US"/>
              <a:pPr>
                <a:defRPr/>
              </a:pPr>
              <a:t>11/25/2013</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6D4B087F-FCDF-4FF7-B3A4-0DC9F457E1C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1F4879D-9B66-4A00-BBDF-94F383B7AE51}" type="datetime1">
              <a:rPr lang="en-US"/>
              <a:pPr>
                <a:defRPr/>
              </a:pPr>
              <a:t>11/25/2013</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ABF308C0-DD96-406D-9EF7-81BA8229667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0400156-6D7D-4793-BB53-E25690CAC61A}" type="datetime1">
              <a:rPr lang="en-US"/>
              <a:pPr>
                <a:defRPr/>
              </a:pPr>
              <a:t>11/25/2013</a:t>
            </a:fld>
            <a:endParaRPr lang="en-US" dirty="0"/>
          </a:p>
        </p:txBody>
      </p:sp>
      <p:sp>
        <p:nvSpPr>
          <p:cNvPr id="3" name="Slide Number Placeholder 3"/>
          <p:cNvSpPr>
            <a:spLocks noGrp="1"/>
          </p:cNvSpPr>
          <p:nvPr>
            <p:ph type="sldNum" sz="quarter" idx="11"/>
          </p:nvPr>
        </p:nvSpPr>
        <p:spPr/>
        <p:txBody>
          <a:bodyPr/>
          <a:lstStyle>
            <a:lvl1pPr>
              <a:defRPr/>
            </a:lvl1pPr>
          </a:lstStyle>
          <a:p>
            <a:pPr>
              <a:defRPr/>
            </a:pPr>
            <a:fld id="{46897711-AF2F-4F18-BAAB-A2CB4ECC2D5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2954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50028B6-CD79-4121-B7BC-D96808D64634}" type="datetime1">
              <a:rPr lang="en-US"/>
              <a:pPr>
                <a:defRPr/>
              </a:pPr>
              <a:t>11/25/2013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DF3C3325-E9B8-4AFD-98A1-27698CA927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667C1A-DAC6-4DBF-BD0C-9A169641CC66}" type="datetime1">
              <a:rPr lang="en-US"/>
              <a:pPr>
                <a:defRPr/>
              </a:pPr>
              <a:t>11/25/2013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70A4F7F-B08E-4835-8A70-5F7061E16E9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106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8F86981-3ACF-43DA-A84B-B5A2BC0F80D3}" type="datetime1">
              <a:rPr lang="en-US"/>
              <a:pPr>
                <a:defRPr/>
              </a:pPr>
              <a:t>11/25/2013</a:t>
            </a:fld>
            <a:endParaRPr lang="en-US" dirty="0"/>
          </a:p>
        </p:txBody>
      </p:sp>
      <p:sp>
        <p:nvSpPr>
          <p:cNvPr id="6" name="Slide Number Placeholder 5"/>
          <p:cNvSpPr>
            <a:spLocks noGrp="1"/>
          </p:cNvSpPr>
          <p:nvPr>
            <p:ph type="sldNum" sz="quarter" idx="4"/>
          </p:nvPr>
        </p:nvSpPr>
        <p:spPr>
          <a:xfrm>
            <a:off x="6553200" y="6356350"/>
            <a:ext cx="1752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FF2C166-2461-46E7-AD6C-4BA8658C85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897" r:id="rId4"/>
    <p:sldLayoutId id="2147483898" r:id="rId5"/>
    <p:sldLayoutId id="2147483899" r:id="rId6"/>
    <p:sldLayoutId id="2147483905" r:id="rId7"/>
    <p:sldLayoutId id="2147483900" r:id="rId8"/>
    <p:sldLayoutId id="2147483901" r:id="rId9"/>
    <p:sldLayoutId id="2147483906" r:id="rId10"/>
    <p:sldLayoutId id="214748390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276600"/>
            <a:ext cx="7772400" cy="1762125"/>
          </a:xfrm>
        </p:spPr>
        <p:txBody>
          <a:bodyPr anchor="ctr" anchorCtr="0"/>
          <a:lstStyle/>
          <a:p>
            <a:pPr algn="ctr"/>
            <a:r>
              <a:rPr lang="en-US" b="1" dirty="0" smtClean="0">
                <a:solidFill>
                  <a:schemeClr val="tx1"/>
                </a:solidFill>
              </a:rPr>
              <a:t/>
            </a:r>
            <a:br>
              <a:rPr lang="en-US" b="1" dirty="0" smtClean="0">
                <a:solidFill>
                  <a:schemeClr val="tx1"/>
                </a:solidFill>
              </a:rPr>
            </a:br>
            <a:r>
              <a:rPr lang="en-US" sz="2800" b="1" dirty="0" smtClean="0"/>
              <a:t>Architecture Approach Dashboard</a:t>
            </a:r>
            <a:br>
              <a:rPr lang="en-US" sz="2800" b="1" dirty="0" smtClean="0"/>
            </a:br>
            <a:endParaRPr lang="en-US" sz="2400" b="1" dirty="0" smtClean="0"/>
          </a:p>
          <a:p>
            <a:pPr algn="ctr"/>
            <a:r>
              <a:rPr lang="en-US" sz="2400" b="1" dirty="0" smtClean="0">
                <a:solidFill>
                  <a:schemeClr val="tx1"/>
                </a:solidFill>
              </a:rPr>
              <a:t>DLP DNX Initiative  Phase II &amp; III</a:t>
            </a:r>
          </a:p>
          <a:p>
            <a:pPr algn="ctr"/>
            <a:r>
              <a:rPr lang="en-US" sz="1800" b="1" i="1" dirty="0" smtClean="0">
                <a:solidFill>
                  <a:schemeClr val="tx1"/>
                </a:solidFill>
              </a:rPr>
              <a:t>Bruce Francois</a:t>
            </a:r>
            <a:r>
              <a:rPr lang="en-US" sz="1600" b="1" i="1" dirty="0" smtClean="0">
                <a:solidFill>
                  <a:schemeClr val="tx1"/>
                </a:solidFill>
              </a:rPr>
              <a:t/>
            </a:r>
            <a:br>
              <a:rPr lang="en-US" sz="1600" b="1" i="1" dirty="0" smtClean="0">
                <a:solidFill>
                  <a:schemeClr val="tx1"/>
                </a:solidFill>
              </a:rPr>
            </a:br>
            <a:endParaRPr lang="en-US" sz="1600" b="1" i="1" dirty="0" smtClean="0">
              <a:solidFill>
                <a:schemeClr val="tx1"/>
              </a:solidFill>
            </a:endParaRPr>
          </a:p>
        </p:txBody>
      </p:sp>
      <p:sp>
        <p:nvSpPr>
          <p:cNvPr id="4" name="Slide Number Placeholder 3"/>
          <p:cNvSpPr>
            <a:spLocks noGrp="1"/>
          </p:cNvSpPr>
          <p:nvPr>
            <p:ph type="sldNum" sz="quarter" idx="11"/>
          </p:nvPr>
        </p:nvSpPr>
        <p:spPr/>
        <p:txBody>
          <a:bodyPr/>
          <a:lstStyle/>
          <a:p>
            <a:pPr>
              <a:defRPr/>
            </a:pPr>
            <a:fld id="{EB41FF5A-05D1-4CBA-A754-D64461734696}"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schemeClr val="tx2"/>
                </a:solidFill>
              </a:rPr>
              <a:t>Solution Architecture Dashboard</a:t>
            </a:r>
            <a:br>
              <a:rPr lang="en-US" sz="2400" b="1" dirty="0" smtClean="0">
                <a:solidFill>
                  <a:schemeClr val="tx2"/>
                </a:solidFill>
              </a:rPr>
            </a:br>
            <a:r>
              <a:rPr lang="en-US" sz="2400" b="1" dirty="0" smtClean="0">
                <a:solidFill>
                  <a:schemeClr val="tx2"/>
                </a:solidFill>
              </a:rPr>
              <a:t>WDPRO</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1888375220"/>
              </p:ext>
            </p:extLst>
          </p:nvPr>
        </p:nvGraphicFramePr>
        <p:xfrm>
          <a:off x="152400" y="914401"/>
          <a:ext cx="8839200" cy="5960916"/>
        </p:xfrm>
        <a:graphic>
          <a:graphicData uri="http://schemas.openxmlformats.org/drawingml/2006/table">
            <a:tbl>
              <a:tblPr>
                <a:tableStyleId>{5C22544A-7EE6-4342-B048-85BDC9FD1C3A}</a:tableStyleId>
              </a:tblPr>
              <a:tblGrid>
                <a:gridCol w="4419600"/>
                <a:gridCol w="4419600"/>
              </a:tblGrid>
              <a:tr h="322798">
                <a:tc>
                  <a:txBody>
                    <a:bodyPr/>
                    <a:lstStyle/>
                    <a:p>
                      <a:pPr algn="ctr"/>
                      <a:r>
                        <a:rPr lang="en-US" sz="1600" b="1" dirty="0" smtClean="0">
                          <a:solidFill>
                            <a:schemeClr val="bg1"/>
                          </a:solidFill>
                        </a:rPr>
                        <a:t>Assumptions</a:t>
                      </a:r>
                      <a:endParaRPr lang="en-US" sz="16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smtClean="0">
                          <a:solidFill>
                            <a:srgbClr val="FFFFFF"/>
                          </a:solidFill>
                        </a:rPr>
                        <a:t>Risks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48413">
                <a:tc>
                  <a:txBody>
                    <a:bodyPr/>
                    <a:lstStyle/>
                    <a:p>
                      <a:pPr marL="285750" indent="-285750">
                        <a:buFont typeface="Arial"/>
                        <a:buChar char="•"/>
                      </a:pPr>
                      <a:r>
                        <a:rPr lang="en-US" sz="1050" dirty="0" smtClean="0"/>
                        <a:t>Options 1&amp;2:</a:t>
                      </a:r>
                    </a:p>
                    <a:p>
                      <a:pPr marL="742950" lvl="1" indent="-285750">
                        <a:buFont typeface="Arial"/>
                        <a:buChar char="•"/>
                      </a:pPr>
                      <a:r>
                        <a:rPr lang="en-US" sz="1050" dirty="0" err="1" smtClean="0"/>
                        <a:t>Tridion</a:t>
                      </a:r>
                      <a:r>
                        <a:rPr lang="en-US" sz="1050" dirty="0" smtClean="0"/>
                        <a:t> will provide multi-lingual data for tickets, packages,</a:t>
                      </a:r>
                      <a:r>
                        <a:rPr lang="en-US" sz="1050" baseline="0" dirty="0" smtClean="0"/>
                        <a:t> resorts and attractions.</a:t>
                      </a:r>
                    </a:p>
                    <a:p>
                      <a:pPr marL="742950" lvl="1" indent="-285750">
                        <a:buFont typeface="Arial"/>
                        <a:buChar char="•"/>
                      </a:pPr>
                      <a:r>
                        <a:rPr lang="en-US" sz="1050" baseline="0" dirty="0" err="1" smtClean="0"/>
                        <a:t>Logitours</a:t>
                      </a:r>
                      <a:r>
                        <a:rPr lang="en-US" sz="1050" baseline="0" dirty="0" smtClean="0"/>
                        <a:t> will provide core pricing information for resorts and packages.</a:t>
                      </a:r>
                    </a:p>
                    <a:p>
                      <a:pPr marL="742950" lvl="1" indent="-285750">
                        <a:buFont typeface="Arial"/>
                        <a:buChar char="•"/>
                      </a:pPr>
                      <a:r>
                        <a:rPr lang="en-US" sz="1050" baseline="0" dirty="0" smtClean="0"/>
                        <a:t>Gateway will provide pricing and codes for tickets.</a:t>
                      </a:r>
                      <a:endParaRPr lang="en-US" sz="1050" dirty="0" smtClean="0"/>
                    </a:p>
                    <a:p>
                      <a:pPr marL="285750" indent="-285750">
                        <a:buFont typeface="Arial"/>
                        <a:buChar char="•"/>
                      </a:pPr>
                      <a:r>
                        <a:rPr lang="en-US" sz="1050" dirty="0" smtClean="0"/>
                        <a:t>Option</a:t>
                      </a:r>
                      <a:r>
                        <a:rPr lang="en-US" sz="1050" baseline="0" dirty="0" smtClean="0"/>
                        <a:t> 1:</a:t>
                      </a:r>
                    </a:p>
                    <a:p>
                      <a:pPr marL="742950" lvl="1" indent="-285750">
                        <a:buFont typeface="Arial"/>
                        <a:buChar char="•"/>
                      </a:pPr>
                      <a:r>
                        <a:rPr lang="en-US" sz="1050" dirty="0" smtClean="0"/>
                        <a:t>The product Hub and associated services will provide all pricing related information,</a:t>
                      </a:r>
                      <a:r>
                        <a:rPr lang="en-US" sz="1050" baseline="0" dirty="0" smtClean="0"/>
                        <a:t> combinability rules, sales offer rules and product eligibility for DLP channel/market combinations. Integration with </a:t>
                      </a:r>
                      <a:r>
                        <a:rPr lang="en-US" sz="1050" baseline="0" dirty="0" err="1" smtClean="0"/>
                        <a:t>Logitours</a:t>
                      </a:r>
                      <a:r>
                        <a:rPr lang="en-US" sz="1050" baseline="0" dirty="0" smtClean="0"/>
                        <a:t> is assumed.</a:t>
                      </a:r>
                    </a:p>
                    <a:p>
                      <a:pPr marL="742950" lvl="1" indent="-285750">
                        <a:buFont typeface="Arial"/>
                        <a:buChar char="•"/>
                      </a:pPr>
                      <a:r>
                        <a:rPr lang="en-US" sz="1050" baseline="0" dirty="0" smtClean="0"/>
                        <a:t>The WDPRO local storage for catalog data will not be required as the new segment services, data stores and MDM hubs will contain the data.</a:t>
                      </a:r>
                      <a:endParaRPr lang="en-US" sz="1050" dirty="0" smtClean="0"/>
                    </a:p>
                    <a:p>
                      <a:pPr marL="285750" indent="-285750">
                        <a:buFont typeface="Arial"/>
                        <a:buChar char="•"/>
                      </a:pPr>
                      <a:r>
                        <a:rPr lang="en-US" sz="1050" dirty="0" smtClean="0"/>
                        <a:t>Option</a:t>
                      </a:r>
                      <a:r>
                        <a:rPr lang="en-US" sz="1050" baseline="0" dirty="0" smtClean="0"/>
                        <a:t> 2:</a:t>
                      </a:r>
                    </a:p>
                    <a:p>
                      <a:pPr marL="742950" lvl="1" indent="-285750">
                        <a:buFont typeface="Arial"/>
                        <a:buChar char="•"/>
                      </a:pPr>
                      <a:r>
                        <a:rPr lang="en-US" sz="1050" baseline="0" dirty="0" smtClean="0"/>
                        <a:t>PMA/PCS /Recommender will provide pricing and offer recommendations for resort packages</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Arial"/>
                        <a:buChar char="•"/>
                      </a:pPr>
                      <a:r>
                        <a:rPr lang="en-US" sz="1050" dirty="0" smtClean="0"/>
                        <a:t>Option1:</a:t>
                      </a:r>
                    </a:p>
                    <a:p>
                      <a:pPr marL="800100" lvl="1" indent="-342900">
                        <a:buFont typeface="Arial"/>
                        <a:buChar char="•"/>
                      </a:pPr>
                      <a:r>
                        <a:rPr lang="en-US" sz="1000" baseline="0" dirty="0" smtClean="0"/>
                        <a:t>The timelines for product program services and components seems very aggressive to be included in this solution.</a:t>
                      </a:r>
                    </a:p>
                    <a:p>
                      <a:pPr marL="800100" lvl="1" indent="-342900">
                        <a:buFont typeface="Arial"/>
                        <a:buChar char="•"/>
                      </a:pPr>
                      <a:r>
                        <a:rPr lang="en-US" sz="1000" baseline="0" dirty="0" smtClean="0"/>
                        <a:t>A big bang approach to product program integration is a large risk for this project.</a:t>
                      </a:r>
                    </a:p>
                    <a:p>
                      <a:pPr marL="800100" lvl="1" indent="-342900">
                        <a:buFont typeface="Arial"/>
                        <a:buChar char="•"/>
                      </a:pPr>
                      <a:r>
                        <a:rPr lang="en-US" sz="1000" baseline="0" dirty="0" smtClean="0"/>
                        <a:t>The new internal facing UI’s identified do not have an agreed on technology stack/UI framework for design/build.</a:t>
                      </a:r>
                    </a:p>
                    <a:p>
                      <a:pPr marL="800100" lvl="1" indent="-342900">
                        <a:buFont typeface="Arial"/>
                        <a:buChar char="•"/>
                      </a:pPr>
                      <a:r>
                        <a:rPr lang="en-US" sz="1000" baseline="0" dirty="0" smtClean="0"/>
                        <a:t>The new web client behavior analytics service/component has not been investigated by WDPRO for scope, architecture and effort.</a:t>
                      </a:r>
                      <a:endParaRPr lang="en-US" sz="1000" dirty="0" smtClean="0"/>
                    </a:p>
                    <a:p>
                      <a:pPr marL="342900" indent="-342900">
                        <a:buFont typeface="Arial"/>
                        <a:buChar char="•"/>
                      </a:pPr>
                      <a:r>
                        <a:rPr lang="en-US" sz="1050" dirty="0" smtClean="0"/>
                        <a:t>Option 1&amp;</a:t>
                      </a:r>
                      <a:r>
                        <a:rPr lang="en-US" sz="1050" baseline="0" dirty="0" smtClean="0"/>
                        <a:t>2:</a:t>
                      </a:r>
                    </a:p>
                    <a:p>
                      <a:pPr marL="800100" lvl="1" indent="-342900">
                        <a:buFont typeface="Arial"/>
                        <a:buChar char="•"/>
                      </a:pPr>
                      <a:r>
                        <a:rPr lang="en-US" sz="1050" baseline="0" dirty="0" smtClean="0"/>
                        <a:t>Integration with </a:t>
                      </a:r>
                      <a:r>
                        <a:rPr lang="en-US" sz="1050" baseline="0" dirty="0" err="1" smtClean="0"/>
                        <a:t>Tridion</a:t>
                      </a:r>
                      <a:r>
                        <a:rPr lang="en-US" sz="1050" baseline="0" dirty="0" smtClean="0"/>
                        <a:t>, Gateway and </a:t>
                      </a:r>
                      <a:r>
                        <a:rPr lang="en-US" sz="1050" baseline="0" dirty="0" err="1" smtClean="0"/>
                        <a:t>Logitours</a:t>
                      </a:r>
                      <a:r>
                        <a:rPr lang="en-US" sz="1050" baseline="0" dirty="0" smtClean="0"/>
                        <a:t> for multi-lingual catalog and pricing information may be complex and difficult, posing a schedule/cost risk.</a:t>
                      </a:r>
                    </a:p>
                    <a:p>
                      <a:pPr marL="800100" lvl="1" indent="-342900">
                        <a:buFont typeface="Arial"/>
                        <a:buChar char="•"/>
                      </a:pPr>
                      <a:r>
                        <a:rPr lang="en-US" sz="1050" baseline="0" dirty="0" smtClean="0"/>
                        <a:t>Transfer of PSE and DDS1 business rules to WDPRO/GBTS services poses an architecture, cost and schedule risk.</a:t>
                      </a:r>
                    </a:p>
                    <a:p>
                      <a:pPr marL="800100" lvl="1" indent="-342900">
                        <a:buFont typeface="Arial"/>
                        <a:buChar char="•"/>
                      </a:pPr>
                      <a:r>
                        <a:rPr lang="en-US" sz="1050" baseline="0" dirty="0" smtClean="0"/>
                        <a:t>Integration of </a:t>
                      </a:r>
                      <a:r>
                        <a:rPr lang="en-US" sz="1050" baseline="0" dirty="0" err="1" smtClean="0"/>
                        <a:t>MyDLP</a:t>
                      </a:r>
                      <a:r>
                        <a:rPr lang="en-US" sz="1050" baseline="0" dirty="0" smtClean="0"/>
                        <a:t> profiles and travel wishes poses an architecture, cost and schedule risk</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22798">
                <a:tc>
                  <a:txBody>
                    <a:bodyPr/>
                    <a:lstStyle/>
                    <a:p>
                      <a:pPr algn="ctr"/>
                      <a:r>
                        <a:rPr lang="en-US" sz="1600" b="1" dirty="0" smtClean="0">
                          <a:solidFill>
                            <a:srgbClr val="FFFFFF"/>
                          </a:solidFill>
                        </a:rPr>
                        <a:t>Constraints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600" b="1" dirty="0" smtClean="0">
                          <a:solidFill>
                            <a:srgbClr val="FFFFFF"/>
                          </a:solidFill>
                        </a:rPr>
                        <a:t>Impacts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166475">
                <a:tc>
                  <a:txBody>
                    <a:bodyPr/>
                    <a:lstStyle/>
                    <a:p>
                      <a:pPr marL="285750" indent="-285750">
                        <a:buFont typeface="Arial"/>
                        <a:buChar char="•"/>
                      </a:pPr>
                      <a:r>
                        <a:rPr lang="en-US" sz="1050" dirty="0" smtClean="0"/>
                        <a:t>WDPRO</a:t>
                      </a:r>
                      <a:r>
                        <a:rPr lang="en-US" sz="1050" baseline="0" dirty="0" smtClean="0"/>
                        <a:t> services need to evolve in a pragmatic fashion to avoid de-stabilizing the web platform for WDW and DLR while working towards DLP integration.</a:t>
                      </a:r>
                      <a:endParaRPr lang="en-US" sz="1050" dirty="0" smtClean="0"/>
                    </a:p>
                    <a:p>
                      <a:pPr marL="285750" indent="-285750">
                        <a:buFont typeface="Arial"/>
                        <a:buChar char="•"/>
                      </a:pPr>
                      <a:r>
                        <a:rPr lang="en-US" sz="1050" dirty="0" smtClean="0"/>
                        <a:t>WDPRO</a:t>
                      </a:r>
                      <a:r>
                        <a:rPr lang="en-US" sz="1050" baseline="0" dirty="0" smtClean="0"/>
                        <a:t> web platform must evolve simultaneously to support WDW, DLR, DLP, SHDR and HKDR. This will make any large re-factorings or major changes difficult. Small, incremental changes must be used to evolve the platform for DLP.</a:t>
                      </a:r>
                      <a:endParaRPr lang="en-US" sz="105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a:buChar char="•"/>
                      </a:pPr>
                      <a:r>
                        <a:rPr lang="en-US" sz="1050" dirty="0" smtClean="0"/>
                        <a:t>WDPRO</a:t>
                      </a:r>
                      <a:r>
                        <a:rPr lang="en-US" sz="1050" baseline="0" dirty="0" smtClean="0"/>
                        <a:t> interaction services need to be built out to provide the flexibility to integrate with multiple back-end systems and services to provide a segment-wide solution.</a:t>
                      </a:r>
                    </a:p>
                    <a:p>
                      <a:pPr marL="285750" indent="-285750">
                        <a:buFont typeface="Arial"/>
                        <a:buChar char="•"/>
                      </a:pPr>
                      <a:endParaRPr lang="en-US" sz="105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22798">
                <a:tc gridSpan="2">
                  <a:txBody>
                    <a:bodyPr/>
                    <a:lstStyle/>
                    <a:p>
                      <a:pPr algn="ctr"/>
                      <a:r>
                        <a:rPr lang="en-US" sz="1600" b="1" dirty="0" smtClean="0">
                          <a:solidFill>
                            <a:srgbClr val="FFFFFF"/>
                          </a:solidFill>
                        </a:rPr>
                        <a:t>Recommendations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931716">
                <a:tc gridSpan="2">
                  <a:txBody>
                    <a:bodyPr/>
                    <a:lstStyle/>
                    <a:p>
                      <a:pPr marL="285750" indent="-285750">
                        <a:buFont typeface="Arial"/>
                        <a:buChar char="•"/>
                      </a:pPr>
                      <a:r>
                        <a:rPr lang="en-US" sz="1050" baseline="0" dirty="0" smtClean="0"/>
                        <a:t>Option 1 is the recommended approach for DLP DNX phase 2&amp;3 with a </a:t>
                      </a:r>
                      <a:r>
                        <a:rPr lang="en-US" sz="1050" baseline="0" dirty="0" err="1" smtClean="0"/>
                        <a:t>fall-back</a:t>
                      </a:r>
                      <a:r>
                        <a:rPr lang="en-US" sz="1050" baseline="0" dirty="0" smtClean="0"/>
                        <a:t> to option 2 if product program services &amp; components are not available for integration (completed and tested) within a time-frame that is practical for WDPRO to adopt them. The new/enhanced WDPRO Interaction service components will support this evolutionary approach to product program adoption. </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extLst>
      <p:ext uri="{BB962C8B-B14F-4D97-AF65-F5344CB8AC3E}">
        <p14:creationId xmlns:p14="http://schemas.microsoft.com/office/powerpoint/2010/main" xmlns="" val="2627160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schemeClr val="tx2"/>
                </a:solidFill>
              </a:rPr>
              <a:t>Solution Architecture Dashboard</a:t>
            </a:r>
            <a:br>
              <a:rPr lang="en-US" sz="2400" b="1" dirty="0" smtClean="0">
                <a:solidFill>
                  <a:schemeClr val="tx2"/>
                </a:solidFill>
              </a:rPr>
            </a:br>
            <a:r>
              <a:rPr lang="en-US" sz="2400" b="1" dirty="0" smtClean="0">
                <a:solidFill>
                  <a:schemeClr val="tx2"/>
                </a:solidFill>
              </a:rPr>
              <a:t>GBTS</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395492873"/>
              </p:ext>
            </p:extLst>
          </p:nvPr>
        </p:nvGraphicFramePr>
        <p:xfrm>
          <a:off x="152400" y="914401"/>
          <a:ext cx="8839200" cy="7609006"/>
        </p:xfrm>
        <a:graphic>
          <a:graphicData uri="http://schemas.openxmlformats.org/drawingml/2006/table">
            <a:tbl>
              <a:tblPr>
                <a:tableStyleId>{5C22544A-7EE6-4342-B048-85BDC9FD1C3A}</a:tableStyleId>
              </a:tblPr>
              <a:tblGrid>
                <a:gridCol w="4419600"/>
                <a:gridCol w="4419600"/>
              </a:tblGrid>
              <a:tr h="152399">
                <a:tc>
                  <a:txBody>
                    <a:bodyPr/>
                    <a:lstStyle/>
                    <a:p>
                      <a:pPr algn="ctr"/>
                      <a:r>
                        <a:rPr lang="en-US" sz="1000" b="1" dirty="0" smtClean="0">
                          <a:solidFill>
                            <a:schemeClr val="bg1"/>
                          </a:solidFill>
                        </a:rPr>
                        <a:t>Assumptions</a:t>
                      </a:r>
                      <a:endParaRPr lang="en-US" sz="10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b="1" dirty="0" smtClean="0">
                          <a:solidFill>
                            <a:srgbClr val="FFFFFF"/>
                          </a:solidFill>
                        </a:rPr>
                        <a:t>Risks</a:t>
                      </a:r>
                      <a:endParaRPr lang="en-US" sz="10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37035">
                <a:tc>
                  <a:txBody>
                    <a:bodyPr/>
                    <a:lstStyle/>
                    <a:p>
                      <a:pPr marL="285750" indent="-285750">
                        <a:buFont typeface="Arial"/>
                        <a:buNone/>
                      </a:pPr>
                      <a:r>
                        <a:rPr lang="en-US" sz="1000" b="1" dirty="0" smtClean="0"/>
                        <a:t>Application</a:t>
                      </a:r>
                    </a:p>
                    <a:p>
                      <a:pPr marL="285750" lvl="0" indent="-285750">
                        <a:buFont typeface="+mj-lt"/>
                        <a:buNone/>
                      </a:pPr>
                      <a:r>
                        <a:rPr lang="en-US" sz="1000" dirty="0" smtClean="0"/>
                        <a:t>Option 1</a:t>
                      </a:r>
                    </a:p>
                    <a:p>
                      <a:pPr marL="285750" lvl="0" indent="-285750">
                        <a:buFont typeface="+mj-lt"/>
                        <a:buAutoNum type="arabicPeriod"/>
                      </a:pPr>
                      <a:r>
                        <a:rPr lang="en-US" sz="1000" dirty="0" smtClean="0"/>
                        <a:t>Product definition setup will continue in Accovia-DLP.</a:t>
                      </a:r>
                    </a:p>
                    <a:p>
                      <a:pPr marL="285750" lvl="0" indent="-285750">
                        <a:buFont typeface="+mj-lt"/>
                        <a:buAutoNum type="arabicPeriod"/>
                      </a:pPr>
                      <a:r>
                        <a:rPr lang="en-US" sz="1000" dirty="0" smtClean="0"/>
                        <a:t>CDR will be the SOR for reference data.</a:t>
                      </a:r>
                    </a:p>
                    <a:p>
                      <a:pPr marL="285750" lvl="0" indent="-285750">
                        <a:buFont typeface="+mj-lt"/>
                        <a:buAutoNum type="arabicPeriod"/>
                      </a:pPr>
                      <a:r>
                        <a:rPr lang="en-US" sz="1000" dirty="0" smtClean="0"/>
                        <a:t>PMA , PVS ,PCS , EAI and Travel Wish components will be retired.</a:t>
                      </a:r>
                    </a:p>
                    <a:p>
                      <a:pPr marL="285750" lvl="0" indent="-285750">
                        <a:buFont typeface="+mj-lt"/>
                        <a:buAutoNum type="arabicPeriod"/>
                      </a:pPr>
                      <a:r>
                        <a:rPr lang="en-US" sz="1000" dirty="0" smtClean="0"/>
                        <a:t>Product augmentation will be done in the new Product UI.</a:t>
                      </a:r>
                    </a:p>
                    <a:p>
                      <a:pPr marL="285750" lvl="0" indent="-285750">
                        <a:buFont typeface="+mj-lt"/>
                        <a:buAutoNum type="arabicPeriod"/>
                      </a:pPr>
                      <a:r>
                        <a:rPr lang="en-US" sz="1000" dirty="0" smtClean="0"/>
                        <a:t>Sales Order Services will leverage the existing EAI's Accovia DLP adapter.</a:t>
                      </a:r>
                    </a:p>
                    <a:p>
                      <a:pPr marL="285750" lvl="0" indent="-285750">
                        <a:buFont typeface="+mj-lt"/>
                        <a:buAutoNum type="arabicPeriod"/>
                      </a:pPr>
                      <a:r>
                        <a:rPr lang="en-US" sz="1000" dirty="0" smtClean="0"/>
                        <a:t>Asset Services will be used for facility data including good neighbor hotels.</a:t>
                      </a:r>
                    </a:p>
                    <a:p>
                      <a:pPr marL="285750" lvl="0" indent="-285750">
                        <a:buFont typeface="Arial"/>
                        <a:buNone/>
                      </a:pPr>
                      <a:r>
                        <a:rPr lang="en-US" sz="1000" b="1" dirty="0" smtClean="0"/>
                        <a:t>Option 1: </a:t>
                      </a:r>
                      <a:r>
                        <a:rPr lang="en-US" sz="1000" dirty="0" smtClean="0"/>
                        <a:t>Inventory and Pricing setup will be outside of</a:t>
                      </a:r>
                      <a:r>
                        <a:rPr lang="en-US" sz="1000" baseline="0" dirty="0" smtClean="0"/>
                        <a:t> </a:t>
                      </a:r>
                      <a:r>
                        <a:rPr lang="en-US" sz="1000" dirty="0" smtClean="0"/>
                        <a:t>Accovia-DLP</a:t>
                      </a:r>
                      <a:endParaRPr lang="en-US" sz="1000" b="1" dirty="0" smtClean="0"/>
                    </a:p>
                    <a:p>
                      <a:pPr marL="285750" indent="-285750">
                        <a:buFont typeface="Arial"/>
                        <a:buNone/>
                      </a:pPr>
                      <a:r>
                        <a:rPr lang="en-US" sz="1000" b="1" dirty="0" smtClean="0"/>
                        <a:t>Option 1A: </a:t>
                      </a:r>
                      <a:r>
                        <a:rPr lang="en-US" sz="1000" dirty="0" smtClean="0"/>
                        <a:t>Inventory and Pricing setup will continue in Accovia-DLP.</a:t>
                      </a:r>
                    </a:p>
                    <a:p>
                      <a:pPr marL="285750" indent="-285750">
                        <a:buFont typeface="Arial"/>
                        <a:buNone/>
                      </a:pPr>
                      <a:r>
                        <a:rPr lang="en-US" sz="1000" dirty="0" smtClean="0"/>
                        <a:t>Option 2:</a:t>
                      </a:r>
                    </a:p>
                    <a:p>
                      <a:pPr marL="285750" lvl="0" indent="-285750">
                        <a:buFont typeface="+mj-lt"/>
                        <a:buAutoNum type="arabicPeriod"/>
                      </a:pPr>
                      <a:r>
                        <a:rPr lang="en-US" sz="1000" dirty="0" smtClean="0"/>
                        <a:t>DLP to continue product definition, pricing and inventory setup in Accovia.</a:t>
                      </a:r>
                    </a:p>
                    <a:p>
                      <a:pPr marL="285750" lvl="0" indent="-285750">
                        <a:buFont typeface="+mj-lt"/>
                        <a:buAutoNum type="arabicPeriod"/>
                      </a:pPr>
                      <a:r>
                        <a:rPr lang="en-US" sz="1000" dirty="0" smtClean="0"/>
                        <a:t>DLP will continue Product Augmentation using PMA/PVS and PCS.</a:t>
                      </a:r>
                    </a:p>
                    <a:p>
                      <a:pPr marL="285750" lvl="0" indent="-285750">
                        <a:buFont typeface="+mj-lt"/>
                        <a:buAutoNum type="arabicPeriod"/>
                      </a:pPr>
                      <a:r>
                        <a:rPr lang="en-US" sz="1000" dirty="0" smtClean="0"/>
                        <a:t>PMA, PCS, PVS and Travel Order services will need enhancement to support new attributes and to expose as a web service.</a:t>
                      </a:r>
                    </a:p>
                    <a:p>
                      <a:pPr marL="285750" lvl="0" indent="-285750">
                        <a:buFont typeface="Arial"/>
                        <a:buNone/>
                      </a:pPr>
                      <a:r>
                        <a:rPr lang="en-US" sz="1000" b="1" dirty="0" smtClean="0"/>
                        <a:t>Please refer Appendix A5</a:t>
                      </a:r>
                      <a:endParaRPr lang="en-US" sz="1000" dirty="0" smtClean="0"/>
                    </a:p>
                    <a:p>
                      <a:pPr marL="285750" indent="-285750">
                        <a:buFont typeface="Arial"/>
                        <a:buNone/>
                      </a:pPr>
                      <a:r>
                        <a:rPr lang="en-US" sz="1000" dirty="0" smtClean="0"/>
                        <a:t>I</a:t>
                      </a:r>
                      <a:r>
                        <a:rPr lang="en-US" sz="1000" b="1" dirty="0" smtClean="0"/>
                        <a:t>nformation</a:t>
                      </a:r>
                    </a:p>
                    <a:p>
                      <a:pPr marL="228600" indent="-228600">
                        <a:buFont typeface="+mj-lt"/>
                        <a:buAutoNum type="arabicPeriod"/>
                      </a:pPr>
                      <a:r>
                        <a:rPr lang="en-US" sz="1000" kern="1200" dirty="0" smtClean="0">
                          <a:solidFill>
                            <a:schemeClr val="dk1"/>
                          </a:solidFill>
                          <a:latin typeface="+mn-lt"/>
                          <a:ea typeface="+mn-ea"/>
                          <a:cs typeface="+mn-cs"/>
                        </a:rPr>
                        <a:t>New data stores for DLP will not be consumed by IMS.</a:t>
                      </a:r>
                    </a:p>
                    <a:p>
                      <a:pPr marL="228600" indent="-228600">
                        <a:buFont typeface="+mj-lt"/>
                        <a:buAutoNum type="arabicPeriod"/>
                      </a:pPr>
                      <a:r>
                        <a:rPr lang="en-US" sz="1000" kern="1200" dirty="0" smtClean="0">
                          <a:solidFill>
                            <a:schemeClr val="dk1"/>
                          </a:solidFill>
                          <a:latin typeface="+mn-lt"/>
                          <a:ea typeface="+mn-ea"/>
                          <a:cs typeface="+mn-cs"/>
                        </a:rPr>
                        <a:t>Decommissioning of the DLP Recommender will not impact IMS.</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a:buNone/>
                      </a:pPr>
                      <a:r>
                        <a:rPr lang="en-US" sz="1000" b="1" dirty="0" smtClean="0"/>
                        <a:t>Application</a:t>
                      </a:r>
                    </a:p>
                    <a:p>
                      <a:pPr marL="342900" indent="-342900">
                        <a:buFont typeface="+mj-lt"/>
                        <a:buNone/>
                      </a:pPr>
                      <a:r>
                        <a:rPr lang="en-US" sz="1000" dirty="0" smtClean="0"/>
                        <a:t>Option</a:t>
                      </a:r>
                      <a:r>
                        <a:rPr lang="en-US" sz="1000" baseline="0" dirty="0" smtClean="0"/>
                        <a:t> 1: </a:t>
                      </a:r>
                    </a:p>
                    <a:p>
                      <a:pPr marL="342900" indent="-342900">
                        <a:buFont typeface="+mj-lt"/>
                        <a:buAutoNum type="arabicPeriod"/>
                      </a:pPr>
                      <a:r>
                        <a:rPr lang="en-US" sz="1000" dirty="0" smtClean="0"/>
                        <a:t>Aggressive timeline for Scope.</a:t>
                      </a:r>
                    </a:p>
                    <a:p>
                      <a:pPr marL="342900" indent="-342900">
                        <a:buFont typeface="+mj-lt"/>
                        <a:buAutoNum type="arabicPeriod"/>
                      </a:pPr>
                      <a:r>
                        <a:rPr lang="en-US" sz="1000" dirty="0" smtClean="0"/>
                        <a:t>High dependency on Product Program. </a:t>
                      </a:r>
                    </a:p>
                    <a:p>
                      <a:pPr marL="342900" indent="-342900">
                        <a:buFont typeface="+mj-lt"/>
                        <a:buAutoNum type="arabicPeriod"/>
                      </a:pPr>
                      <a:r>
                        <a:rPr lang="en-US" sz="1000" dirty="0" smtClean="0"/>
                        <a:t>Dependency on CDR for reference data.</a:t>
                      </a:r>
                    </a:p>
                    <a:p>
                      <a:pPr marL="342900" indent="-342900">
                        <a:buFont typeface="+mj-lt"/>
                        <a:buAutoNum type="arabicPeriod"/>
                      </a:pPr>
                      <a:r>
                        <a:rPr lang="en-US" sz="1000" dirty="0" smtClean="0"/>
                        <a:t>Dependency on IA for logical and physical data models readiness.</a:t>
                      </a:r>
                    </a:p>
                    <a:p>
                      <a:pPr marL="342900" indent="-342900">
                        <a:buFont typeface="+mj-lt"/>
                        <a:buAutoNum type="arabicPeriod"/>
                      </a:pPr>
                      <a:r>
                        <a:rPr lang="en-US" sz="1000" dirty="0" smtClean="0"/>
                        <a:t>Dependency on MDM Hubs readiness.</a:t>
                      </a:r>
                    </a:p>
                    <a:p>
                      <a:pPr marL="342900" indent="-342900">
                        <a:buFont typeface="Arial"/>
                        <a:buNone/>
                      </a:pPr>
                      <a:r>
                        <a:rPr lang="en-US" sz="1000" b="1" dirty="0" smtClean="0"/>
                        <a:t>Option 2:</a:t>
                      </a:r>
                    </a:p>
                    <a:p>
                      <a:pPr marL="342900" indent="-342900">
                        <a:buFont typeface="+mj-lt"/>
                        <a:buAutoNum type="arabicPeriod"/>
                      </a:pPr>
                      <a:r>
                        <a:rPr lang="en-US" sz="1000" dirty="0" smtClean="0"/>
                        <a:t>WDPRO using EAI MQ  integration.</a:t>
                      </a:r>
                    </a:p>
                    <a:p>
                      <a:pPr marL="342900" indent="-342900">
                        <a:buFont typeface="+mj-lt"/>
                        <a:buAutoNum type="arabicPeriod"/>
                      </a:pPr>
                      <a:r>
                        <a:rPr lang="en-US" sz="1000" dirty="0" smtClean="0"/>
                        <a:t>Tactical solution which does not align with the foundational components of the product program target and transition architecture.</a:t>
                      </a:r>
                    </a:p>
                    <a:p>
                      <a:pPr marL="342900" indent="-342900">
                        <a:buFont typeface="+mj-lt"/>
                        <a:buAutoNum type="arabicPeriod"/>
                      </a:pPr>
                      <a:endParaRPr lang="en-US" sz="1000" dirty="0" smtClean="0"/>
                    </a:p>
                    <a:p>
                      <a:pPr marL="285750" indent="-285750">
                        <a:buFont typeface="Arial"/>
                        <a:buNone/>
                      </a:pPr>
                      <a:r>
                        <a:rPr lang="en-US" sz="1000" b="1" dirty="0" smtClean="0"/>
                        <a:t>Information</a:t>
                      </a:r>
                    </a:p>
                    <a:p>
                      <a:pPr marL="342900" indent="-342900">
                        <a:buFont typeface="+mj-lt"/>
                        <a:buAutoNum type="arabicPeriod"/>
                      </a:pPr>
                      <a:r>
                        <a:rPr lang="en-US" sz="1000" dirty="0" smtClean="0"/>
                        <a:t>Awaiting </a:t>
                      </a:r>
                      <a:r>
                        <a:rPr lang="en-US" sz="1000" dirty="0" err="1" smtClean="0"/>
                        <a:t>Accovia</a:t>
                      </a:r>
                      <a:r>
                        <a:rPr lang="en-US" sz="1000" dirty="0" smtClean="0"/>
                        <a:t> decisions that could impact assumptions and estimates.</a:t>
                      </a:r>
                    </a:p>
                    <a:p>
                      <a:pPr marL="342900" indent="-342900">
                        <a:buFont typeface="+mj-lt"/>
                        <a:buAutoNum type="arabicPeriod"/>
                      </a:pPr>
                      <a:r>
                        <a:rPr lang="en-US" sz="1000" dirty="0" smtClean="0"/>
                        <a:t>Internationalization</a:t>
                      </a:r>
                      <a:r>
                        <a:rPr lang="en-US" sz="1000" baseline="0" dirty="0" smtClean="0"/>
                        <a:t> of any data will impact downstream uses of the data.</a:t>
                      </a:r>
                      <a:endParaRPr lang="en-US" sz="100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121919">
                <a:tc>
                  <a:txBody>
                    <a:bodyPr/>
                    <a:lstStyle/>
                    <a:p>
                      <a:pPr algn="ctr"/>
                      <a:r>
                        <a:rPr lang="en-US" sz="1000" b="1" dirty="0" smtClean="0">
                          <a:solidFill>
                            <a:srgbClr val="FFFFFF"/>
                          </a:solidFill>
                        </a:rPr>
                        <a:t>Constraints</a:t>
                      </a:r>
                      <a:endParaRPr lang="en-US" sz="10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000" b="1" dirty="0" smtClean="0">
                          <a:solidFill>
                            <a:srgbClr val="FFFFFF"/>
                          </a:solidFill>
                        </a:rPr>
                        <a:t>Impacts</a:t>
                      </a:r>
                      <a:endParaRPr lang="en-US" sz="10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668389">
                <a:tc>
                  <a:txBody>
                    <a:bodyPr/>
                    <a:lstStyle/>
                    <a:p>
                      <a:pPr marL="285750" indent="-285750">
                        <a:buFont typeface="Arial"/>
                        <a:buNone/>
                      </a:pPr>
                      <a:r>
                        <a:rPr lang="en-US" sz="1000" b="1" dirty="0" smtClean="0"/>
                        <a:t>Application</a:t>
                      </a:r>
                    </a:p>
                    <a:p>
                      <a:pPr marL="285750" indent="-285750">
                        <a:buFont typeface="+mj-lt"/>
                        <a:buAutoNum type="arabicPeriod"/>
                      </a:pPr>
                      <a:r>
                        <a:rPr lang="en-US" sz="1000" dirty="0" smtClean="0"/>
                        <a:t>Product definition setup will continue in Accovia-DLP for option 1 and</a:t>
                      </a:r>
                      <a:r>
                        <a:rPr lang="en-US" sz="1000" baseline="0" dirty="0" smtClean="0"/>
                        <a:t> 2</a:t>
                      </a:r>
                      <a:r>
                        <a:rPr lang="en-US" sz="1000" dirty="0" smtClean="0"/>
                        <a:t>.</a:t>
                      </a:r>
                    </a:p>
                    <a:p>
                      <a:pPr marL="285750" indent="-285750">
                        <a:buFont typeface="+mj-lt"/>
                        <a:buAutoNum type="arabicPeriod"/>
                      </a:pPr>
                      <a:r>
                        <a:rPr lang="en-US" sz="1000" dirty="0" smtClean="0"/>
                        <a:t>SBC</a:t>
                      </a:r>
                      <a:r>
                        <a:rPr lang="en-US" sz="1000" baseline="0" dirty="0" smtClean="0"/>
                        <a:t> will remain the sales client for call center operations for option 1 and 2.</a:t>
                      </a:r>
                    </a:p>
                    <a:p>
                      <a:pPr marL="285750" indent="-285750">
                        <a:buFont typeface="+mj-lt"/>
                        <a:buAutoNum type="arabicPeriod"/>
                      </a:pPr>
                      <a:r>
                        <a:rPr lang="en-US" sz="1000" baseline="0" dirty="0" smtClean="0"/>
                        <a:t>Accovia will remain the  SOR for room and package bookings.</a:t>
                      </a:r>
                      <a:endParaRPr lang="en-US" sz="1000" dirty="0" smtClean="0"/>
                    </a:p>
                    <a:p>
                      <a:pPr marL="285750" indent="-285750">
                        <a:buFont typeface="Arial"/>
                        <a:buNone/>
                      </a:pPr>
                      <a:r>
                        <a:rPr lang="en-US" sz="1000" b="1" dirty="0" smtClean="0"/>
                        <a:t>Information</a:t>
                      </a:r>
                    </a:p>
                    <a:p>
                      <a:pPr marL="342900" indent="-342900">
                        <a:buFont typeface="+mj-lt"/>
                        <a:buAutoNum type="arabicPeriod"/>
                      </a:pPr>
                      <a:r>
                        <a:rPr lang="en-US" sz="1000" kern="1200" dirty="0" smtClean="0">
                          <a:solidFill>
                            <a:schemeClr val="dk1"/>
                          </a:solidFill>
                          <a:latin typeface="+mn-lt"/>
                          <a:ea typeface="+mn-ea"/>
                          <a:cs typeface="+mn-cs"/>
                        </a:rPr>
                        <a:t>no new Analytic or Reporting requirements for DLP</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kern="1200" dirty="0" smtClean="0">
                          <a:solidFill>
                            <a:schemeClr val="dk1"/>
                          </a:solidFill>
                          <a:latin typeface="+mn-lt"/>
                          <a:ea typeface="+mn-ea"/>
                          <a:cs typeface="+mn-cs"/>
                        </a:rPr>
                        <a:t>There are no changes to </a:t>
                      </a:r>
                      <a:r>
                        <a:rPr lang="en-US" sz="1000" kern="1200" dirty="0" err="1" smtClean="0">
                          <a:solidFill>
                            <a:schemeClr val="dk1"/>
                          </a:solidFill>
                          <a:latin typeface="+mn-lt"/>
                          <a:ea typeface="+mn-ea"/>
                          <a:cs typeface="+mn-cs"/>
                        </a:rPr>
                        <a:t>Accovia</a:t>
                      </a:r>
                      <a:r>
                        <a:rPr lang="en-US" sz="1000" kern="1200" dirty="0" smtClean="0">
                          <a:solidFill>
                            <a:schemeClr val="dk1"/>
                          </a:solidFill>
                          <a:latin typeface="+mn-lt"/>
                          <a:ea typeface="+mn-ea"/>
                          <a:cs typeface="+mn-cs"/>
                        </a:rPr>
                        <a:t> for DLP.</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kern="1200" dirty="0" smtClean="0">
                          <a:solidFill>
                            <a:schemeClr val="dk1"/>
                          </a:solidFill>
                          <a:latin typeface="+mn-lt"/>
                          <a:ea typeface="+mn-ea"/>
                          <a:cs typeface="+mn-cs"/>
                        </a:rPr>
                        <a:t>DLP Travel wish will remain consistent.</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kern="1200" dirty="0" smtClean="0">
                          <a:solidFill>
                            <a:schemeClr val="dk1"/>
                          </a:solidFill>
                          <a:latin typeface="+mn-lt"/>
                          <a:ea typeface="+mn-ea"/>
                          <a:cs typeface="+mn-cs"/>
                        </a:rPr>
                        <a:t>Any services used by DTS will already be implemented in WDW.</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kern="1200" dirty="0" smtClean="0">
                          <a:solidFill>
                            <a:schemeClr val="dk1"/>
                          </a:solidFill>
                          <a:latin typeface="+mn-lt"/>
                          <a:ea typeface="+mn-ea"/>
                          <a:cs typeface="+mn-cs"/>
                        </a:rPr>
                        <a:t>The Current DTS will stay stable.</a:t>
                      </a:r>
                      <a:endParaRPr lang="en-US" sz="100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a:buNone/>
                      </a:pPr>
                      <a:r>
                        <a:rPr lang="en-US" sz="1000" b="1" dirty="0" smtClean="0"/>
                        <a:t>Application</a:t>
                      </a:r>
                    </a:p>
                    <a:p>
                      <a:pPr marL="285750" indent="-285750">
                        <a:buFont typeface="Arial"/>
                        <a:buNone/>
                      </a:pPr>
                      <a:r>
                        <a:rPr lang="en-US" sz="1000" b="1" dirty="0" smtClean="0"/>
                        <a:t>Option 1: </a:t>
                      </a:r>
                      <a:r>
                        <a:rPr lang="en-US" sz="1000" dirty="0" smtClean="0"/>
                        <a:t>Product Program components : Asset, Product, Inventory, Pricing,  Sales Order, Sales Offer and Accovia DLP Adapter.</a:t>
                      </a:r>
                    </a:p>
                    <a:p>
                      <a:pPr marL="285750" indent="-285750">
                        <a:buFont typeface="Arial"/>
                        <a:buNone/>
                      </a:pPr>
                      <a:r>
                        <a:rPr lang="en-US" sz="1000" b="1" dirty="0" smtClean="0"/>
                        <a:t>Option 1A: </a:t>
                      </a:r>
                      <a:r>
                        <a:rPr lang="en-US" sz="1000" dirty="0" smtClean="0"/>
                        <a:t>Product Program components : Asset, Product, Sales Order, Sales Offer and Accovia DLP Adapter.</a:t>
                      </a:r>
                    </a:p>
                    <a:p>
                      <a:pPr marL="285750" indent="-285750">
                        <a:buFont typeface="Arial"/>
                        <a:buNone/>
                      </a:pPr>
                      <a:r>
                        <a:rPr lang="en-US" sz="1000" b="1" dirty="0" smtClean="0"/>
                        <a:t>Option 2: </a:t>
                      </a:r>
                      <a:r>
                        <a:rPr lang="en-US" sz="1000" dirty="0" smtClean="0"/>
                        <a:t>Sales Order (For entitlement), SBC, PMS/PVS, PCS, EAI, Travel Order Service and Recommender.</a:t>
                      </a:r>
                    </a:p>
                    <a:p>
                      <a:pPr marL="285750" indent="-285750">
                        <a:buFont typeface="Arial"/>
                        <a:buNone/>
                      </a:pPr>
                      <a:r>
                        <a:rPr lang="en-US" sz="1000" b="1" dirty="0" smtClean="0"/>
                        <a:t>Information</a:t>
                      </a:r>
                    </a:p>
                    <a:p>
                      <a:pPr marL="228600" indent="-228600">
                        <a:buFont typeface="+mj-lt"/>
                        <a:buAutoNum type="arabicPeriod"/>
                      </a:pPr>
                      <a:r>
                        <a:rPr lang="en-US" sz="1000" kern="1200" dirty="0" smtClean="0">
                          <a:solidFill>
                            <a:schemeClr val="dk1"/>
                          </a:solidFill>
                          <a:latin typeface="+mn-lt"/>
                          <a:ea typeface="+mn-ea"/>
                          <a:cs typeface="+mn-cs"/>
                        </a:rPr>
                        <a:t>All changes that have been implemented at WDW for service changes related to SBC or Recommender will be required for DLP DTS.</a:t>
                      </a:r>
                    </a:p>
                    <a:p>
                      <a:pPr marL="228600" indent="-228600">
                        <a:buFont typeface="+mj-lt"/>
                        <a:buAutoNum type="arabicPeriod"/>
                      </a:pPr>
                      <a:r>
                        <a:rPr lang="en-US" sz="1000" kern="1200" dirty="0" smtClean="0">
                          <a:solidFill>
                            <a:schemeClr val="dk1"/>
                          </a:solidFill>
                          <a:latin typeface="+mn-lt"/>
                          <a:ea typeface="+mn-ea"/>
                          <a:cs typeface="+mn-cs"/>
                        </a:rPr>
                        <a:t>Loads into, and out of, the MDM Product hub will be required for the new Product UI to support DLP.</a:t>
                      </a:r>
                      <a:endParaRPr lang="en-US" sz="100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446206">
                <a:tc gridSpan="2">
                  <a:txBody>
                    <a:bodyPr/>
                    <a:lstStyle/>
                    <a:p>
                      <a:pPr algn="ctr"/>
                      <a:r>
                        <a:rPr lang="en-US" sz="1000" b="1" dirty="0" smtClean="0">
                          <a:solidFill>
                            <a:srgbClr val="FFFFFF"/>
                          </a:solidFill>
                        </a:rPr>
                        <a:t>Recommendations</a:t>
                      </a:r>
                      <a:endParaRPr lang="en-US" sz="10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1337035">
                <a:tc gridSpan="2">
                  <a:txBody>
                    <a:bodyPr/>
                    <a:lstStyle/>
                    <a:p>
                      <a:pPr marL="285750" indent="-285750">
                        <a:buFont typeface="Arial"/>
                        <a:buNone/>
                      </a:pPr>
                      <a:r>
                        <a:rPr lang="en-US" sz="1000" b="1" dirty="0" smtClean="0"/>
                        <a:t>Application</a:t>
                      </a:r>
                    </a:p>
                    <a:p>
                      <a:pPr marL="285750" indent="-285750">
                        <a:buFont typeface="+mj-lt"/>
                        <a:buAutoNum type="arabicPeriod"/>
                      </a:pPr>
                      <a:r>
                        <a:rPr lang="en-US" sz="1000" dirty="0" smtClean="0"/>
                        <a:t>Recommends the Option#1 (option with Major Product Program Integration including Inventory and Pricing).</a:t>
                      </a:r>
                    </a:p>
                    <a:p>
                      <a:pPr marL="285750" indent="-285750">
                        <a:buFont typeface="+mj-lt"/>
                        <a:buNone/>
                      </a:pPr>
                      <a:r>
                        <a:rPr lang="en-US" sz="1000" b="1" dirty="0" smtClean="0"/>
                        <a:t>Option 1 and 1A:</a:t>
                      </a:r>
                    </a:p>
                    <a:p>
                      <a:pPr marL="285750" indent="-285750">
                        <a:buFont typeface="+mj-lt"/>
                        <a:buAutoNum type="arabicPeriod"/>
                      </a:pPr>
                      <a:r>
                        <a:rPr lang="en-US" sz="1000" dirty="0" smtClean="0"/>
                        <a:t>Align with Industry standards as well as Disney Enterprise  standards for  modeling and implementing services.</a:t>
                      </a:r>
                    </a:p>
                    <a:p>
                      <a:pPr marL="285750" indent="-285750">
                        <a:buFont typeface="+mj-lt"/>
                        <a:buAutoNum type="arabicPeriod"/>
                      </a:pPr>
                      <a:r>
                        <a:rPr lang="en-US" sz="1000" dirty="0" smtClean="0"/>
                        <a:t>Leverage the existing EAI DLP adapter which supports TAP based communication with Accovia-DLP.</a:t>
                      </a:r>
                    </a:p>
                    <a:p>
                      <a:pPr marL="285750" indent="-285750">
                        <a:buFont typeface="+mj-lt"/>
                        <a:buAutoNum type="arabicPeriod"/>
                      </a:pPr>
                      <a:r>
                        <a:rPr lang="en-US" sz="1000" dirty="0" smtClean="0"/>
                        <a:t>Retire or deprecate the Recommender, PMA. PVS, PCS , Travel Order Service, and EAI (DLP instance excluding the DLP Accovia Adapter)</a:t>
                      </a:r>
                    </a:p>
                    <a:p>
                      <a:pPr marL="285750" indent="-285750">
                        <a:buFont typeface="+mj-lt"/>
                        <a:buNone/>
                      </a:pPr>
                      <a:r>
                        <a:rPr lang="en-US" sz="1000" b="1" dirty="0" smtClean="0"/>
                        <a:t>Option 2: </a:t>
                      </a:r>
                    </a:p>
                    <a:p>
                      <a:pPr marL="285750" indent="-285750">
                        <a:buFont typeface="+mj-lt"/>
                        <a:buAutoNum type="arabicPeriod"/>
                      </a:pPr>
                      <a:r>
                        <a:rPr lang="en-US" sz="1000" b="0" dirty="0" smtClean="0"/>
                        <a:t>Recommends</a:t>
                      </a:r>
                      <a:r>
                        <a:rPr lang="en-US" sz="1000" b="0" baseline="0" dirty="0" smtClean="0"/>
                        <a:t>  leveraging the global services layer from product program to reduce the transitional impact</a:t>
                      </a:r>
                      <a:r>
                        <a:rPr lang="en-US" sz="1000" b="1" baseline="0" dirty="0" smtClean="0"/>
                        <a:t>.</a:t>
                      </a:r>
                      <a:endParaRPr lang="en-US" sz="1000" b="1" dirty="0" smtClean="0"/>
                    </a:p>
                    <a:p>
                      <a:pPr marL="285750" indent="-285750">
                        <a:buFont typeface="Arial"/>
                        <a:buNone/>
                      </a:pPr>
                      <a:r>
                        <a:rPr lang="en-US" sz="1000" b="1" dirty="0" smtClean="0"/>
                        <a:t>Information</a:t>
                      </a:r>
                    </a:p>
                    <a:p>
                      <a:pPr marL="342900" indent="-342900">
                        <a:buFont typeface="+mj-lt"/>
                        <a:buAutoNum type="arabicPeriod"/>
                      </a:pPr>
                      <a:r>
                        <a:rPr lang="en-US" sz="1000" dirty="0" smtClean="0"/>
                        <a:t>Insure</a:t>
                      </a:r>
                      <a:r>
                        <a:rPr lang="en-US" sz="1000" baseline="0" dirty="0" smtClean="0"/>
                        <a:t> alignment with Product program and validate assumptions about </a:t>
                      </a:r>
                      <a:r>
                        <a:rPr lang="en-US" sz="1000" baseline="0" dirty="0" err="1" smtClean="0"/>
                        <a:t>Accovia</a:t>
                      </a:r>
                      <a:r>
                        <a:rPr lang="en-US" sz="1000" baseline="0" dirty="0" smtClean="0"/>
                        <a:t> prior to proceeding.</a:t>
                      </a:r>
                    </a:p>
                    <a:p>
                      <a:pPr marL="342900" indent="-342900">
                        <a:buFont typeface="+mj-lt"/>
                        <a:buAutoNum type="arabicPeriod"/>
                      </a:pPr>
                      <a:r>
                        <a:rPr lang="en-US" sz="1000" baseline="0" dirty="0" smtClean="0"/>
                        <a:t>Implement as much of WDW architecture as possible to minimize custom coding.</a:t>
                      </a:r>
                      <a:endParaRPr lang="en-US" sz="100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extLst>
      <p:ext uri="{BB962C8B-B14F-4D97-AF65-F5344CB8AC3E}">
        <p14:creationId xmlns:p14="http://schemas.microsoft.com/office/powerpoint/2010/main" xmlns="" val="2627160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schemeClr val="tx2"/>
                </a:solidFill>
              </a:rPr>
              <a:t>Technology Architecture Dashboard</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12</a:t>
            </a:fld>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3151831239"/>
              </p:ext>
            </p:extLst>
          </p:nvPr>
        </p:nvGraphicFramePr>
        <p:xfrm>
          <a:off x="152400" y="914401"/>
          <a:ext cx="8839200" cy="5257801"/>
        </p:xfrm>
        <a:graphic>
          <a:graphicData uri="http://schemas.openxmlformats.org/drawingml/2006/table">
            <a:tbl>
              <a:tblPr>
                <a:tableStyleId>{5C22544A-7EE6-4342-B048-85BDC9FD1C3A}</a:tableStyleId>
              </a:tblPr>
              <a:tblGrid>
                <a:gridCol w="4419600"/>
                <a:gridCol w="4419600"/>
              </a:tblGrid>
              <a:tr h="408413">
                <a:tc>
                  <a:txBody>
                    <a:bodyPr/>
                    <a:lstStyle/>
                    <a:p>
                      <a:pPr algn="ctr"/>
                      <a:r>
                        <a:rPr lang="en-US" sz="1600" b="1" dirty="0" smtClean="0">
                          <a:solidFill>
                            <a:schemeClr val="bg1"/>
                          </a:solidFill>
                        </a:rPr>
                        <a:t>Assumptions</a:t>
                      </a:r>
                      <a:endParaRPr lang="en-US" sz="16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smtClean="0">
                          <a:solidFill>
                            <a:srgbClr val="FFFFFF"/>
                          </a:solidFill>
                        </a:rPr>
                        <a:t>Risks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37035">
                <a:tc>
                  <a:txBody>
                    <a:bodyPr/>
                    <a:lstStyle/>
                    <a:p>
                      <a:pPr marL="285750" indent="-285750">
                        <a:buFont typeface="Arial"/>
                        <a:buChar char="•"/>
                      </a:pPr>
                      <a:r>
                        <a:rPr lang="en-US" sz="1600" dirty="0" smtClean="0"/>
                        <a:t>New</a:t>
                      </a:r>
                      <a:r>
                        <a:rPr lang="en-US" sz="1600" baseline="0" dirty="0" smtClean="0"/>
                        <a:t> components will utilize preferred technologies</a:t>
                      </a:r>
                      <a:endParaRPr lang="en-US" sz="1600" dirty="0" smtClean="0"/>
                    </a:p>
                    <a:p>
                      <a:pPr marL="285750" indent="-285750">
                        <a:buFont typeface="Arial"/>
                        <a:buChar char="•"/>
                      </a:pPr>
                      <a:r>
                        <a:rPr lang="en-US" sz="1600" dirty="0" smtClean="0"/>
                        <a:t>Minimal (or no)</a:t>
                      </a:r>
                      <a:r>
                        <a:rPr lang="en-US" sz="1600" baseline="0" dirty="0" smtClean="0"/>
                        <a:t> expansion of existing non-preferred technologies</a:t>
                      </a:r>
                      <a:endParaRPr lang="en-US" sz="1600" dirty="0" smtClean="0"/>
                    </a:p>
                    <a:p>
                      <a:pPr marL="285750" indent="-285750">
                        <a:buFont typeface="Arial"/>
                        <a:buChar char="•"/>
                      </a:pPr>
                      <a:endParaRPr lang="en-US" sz="1600" dirty="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Arial"/>
                        <a:buChar char="•"/>
                      </a:pPr>
                      <a:r>
                        <a:rPr lang="en-US" sz="1600" dirty="0" smtClean="0"/>
                        <a:t>As</a:t>
                      </a:r>
                      <a:r>
                        <a:rPr lang="en-US" sz="1600" baseline="0" dirty="0" smtClean="0"/>
                        <a:t> old technology goes out of support, stability and recoverability of solutions is weakened</a:t>
                      </a:r>
                      <a:endParaRPr lang="en-US" sz="1600" dirty="0" smtClean="0"/>
                    </a:p>
                    <a:p>
                      <a:pPr marL="342900" indent="-342900">
                        <a:buFont typeface="Arial"/>
                        <a:buChar char="•"/>
                      </a:pPr>
                      <a:endParaRPr lang="en-US" sz="1600" dirty="0" smtClean="0"/>
                    </a:p>
                    <a:p>
                      <a:pPr marL="342900" indent="-342900">
                        <a:buFont typeface="Arial"/>
                        <a:buChar char="•"/>
                      </a:pPr>
                      <a:endParaRPr lang="en-US" sz="1600" dirty="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92077">
                <a:tc>
                  <a:txBody>
                    <a:bodyPr/>
                    <a:lstStyle/>
                    <a:p>
                      <a:pPr algn="ctr"/>
                      <a:r>
                        <a:rPr lang="en-US" sz="1600" b="1" dirty="0" smtClean="0">
                          <a:solidFill>
                            <a:srgbClr val="FFFFFF"/>
                          </a:solidFill>
                        </a:rPr>
                        <a:t>Constraints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600" b="1" dirty="0" smtClean="0">
                          <a:solidFill>
                            <a:srgbClr val="FFFFFF"/>
                          </a:solidFill>
                        </a:rPr>
                        <a:t>Impacts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1337035">
                <a:tc>
                  <a:txBody>
                    <a:bodyPr/>
                    <a:lstStyle/>
                    <a:p>
                      <a:pPr marL="285750" indent="-285750">
                        <a:buFont typeface="Arial"/>
                        <a:buChar char="•"/>
                      </a:pPr>
                      <a:endParaRPr lang="en-US" sz="1600" dirty="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a:buChar char="•"/>
                      </a:pPr>
                      <a:r>
                        <a:rPr lang="en-US" sz="1600" dirty="0" smtClean="0"/>
                        <a:t>Our</a:t>
                      </a:r>
                      <a:r>
                        <a:rPr lang="en-US" sz="1600" baseline="0" dirty="0" smtClean="0"/>
                        <a:t> technology catalog can support expected needs of new components</a:t>
                      </a:r>
                    </a:p>
                    <a:p>
                      <a:pPr marL="285750" indent="-285750">
                        <a:buFont typeface="Arial"/>
                        <a:buChar char="•"/>
                      </a:pPr>
                      <a:r>
                        <a:rPr lang="en-US" sz="1600" baseline="0" dirty="0" smtClean="0"/>
                        <a:t>Some costs to acquire new servers, software</a:t>
                      </a:r>
                      <a:endParaRPr lang="en-US" sz="1600" dirty="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446206">
                <a:tc gridSpan="2">
                  <a:txBody>
                    <a:bodyPr/>
                    <a:lstStyle/>
                    <a:p>
                      <a:pPr algn="ctr"/>
                      <a:r>
                        <a:rPr lang="en-US" sz="1600" b="1" dirty="0" smtClean="0">
                          <a:solidFill>
                            <a:srgbClr val="FFFFFF"/>
                          </a:solidFill>
                        </a:rPr>
                        <a:t>Recommendations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1337035">
                <a:tc gridSpan="2">
                  <a:txBody>
                    <a:bodyPr/>
                    <a:lstStyle/>
                    <a:p>
                      <a:pPr marL="285750" indent="-285750">
                        <a:buFont typeface="Arial"/>
                        <a:buChar char="•"/>
                      </a:pPr>
                      <a:r>
                        <a:rPr lang="en-US" sz="1600" dirty="0" smtClean="0"/>
                        <a:t>Migrate</a:t>
                      </a:r>
                      <a:r>
                        <a:rPr lang="en-US" sz="1600" baseline="0" dirty="0" smtClean="0"/>
                        <a:t> to preferred technologies</a:t>
                      </a:r>
                    </a:p>
                    <a:p>
                      <a:pPr marL="285750" indent="-285750">
                        <a:buFont typeface="Arial"/>
                        <a:buChar char="•"/>
                      </a:pPr>
                      <a:r>
                        <a:rPr lang="en-US" sz="1600" baseline="0" dirty="0" smtClean="0"/>
                        <a:t>Retire old, unsupported technologies</a:t>
                      </a:r>
                      <a:endParaRPr lang="en-US" sz="1600" dirty="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extLst>
      <p:ext uri="{BB962C8B-B14F-4D97-AF65-F5344CB8AC3E}">
        <p14:creationId xmlns="" xmlns:p14="http://schemas.microsoft.com/office/powerpoint/2010/main" val="783960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3581400"/>
            <a:ext cx="7772400" cy="1066800"/>
          </a:xfrm>
        </p:spPr>
        <p:txBody>
          <a:bodyPr anchor="ctr" anchorCtr="0"/>
          <a:lstStyle/>
          <a:p>
            <a:pPr algn="ctr"/>
            <a:r>
              <a:rPr lang="en-US" sz="2800" b="1" dirty="0" smtClean="0"/>
              <a:t>Appendix</a:t>
            </a:r>
            <a:br>
              <a:rPr lang="en-US" sz="2800" b="1" dirty="0" smtClean="0"/>
            </a:br>
            <a:endParaRPr lang="en-US" sz="1800" b="1" dirty="0" smtClean="0"/>
          </a:p>
        </p:txBody>
      </p:sp>
      <p:sp>
        <p:nvSpPr>
          <p:cNvPr id="4" name="Slide Number Placeholder 3"/>
          <p:cNvSpPr>
            <a:spLocks noGrp="1"/>
          </p:cNvSpPr>
          <p:nvPr>
            <p:ph type="sldNum" sz="quarter" idx="11"/>
          </p:nvPr>
        </p:nvSpPr>
        <p:spPr/>
        <p:txBody>
          <a:bodyPr/>
          <a:lstStyle/>
          <a:p>
            <a:pPr>
              <a:defRPr/>
            </a:pPr>
            <a:fld id="{EB41FF5A-05D1-4CBA-A754-D64461734696}"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chemeClr val="tx2"/>
                </a:solidFill>
              </a:rPr>
              <a:t>Appendix  A0:</a:t>
            </a:r>
            <a:r>
              <a:rPr lang="en-US" b="1" dirty="0" smtClean="0"/>
              <a:t/>
            </a:r>
            <a:br>
              <a:rPr lang="en-US" b="1" dirty="0" smtClean="0"/>
            </a:br>
            <a:r>
              <a:rPr lang="en-US" b="1" dirty="0" smtClean="0">
                <a:solidFill>
                  <a:schemeClr val="tx2"/>
                </a:solidFill>
              </a:rPr>
              <a:t>EA Project Team</a:t>
            </a: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14</a:t>
            </a:fld>
            <a:endParaRPr lang="en-US"/>
          </a:p>
        </p:txBody>
      </p:sp>
      <p:graphicFrame>
        <p:nvGraphicFramePr>
          <p:cNvPr id="5" name="Table 4"/>
          <p:cNvGraphicFramePr>
            <a:graphicFrameLocks noGrp="1"/>
          </p:cNvGraphicFramePr>
          <p:nvPr/>
        </p:nvGraphicFramePr>
        <p:xfrm>
          <a:off x="457200" y="1397000"/>
          <a:ext cx="8229600" cy="4079240"/>
        </p:xfrm>
        <a:graphic>
          <a:graphicData uri="http://schemas.openxmlformats.org/drawingml/2006/table">
            <a:tbl>
              <a:tblPr firstRow="1" bandRow="1">
                <a:tableStyleId>{5C22544A-7EE6-4342-B048-85BDC9FD1C3A}</a:tableStyleId>
              </a:tblPr>
              <a:tblGrid>
                <a:gridCol w="4724400"/>
                <a:gridCol w="3505200"/>
              </a:tblGrid>
              <a:tr h="370840">
                <a:tc>
                  <a:txBody>
                    <a:bodyPr/>
                    <a:lstStyle/>
                    <a:p>
                      <a:r>
                        <a:rPr lang="en-US" dirty="0" smtClean="0"/>
                        <a:t>Role</a:t>
                      </a:r>
                      <a:endParaRPr lang="en-US" dirty="0"/>
                    </a:p>
                  </a:txBody>
                  <a:tcPr/>
                </a:tc>
                <a:tc>
                  <a:txBody>
                    <a:bodyPr/>
                    <a:lstStyle/>
                    <a:p>
                      <a:r>
                        <a:rPr lang="en-US" dirty="0" smtClean="0"/>
                        <a:t> Name</a:t>
                      </a:r>
                      <a:endParaRPr lang="en-US" dirty="0"/>
                    </a:p>
                  </a:txBody>
                  <a:tcPr/>
                </a:tc>
              </a:tr>
              <a:tr h="370840">
                <a:tc>
                  <a:txBody>
                    <a:bodyPr/>
                    <a:lstStyle/>
                    <a:p>
                      <a:r>
                        <a:rPr lang="en-US" dirty="0" smtClean="0"/>
                        <a:t>Enterprise</a:t>
                      </a:r>
                      <a:r>
                        <a:rPr lang="en-US" baseline="0" dirty="0" smtClean="0"/>
                        <a:t> Architect</a:t>
                      </a:r>
                      <a:endParaRPr lang="en-US" dirty="0"/>
                    </a:p>
                  </a:txBody>
                  <a:tcPr/>
                </a:tc>
                <a:tc>
                  <a:txBody>
                    <a:bodyPr/>
                    <a:lstStyle/>
                    <a:p>
                      <a:r>
                        <a:rPr lang="en-US" dirty="0" smtClean="0"/>
                        <a:t>Bruce Francois</a:t>
                      </a:r>
                      <a:endParaRPr lang="en-US" dirty="0"/>
                    </a:p>
                  </a:txBody>
                  <a:tcPr/>
                </a:tc>
              </a:tr>
              <a:tr h="370840">
                <a:tc>
                  <a:txBody>
                    <a:bodyPr/>
                    <a:lstStyle/>
                    <a:p>
                      <a:r>
                        <a:rPr lang="en-US" dirty="0" smtClean="0"/>
                        <a:t>Business </a:t>
                      </a:r>
                      <a:r>
                        <a:rPr lang="en-US" baseline="0" dirty="0" smtClean="0"/>
                        <a:t>Architect</a:t>
                      </a:r>
                      <a:endParaRPr lang="en-US" dirty="0"/>
                    </a:p>
                  </a:txBody>
                  <a:tcPr/>
                </a:tc>
                <a:tc>
                  <a:txBody>
                    <a:bodyPr/>
                    <a:lstStyle/>
                    <a:p>
                      <a:r>
                        <a:rPr lang="en-US" dirty="0" smtClean="0"/>
                        <a:t>Elizabeth</a:t>
                      </a:r>
                      <a:r>
                        <a:rPr lang="en-US" baseline="0" dirty="0" smtClean="0"/>
                        <a:t> Holubek</a:t>
                      </a:r>
                      <a:endParaRPr lang="en-US" dirty="0"/>
                    </a:p>
                  </a:txBody>
                  <a:tcPr/>
                </a:tc>
              </a:tr>
              <a:tr h="370840">
                <a:tc>
                  <a:txBody>
                    <a:bodyPr/>
                    <a:lstStyle/>
                    <a:p>
                      <a:r>
                        <a:rPr lang="en-US" dirty="0" smtClean="0"/>
                        <a:t>Information</a:t>
                      </a:r>
                      <a:r>
                        <a:rPr lang="en-US" baseline="0" dirty="0" smtClean="0"/>
                        <a:t> Architect</a:t>
                      </a:r>
                      <a:endParaRPr lang="en-US" dirty="0"/>
                    </a:p>
                  </a:txBody>
                  <a:tcPr/>
                </a:tc>
                <a:tc>
                  <a:txBody>
                    <a:bodyPr/>
                    <a:lstStyle/>
                    <a:p>
                      <a:r>
                        <a:rPr lang="en-US" dirty="0" smtClean="0"/>
                        <a:t>Rosanne Vezzi</a:t>
                      </a:r>
                      <a:endParaRPr lang="en-US" dirty="0"/>
                    </a:p>
                  </a:txBody>
                  <a:tcPr/>
                </a:tc>
              </a:tr>
              <a:tr h="370840">
                <a:tc>
                  <a:txBody>
                    <a:bodyPr/>
                    <a:lstStyle/>
                    <a:p>
                      <a:r>
                        <a:rPr lang="en-US" dirty="0" smtClean="0"/>
                        <a:t>GBTS Infrastructure</a:t>
                      </a:r>
                      <a:r>
                        <a:rPr lang="en-US" baseline="0" dirty="0" smtClean="0"/>
                        <a:t> /Security Architect</a:t>
                      </a:r>
                      <a:endParaRPr lang="en-US" dirty="0"/>
                    </a:p>
                  </a:txBody>
                  <a:tcPr/>
                </a:tc>
                <a:tc>
                  <a:txBody>
                    <a:bodyPr/>
                    <a:lstStyle/>
                    <a:p>
                      <a:r>
                        <a:rPr lang="en-US" dirty="0" smtClean="0"/>
                        <a:t>Dave</a:t>
                      </a:r>
                      <a:r>
                        <a:rPr lang="en-US" baseline="0" dirty="0" smtClean="0"/>
                        <a:t> MacLean</a:t>
                      </a:r>
                      <a:endParaRPr lang="en-US" dirty="0"/>
                    </a:p>
                  </a:txBody>
                  <a:tcPr/>
                </a:tc>
              </a:tr>
              <a:tr h="370840">
                <a:tc>
                  <a:txBody>
                    <a:bodyPr/>
                    <a:lstStyle/>
                    <a:p>
                      <a:r>
                        <a:rPr lang="en-US" dirty="0" smtClean="0"/>
                        <a:t>WDPRO</a:t>
                      </a:r>
                      <a:r>
                        <a:rPr lang="en-US" baseline="0" dirty="0" smtClean="0"/>
                        <a:t> </a:t>
                      </a:r>
                      <a:r>
                        <a:rPr lang="en-US" dirty="0" smtClean="0"/>
                        <a:t>Infrastructure</a:t>
                      </a:r>
                      <a:r>
                        <a:rPr lang="en-US" baseline="0" dirty="0" smtClean="0"/>
                        <a:t> /Security Architect</a:t>
                      </a:r>
                      <a:endParaRPr lang="en-US" dirty="0"/>
                    </a:p>
                  </a:txBody>
                  <a:tcPr/>
                </a:tc>
                <a:tc>
                  <a:txBody>
                    <a:bodyPr/>
                    <a:lstStyle/>
                    <a:p>
                      <a:r>
                        <a:rPr lang="en-US" dirty="0" smtClean="0"/>
                        <a:t>Anthony Florendo</a:t>
                      </a:r>
                      <a:endParaRPr lang="en-US" dirty="0"/>
                    </a:p>
                  </a:txBody>
                  <a:tcPr/>
                </a:tc>
              </a:tr>
              <a:tr h="370840">
                <a:tc>
                  <a:txBody>
                    <a:bodyPr/>
                    <a:lstStyle/>
                    <a:p>
                      <a:r>
                        <a:rPr lang="en-US" dirty="0" smtClean="0"/>
                        <a:t>Information Solution Architect</a:t>
                      </a:r>
                      <a:endParaRPr lang="en-US" dirty="0"/>
                    </a:p>
                  </a:txBody>
                  <a:tcPr/>
                </a:tc>
                <a:tc>
                  <a:txBody>
                    <a:bodyPr/>
                    <a:lstStyle/>
                    <a:p>
                      <a:r>
                        <a:rPr lang="en-US" sz="1800" kern="1200" dirty="0" smtClean="0">
                          <a:solidFill>
                            <a:schemeClr val="dk1"/>
                          </a:solidFill>
                          <a:latin typeface="+mn-lt"/>
                          <a:ea typeface="+mn-ea"/>
                          <a:cs typeface="+mn-cs"/>
                        </a:rPr>
                        <a:t>Chris Ebaugh</a:t>
                      </a:r>
                      <a:endParaRPr lang="en-US" dirty="0"/>
                    </a:p>
                  </a:txBody>
                  <a:tcPr/>
                </a:tc>
              </a:tr>
              <a:tr h="370840">
                <a:tc>
                  <a:txBody>
                    <a:bodyPr/>
                    <a:lstStyle/>
                    <a:p>
                      <a:r>
                        <a:rPr lang="en-US" dirty="0" smtClean="0"/>
                        <a:t>GBTS Application Solution Architect</a:t>
                      </a:r>
                      <a:endParaRPr lang="en-US" dirty="0"/>
                    </a:p>
                  </a:txBody>
                  <a:tcPr/>
                </a:tc>
                <a:tc>
                  <a:txBody>
                    <a:bodyPr/>
                    <a:lstStyle/>
                    <a:p>
                      <a:r>
                        <a:rPr lang="en-US" dirty="0" smtClean="0"/>
                        <a:t>Siva Govindarajan, Nag Muvva</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WDPRO Application Solution Architect</a:t>
                      </a:r>
                    </a:p>
                  </a:txBody>
                  <a:tcPr/>
                </a:tc>
                <a:tc>
                  <a:txBody>
                    <a:bodyPr/>
                    <a:lstStyle/>
                    <a:p>
                      <a:r>
                        <a:rPr lang="en-US" dirty="0" smtClean="0"/>
                        <a:t>David Raal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DLP Solution Architect</a:t>
                      </a:r>
                    </a:p>
                  </a:txBody>
                  <a:tcPr/>
                </a:tc>
                <a:tc>
                  <a:txBody>
                    <a:bodyPr/>
                    <a:lstStyle/>
                    <a:p>
                      <a:r>
                        <a:rPr lang="en-US" dirty="0" smtClean="0"/>
                        <a:t>Fernando</a:t>
                      </a:r>
                      <a:r>
                        <a:rPr lang="en-US" baseline="0" dirty="0" smtClean="0"/>
                        <a:t> </a:t>
                      </a:r>
                      <a:r>
                        <a:rPr lang="en-US" baseline="0" dirty="0" err="1" smtClean="0"/>
                        <a:t>Iafrate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chemeClr val="tx2"/>
                </a:solidFill>
              </a:rPr>
              <a:t>Appendix  A1-1:</a:t>
            </a:r>
            <a:r>
              <a:rPr lang="en-US" b="1" dirty="0" smtClean="0"/>
              <a:t/>
            </a:r>
            <a:br>
              <a:rPr lang="en-US" b="1" dirty="0" smtClean="0"/>
            </a:br>
            <a:r>
              <a:rPr lang="en-US" sz="1400" b="1" dirty="0" smtClean="0">
                <a:solidFill>
                  <a:schemeClr val="tx2"/>
                </a:solidFill>
              </a:rPr>
              <a:t> </a:t>
            </a:r>
            <a:r>
              <a:rPr lang="en-US" sz="2000" b="1" dirty="0" smtClean="0">
                <a:solidFill>
                  <a:schemeClr val="tx2"/>
                </a:solidFill>
              </a:rPr>
              <a:t>Proposed Project Architecture Reference Model</a:t>
            </a:r>
            <a:br>
              <a:rPr lang="en-US" sz="2000" b="1" dirty="0" smtClean="0">
                <a:solidFill>
                  <a:schemeClr val="tx2"/>
                </a:solidFill>
              </a:rPr>
            </a:br>
            <a:r>
              <a:rPr lang="en-US" sz="2000" b="1" dirty="0" smtClean="0">
                <a:solidFill>
                  <a:schemeClr val="tx2"/>
                </a:solidFill>
              </a:rPr>
              <a:t>Option 1 </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15</a:t>
            </a:fld>
            <a:endParaRPr lang="en-US"/>
          </a:p>
        </p:txBody>
      </p:sp>
      <p:pic>
        <p:nvPicPr>
          <p:cNvPr id="3" name="Picture 2"/>
          <p:cNvPicPr>
            <a:picLocks noChangeAspect="1" noChangeArrowheads="1"/>
          </p:cNvPicPr>
          <p:nvPr/>
        </p:nvPicPr>
        <p:blipFill>
          <a:blip r:embed="rId2" cstate="print"/>
          <a:srcRect/>
          <a:stretch>
            <a:fillRect/>
          </a:stretch>
        </p:blipFill>
        <p:spPr bwMode="auto">
          <a:xfrm>
            <a:off x="304800" y="1295400"/>
            <a:ext cx="8610600" cy="532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chemeClr val="tx2"/>
                </a:solidFill>
              </a:rPr>
              <a:t>Appendix  A1-2:</a:t>
            </a:r>
            <a:r>
              <a:rPr lang="en-US" b="1" dirty="0" smtClean="0"/>
              <a:t/>
            </a:r>
            <a:br>
              <a:rPr lang="en-US" b="1" dirty="0" smtClean="0"/>
            </a:br>
            <a:r>
              <a:rPr lang="en-US" sz="2000" b="1" dirty="0" smtClean="0">
                <a:solidFill>
                  <a:schemeClr val="tx2"/>
                </a:solidFill>
              </a:rPr>
              <a:t>Proposed Project Architecture Reference Model</a:t>
            </a:r>
            <a:br>
              <a:rPr lang="en-US" sz="2000" b="1" dirty="0" smtClean="0">
                <a:solidFill>
                  <a:schemeClr val="tx2"/>
                </a:solidFill>
              </a:rPr>
            </a:br>
            <a:r>
              <a:rPr lang="en-US" sz="2000" b="1" dirty="0" smtClean="0">
                <a:solidFill>
                  <a:schemeClr val="tx2"/>
                </a:solidFill>
              </a:rPr>
              <a:t>Option 2</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16</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533400" y="1295400"/>
            <a:ext cx="8077201"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6897711-AF2F-4F18-BAAB-A2CB4ECC2D52}" type="slidenum">
              <a:rPr lang="en-US" smtClean="0"/>
              <a:pPr>
                <a:defRPr/>
              </a:pPr>
              <a:t>17</a:t>
            </a:fld>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6" name="Title 1"/>
          <p:cNvSpPr txBox="1">
            <a:spLocks/>
          </p:cNvSpPr>
          <p:nvPr/>
        </p:nvSpPr>
        <p:spPr>
          <a:xfrm>
            <a:off x="533400" y="152400"/>
            <a:ext cx="8229600" cy="762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j-lt"/>
                <a:ea typeface="+mj-ea"/>
                <a:cs typeface="+mj-cs"/>
              </a:rPr>
              <a:t>Appendix  A2:</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r>
              <a:rPr kumimoji="0" lang="en-US" sz="1600" b="1" i="0" u="none" strike="noStrike" kern="1200" cap="none" spc="0" normalizeH="0" baseline="0" noProof="0" dirty="0" smtClean="0">
                <a:ln>
                  <a:noFill/>
                </a:ln>
                <a:solidFill>
                  <a:schemeClr val="tx2"/>
                </a:solidFill>
                <a:effectLst/>
                <a:uLnTx/>
                <a:uFillTx/>
                <a:latin typeface="+mj-lt"/>
                <a:ea typeface="+mj-ea"/>
                <a:cs typeface="+mj-cs"/>
              </a:rPr>
              <a:t>Information Architecture</a:t>
            </a:r>
            <a:endParaRPr kumimoji="0" lang="en-US" sz="1600" b="1" i="0" u="none" strike="noStrike" kern="1200" cap="none" spc="0" normalizeH="0" baseline="0" noProof="0" dirty="0">
              <a:ln>
                <a:noFill/>
              </a:ln>
              <a:solidFill>
                <a:schemeClr val="tx2"/>
              </a:solidFill>
              <a:effectLst/>
              <a:uLnTx/>
              <a:uFillTx/>
              <a:latin typeface="+mj-lt"/>
              <a:ea typeface="+mj-ea"/>
              <a:cs typeface="+mj-cs"/>
            </a:endParaRPr>
          </a:p>
        </p:txBody>
      </p:sp>
      <p:pic>
        <p:nvPicPr>
          <p:cNvPr id="1027" name="Picture 3"/>
          <p:cNvPicPr>
            <a:picLocks noChangeAspect="1" noChangeArrowheads="1"/>
          </p:cNvPicPr>
          <p:nvPr/>
        </p:nvPicPr>
        <p:blipFill>
          <a:blip r:embed="rId2" cstate="print"/>
          <a:srcRect/>
          <a:stretch>
            <a:fillRect/>
          </a:stretch>
        </p:blipFill>
        <p:spPr bwMode="auto">
          <a:xfrm>
            <a:off x="1371600" y="782012"/>
            <a:ext cx="7092950" cy="586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6897711-AF2F-4F18-BAAB-A2CB4ECC2D52}" type="slidenum">
              <a:rPr lang="en-US" smtClean="0"/>
              <a:pPr>
                <a:defRPr/>
              </a:pPr>
              <a:t>18</a:t>
            </a:fld>
            <a:endParaRPr lang="en-US" dirty="0"/>
          </a:p>
        </p:txBody>
      </p:sp>
      <p:pic>
        <p:nvPicPr>
          <p:cNvPr id="3" name="Picture 2"/>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838200" y="1066800"/>
            <a:ext cx="7391400" cy="5105400"/>
          </a:xfrm>
          <a:prstGeom prst="rect">
            <a:avLst/>
          </a:prstGeom>
          <a:noFill/>
          <a:ln>
            <a:noFill/>
          </a:ln>
        </p:spPr>
      </p:pic>
      <p:sp>
        <p:nvSpPr>
          <p:cNvPr id="4" name="Title 1"/>
          <p:cNvSpPr txBox="1">
            <a:spLocks/>
          </p:cNvSpPr>
          <p:nvPr/>
        </p:nvSpPr>
        <p:spPr>
          <a:xfrm>
            <a:off x="533400" y="152400"/>
            <a:ext cx="8229600" cy="762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j-lt"/>
                <a:ea typeface="+mj-ea"/>
                <a:cs typeface="+mj-cs"/>
              </a:rPr>
              <a:t>Appendix  A2:</a:t>
            </a:r>
            <a:r>
              <a:rPr kumimoji="0" lang="en-US" sz="1600" b="1" i="0" u="none" strike="noStrike" kern="1200" cap="none" spc="0" normalizeH="0" baseline="0" noProof="0" dirty="0" smtClean="0">
                <a:ln>
                  <a:noFill/>
                </a:ln>
                <a:solidFill>
                  <a:schemeClr val="tx1"/>
                </a:solidFill>
                <a:effectLst/>
                <a:uLnTx/>
                <a:uFillTx/>
                <a:latin typeface="+mj-lt"/>
                <a:ea typeface="+mj-ea"/>
                <a:cs typeface="+mj-cs"/>
              </a:rPr>
              <a:t/>
            </a:r>
            <a:br>
              <a:rPr kumimoji="0" lang="en-US" sz="1600" b="1" i="0" u="none" strike="noStrike" kern="1200" cap="none" spc="0" normalizeH="0" baseline="0" noProof="0" dirty="0" smtClean="0">
                <a:ln>
                  <a:noFill/>
                </a:ln>
                <a:solidFill>
                  <a:schemeClr val="tx1"/>
                </a:solidFill>
                <a:effectLst/>
                <a:uLnTx/>
                <a:uFillTx/>
                <a:latin typeface="+mj-lt"/>
                <a:ea typeface="+mj-ea"/>
                <a:cs typeface="+mj-cs"/>
              </a:rPr>
            </a:br>
            <a:r>
              <a:rPr kumimoji="0" lang="en-US" sz="1600" b="1" i="0" u="none" strike="noStrike" kern="1200" cap="none" spc="0" normalizeH="0" baseline="0" noProof="0" dirty="0" smtClean="0">
                <a:ln>
                  <a:noFill/>
                </a:ln>
                <a:solidFill>
                  <a:schemeClr val="tx2"/>
                </a:solidFill>
                <a:effectLst/>
                <a:uLnTx/>
                <a:uFillTx/>
                <a:latin typeface="+mj-lt"/>
                <a:ea typeface="+mj-ea"/>
                <a:cs typeface="+mj-cs"/>
              </a:rPr>
              <a:t>Information Architecture</a:t>
            </a:r>
            <a:endParaRPr kumimoji="0" lang="en-US" sz="16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6897711-AF2F-4F18-BAAB-A2CB4ECC2D52}" type="slidenum">
              <a:rPr lang="en-US" smtClean="0"/>
              <a:pPr>
                <a:defRPr/>
              </a:pPr>
              <a:t>19</a:t>
            </a:fld>
            <a:endParaRPr lang="en-US" dirty="0"/>
          </a:p>
        </p:txBody>
      </p:sp>
      <p:sp>
        <p:nvSpPr>
          <p:cNvPr id="4" name="Title 1"/>
          <p:cNvSpPr txBox="1">
            <a:spLocks/>
          </p:cNvSpPr>
          <p:nvPr/>
        </p:nvSpPr>
        <p:spPr>
          <a:xfrm>
            <a:off x="609600" y="457200"/>
            <a:ext cx="8229600" cy="762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j-lt"/>
                <a:ea typeface="+mj-ea"/>
                <a:cs typeface="+mj-cs"/>
              </a:rPr>
              <a:t>Appendix  A2:  Information Architecture</a:t>
            </a:r>
            <a:br>
              <a:rPr kumimoji="0" lang="en-US" sz="1600" b="1" i="0" u="none" strike="noStrike" kern="1200" cap="none" spc="0" normalizeH="0" baseline="0" noProof="0" dirty="0" smtClean="0">
                <a:ln>
                  <a:noFill/>
                </a:ln>
                <a:solidFill>
                  <a:schemeClr val="tx2"/>
                </a:solidFill>
                <a:effectLst/>
                <a:uLnTx/>
                <a:uFillTx/>
                <a:latin typeface="+mj-lt"/>
                <a:ea typeface="+mj-ea"/>
                <a:cs typeface="+mj-cs"/>
              </a:rPr>
            </a:br>
            <a:r>
              <a:rPr kumimoji="0" lang="en-US" sz="1600" b="1" i="0" u="none" strike="noStrike" kern="1200" cap="none" spc="0" normalizeH="0" baseline="0" noProof="0" dirty="0" smtClean="0">
                <a:ln>
                  <a:noFill/>
                </a:ln>
                <a:solidFill>
                  <a:schemeClr val="tx2"/>
                </a:solidFill>
                <a:effectLst/>
                <a:uLnTx/>
                <a:uFillTx/>
                <a:latin typeface="+mj-lt"/>
                <a:ea typeface="+mj-ea"/>
                <a:cs typeface="+mj-cs"/>
              </a:rPr>
              <a:t>Option 1</a:t>
            </a:r>
            <a:endParaRPr kumimoji="0" lang="en-US" sz="1600" b="1" i="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936625" y="936625"/>
            <a:ext cx="7270750" cy="4984750"/>
          </a:xfrm>
          <a:prstGeom prst="rect">
            <a:avLst/>
          </a:prstGeom>
          <a:noFill/>
          <a:ln w="9525">
            <a:noFill/>
            <a:miter lim="800000"/>
            <a:headEnd/>
            <a:tailEnd/>
          </a:ln>
        </p:spPr>
      </p:pic>
      <p:sp>
        <p:nvSpPr>
          <p:cNvPr id="5" name="Rectangle 4"/>
          <p:cNvSpPr/>
          <p:nvPr/>
        </p:nvSpPr>
        <p:spPr>
          <a:xfrm>
            <a:off x="5791200" y="1219200"/>
            <a:ext cx="152400"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lstStyle/>
          <a:p>
            <a:r>
              <a:rPr lang="en-US" sz="2400" b="1" dirty="0" smtClean="0">
                <a:solidFill>
                  <a:schemeClr val="tx2"/>
                </a:solidFill>
              </a:rPr>
              <a:t>Project Overview</a:t>
            </a:r>
            <a:endParaRPr lang="en-US" sz="2400" b="1" dirty="0">
              <a:solidFill>
                <a:schemeClr val="tx2"/>
              </a:solidFill>
            </a:endParaRPr>
          </a:p>
        </p:txBody>
      </p:sp>
      <p:sp>
        <p:nvSpPr>
          <p:cNvPr id="3" name="Content Placeholder 2"/>
          <p:cNvSpPr>
            <a:spLocks noGrp="1"/>
          </p:cNvSpPr>
          <p:nvPr>
            <p:ph idx="1"/>
          </p:nvPr>
        </p:nvSpPr>
        <p:spPr>
          <a:xfrm>
            <a:off x="685800" y="990600"/>
            <a:ext cx="8153400" cy="5257800"/>
          </a:xfrm>
        </p:spPr>
        <p:txBody>
          <a:bodyPr/>
          <a:lstStyle/>
          <a:p>
            <a:pPr marL="571500" indent="-571500">
              <a:buNone/>
            </a:pPr>
            <a:r>
              <a:rPr lang="en-US" sz="2400" b="1" dirty="0" smtClean="0">
                <a:solidFill>
                  <a:schemeClr val="tx2"/>
                </a:solidFill>
              </a:rPr>
              <a:t>Key Stats</a:t>
            </a:r>
          </a:p>
          <a:p>
            <a:pPr marL="571500" indent="-571500">
              <a:buFont typeface="Arial" pitchFamily="34" charset="0"/>
              <a:buChar char="•"/>
            </a:pPr>
            <a:r>
              <a:rPr lang="en-US" sz="1600" dirty="0" smtClean="0"/>
              <a:t>Project Start Date:		</a:t>
            </a:r>
            <a:r>
              <a:rPr lang="en-US" sz="1600" b="1" dirty="0" smtClean="0"/>
              <a:t>Q2 FY 2014</a:t>
            </a:r>
          </a:p>
          <a:p>
            <a:pPr marL="571500" indent="-571500">
              <a:buFont typeface="Arial" pitchFamily="34" charset="0"/>
              <a:buChar char="•"/>
            </a:pPr>
            <a:r>
              <a:rPr lang="en-US" sz="1600" dirty="0" smtClean="0"/>
              <a:t>Planned Deployment Date:	</a:t>
            </a:r>
            <a:r>
              <a:rPr lang="en-US" sz="1600" b="1" dirty="0" smtClean="0"/>
              <a:t>Q3 FY 2015</a:t>
            </a:r>
          </a:p>
          <a:p>
            <a:pPr marL="571500" indent="-571500">
              <a:buFont typeface="Arial" pitchFamily="34" charset="0"/>
              <a:buChar char="•"/>
            </a:pPr>
            <a:r>
              <a:rPr lang="en-US" sz="1600" dirty="0" smtClean="0"/>
              <a:t>Total Planned Budget:		</a:t>
            </a:r>
            <a:r>
              <a:rPr lang="en-US" sz="1600" b="1" dirty="0" smtClean="0"/>
              <a:t>TBD</a:t>
            </a:r>
            <a:endParaRPr lang="en-US" sz="1600" dirty="0" smtClean="0"/>
          </a:p>
          <a:p>
            <a:pPr marL="571500" indent="-571500">
              <a:buFont typeface="Arial" pitchFamily="34" charset="0"/>
              <a:buChar char="•"/>
            </a:pPr>
            <a:r>
              <a:rPr lang="en-US" sz="1600" dirty="0" smtClean="0"/>
              <a:t>Current CM Phase:		</a:t>
            </a:r>
            <a:r>
              <a:rPr lang="en-US" sz="1600" b="1" dirty="0" smtClean="0"/>
              <a:t>Pre-Concept Definition (G0)</a:t>
            </a:r>
          </a:p>
          <a:p>
            <a:pPr marL="571500" indent="-571500">
              <a:buFont typeface="Arial" pitchFamily="34" charset="0"/>
              <a:buChar char="•"/>
            </a:pPr>
            <a:r>
              <a:rPr lang="en-US" sz="1600" dirty="0" smtClean="0"/>
              <a:t>Sponsoring Business Units:	</a:t>
            </a:r>
            <a:r>
              <a:rPr lang="en-US" sz="1600" b="1" dirty="0" smtClean="0"/>
              <a:t>DLP</a:t>
            </a:r>
          </a:p>
          <a:p>
            <a:pPr marL="571500" indent="-571500">
              <a:buNone/>
            </a:pPr>
            <a:r>
              <a:rPr lang="en-US" sz="2400" b="1" dirty="0" smtClean="0">
                <a:solidFill>
                  <a:schemeClr val="tx2"/>
                </a:solidFill>
              </a:rPr>
              <a:t>Project Scope Highlights</a:t>
            </a:r>
          </a:p>
          <a:p>
            <a:pPr>
              <a:buFont typeface="Wingdings" pitchFamily="2" charset="2"/>
              <a:buChar char="Ø"/>
            </a:pPr>
            <a:r>
              <a:rPr lang="en-US" sz="1200" b="1" dirty="0" smtClean="0"/>
              <a:t>Project Purpose (Goals and Objectives)</a:t>
            </a:r>
            <a:endParaRPr lang="en-US" sz="1200" dirty="0" smtClean="0"/>
          </a:p>
          <a:p>
            <a:r>
              <a:rPr lang="en-US" sz="1200" dirty="0" smtClean="0"/>
              <a:t>The DNX (</a:t>
            </a:r>
            <a:r>
              <a:rPr lang="en-US" sz="1200" dirty="0" err="1" smtClean="0"/>
              <a:t>Dlp</a:t>
            </a:r>
            <a:r>
              <a:rPr lang="en-US" sz="1200" dirty="0" smtClean="0"/>
              <a:t>/Digital  New </a:t>
            </a:r>
            <a:r>
              <a:rPr lang="en-US" sz="1200" dirty="0" err="1" smtClean="0"/>
              <a:t>eXperience</a:t>
            </a:r>
            <a:r>
              <a:rPr lang="en-US" sz="1200" dirty="0" smtClean="0"/>
              <a:t>) aims at the implementation of the WDPRO digital platform @ DLP.</a:t>
            </a:r>
          </a:p>
          <a:p>
            <a:r>
              <a:rPr lang="en-US" sz="1200" dirty="0" smtClean="0"/>
              <a:t>This implementation will be in 3 phases</a:t>
            </a:r>
          </a:p>
          <a:p>
            <a:pPr lvl="1"/>
            <a:r>
              <a:rPr lang="en-US" sz="1200" dirty="0" smtClean="0"/>
              <a:t>Phase 1 : Digital Marketing platform</a:t>
            </a:r>
          </a:p>
          <a:p>
            <a:pPr lvl="2"/>
            <a:r>
              <a:rPr lang="en-US" sz="1200" dirty="0" smtClean="0"/>
              <a:t>Replacement of “web re-launch”: Replacing digital marketing site with </a:t>
            </a:r>
            <a:r>
              <a:rPr lang="en-US" sz="1200" dirty="0" err="1" smtClean="0"/>
              <a:t>Wdpro</a:t>
            </a:r>
            <a:r>
              <a:rPr lang="en-US" sz="1200" dirty="0" smtClean="0"/>
              <a:t> finder+</a:t>
            </a:r>
          </a:p>
          <a:p>
            <a:pPr lvl="1"/>
            <a:r>
              <a:rPr lang="en-US" sz="1200" dirty="0" smtClean="0"/>
              <a:t>Phase 2 : Digital ticket sales platform</a:t>
            </a:r>
          </a:p>
          <a:p>
            <a:pPr lvl="2"/>
            <a:r>
              <a:rPr lang="en-US" sz="1200" dirty="0" smtClean="0"/>
              <a:t>Replacement of  current ticket module “PLUTO” and associated “product enabler” SAM with the ticket, package and lodging modules within </a:t>
            </a:r>
            <a:r>
              <a:rPr lang="en-US" sz="1200" dirty="0" err="1" smtClean="0"/>
              <a:t>Wdpro’s</a:t>
            </a:r>
            <a:r>
              <a:rPr lang="en-US" sz="1200" dirty="0" smtClean="0"/>
              <a:t> web platform)</a:t>
            </a:r>
          </a:p>
          <a:p>
            <a:pPr lvl="1"/>
            <a:r>
              <a:rPr lang="en-US" sz="1200" dirty="0" smtClean="0"/>
              <a:t>Phase 3 : Digital package sales platform</a:t>
            </a:r>
          </a:p>
          <a:p>
            <a:pPr lvl="2"/>
            <a:r>
              <a:rPr lang="en-US" sz="1200" dirty="0" smtClean="0"/>
              <a:t>Replacement of “DDS1” and associated “product enabler” PSE</a:t>
            </a:r>
          </a:p>
          <a:p>
            <a:pPr>
              <a:buFont typeface="Wingdings" pitchFamily="2" charset="2"/>
              <a:buChar char="Ø"/>
            </a:pPr>
            <a:r>
              <a:rPr lang="en-US" sz="1200" b="1" dirty="0" smtClean="0"/>
              <a:t>Project Assumptions and Constraints </a:t>
            </a:r>
          </a:p>
          <a:p>
            <a:pPr marL="914400" lvl="4">
              <a:buFont typeface="Wingdings" pitchFamily="2" charset="2"/>
              <a:buChar char="Ø"/>
            </a:pPr>
            <a:r>
              <a:rPr lang="en-US" sz="1200" dirty="0" smtClean="0"/>
              <a:t>DLP DNX Initiative prelim  timeline is Nov 2013 start date with a 15-18 month duration.</a:t>
            </a:r>
          </a:p>
          <a:p>
            <a:pPr marL="971550" lvl="1" indent="-571500">
              <a:buNone/>
            </a:pPr>
            <a:endParaRPr lang="en-US" dirty="0" smtClean="0"/>
          </a:p>
          <a:p>
            <a:pPr marL="971550" lvl="1" indent="-571500">
              <a:buFont typeface="Wingdings" pitchFamily="2" charset="2"/>
              <a:buChar char="Ø"/>
            </a:pPr>
            <a:endParaRPr lang="en-US" dirty="0" smtClean="0"/>
          </a:p>
          <a:p>
            <a:pPr marL="571500" indent="-571500"/>
            <a:endParaRPr lang="en-US" dirty="0" smtClean="0"/>
          </a:p>
          <a:p>
            <a:pPr marL="571500" indent="-571500"/>
            <a:endParaRPr lang="en-US" dirty="0" smtClean="0"/>
          </a:p>
          <a:p>
            <a:pPr marL="971550" lvl="1" indent="-571500">
              <a:buFont typeface="Arial" pitchFamily="34" charset="0"/>
              <a:buChar char="•"/>
            </a:pPr>
            <a:endParaRPr lang="en-US" dirty="0" smtClean="0"/>
          </a:p>
          <a:p>
            <a:pPr marL="571500" indent="-571500">
              <a:buFont typeface="+mj-lt"/>
              <a:buAutoNum type="romanUcPeriod"/>
            </a:pPr>
            <a:endParaRPr lang="en-US" dirty="0" smtClean="0"/>
          </a:p>
          <a:p>
            <a:pPr lvl="1"/>
            <a:endParaRPr lang="en-US" dirty="0"/>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6897711-AF2F-4F18-BAAB-A2CB4ECC2D52}" type="slidenum">
              <a:rPr lang="en-US" smtClean="0"/>
              <a:pPr>
                <a:defRPr/>
              </a:pPr>
              <a:t>20</a:t>
            </a:fld>
            <a:endParaRPr lang="en-US" dirty="0"/>
          </a:p>
        </p:txBody>
      </p:sp>
      <p:sp>
        <p:nvSpPr>
          <p:cNvPr id="4" name="Title 1"/>
          <p:cNvSpPr txBox="1">
            <a:spLocks/>
          </p:cNvSpPr>
          <p:nvPr/>
        </p:nvSpPr>
        <p:spPr>
          <a:xfrm>
            <a:off x="609600" y="457200"/>
            <a:ext cx="8229600" cy="762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j-lt"/>
                <a:ea typeface="+mj-ea"/>
                <a:cs typeface="+mj-cs"/>
              </a:rPr>
              <a:t>Appendix  A2:  Information Architecture</a:t>
            </a:r>
            <a:br>
              <a:rPr kumimoji="0" lang="en-US" sz="1600" b="1" i="0" u="none" strike="noStrike" kern="1200" cap="none" spc="0" normalizeH="0" baseline="0" noProof="0" dirty="0" smtClean="0">
                <a:ln>
                  <a:noFill/>
                </a:ln>
                <a:solidFill>
                  <a:schemeClr val="tx2"/>
                </a:solidFill>
                <a:effectLst/>
                <a:uLnTx/>
                <a:uFillTx/>
                <a:latin typeface="+mj-lt"/>
                <a:ea typeface="+mj-ea"/>
                <a:cs typeface="+mj-cs"/>
              </a:rPr>
            </a:br>
            <a:r>
              <a:rPr kumimoji="0" lang="en-US" sz="1600" b="1" i="0" u="none" strike="noStrike" kern="1200" cap="none" spc="0" normalizeH="0" baseline="0" noProof="0" dirty="0" smtClean="0">
                <a:ln>
                  <a:noFill/>
                </a:ln>
                <a:solidFill>
                  <a:schemeClr val="tx2"/>
                </a:solidFill>
                <a:effectLst/>
                <a:uLnTx/>
                <a:uFillTx/>
                <a:latin typeface="+mj-lt"/>
                <a:ea typeface="+mj-ea"/>
                <a:cs typeface="+mj-cs"/>
              </a:rPr>
              <a:t>Option 2</a:t>
            </a:r>
            <a:endParaRPr kumimoji="0" lang="en-US" sz="1600" b="1"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1133475" y="1898650"/>
            <a:ext cx="6877050" cy="3060700"/>
          </a:xfrm>
          <a:prstGeom prst="rect">
            <a:avLst/>
          </a:prstGeom>
          <a:noFill/>
          <a:ln w="9525">
            <a:noFill/>
            <a:miter lim="800000"/>
            <a:headEnd/>
            <a:tailEnd/>
          </a:ln>
        </p:spPr>
      </p:pic>
      <p:sp>
        <p:nvSpPr>
          <p:cNvPr id="5" name="Rectangle 4"/>
          <p:cNvSpPr/>
          <p:nvPr/>
        </p:nvSpPr>
        <p:spPr>
          <a:xfrm>
            <a:off x="5410200" y="2209800"/>
            <a:ext cx="152400" cy="228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b="1" dirty="0" smtClean="0">
                <a:solidFill>
                  <a:schemeClr val="tx2"/>
                </a:solidFill>
              </a:rPr>
              <a:t>Appendix  A3:</a:t>
            </a:r>
            <a:r>
              <a:rPr lang="en-US" sz="2800" b="1" dirty="0" smtClean="0"/>
              <a:t/>
            </a:r>
            <a:br>
              <a:rPr lang="en-US" sz="2800" b="1" dirty="0" smtClean="0"/>
            </a:br>
            <a:r>
              <a:rPr lang="en-US" sz="2800" b="1" dirty="0" smtClean="0">
                <a:solidFill>
                  <a:schemeClr val="tx2"/>
                </a:solidFill>
              </a:rPr>
              <a:t>Business Architecture Models</a:t>
            </a:r>
            <a:endParaRPr lang="en-US" sz="2800" dirty="0"/>
          </a:p>
        </p:txBody>
      </p:sp>
      <p:pic>
        <p:nvPicPr>
          <p:cNvPr id="5" name="Content Placeholder 4" descr="Project BASIC Diagrams - DLP DNX BASIC Diagram All Options (1, 1A, 2).jpg"/>
          <p:cNvPicPr>
            <a:picLocks noGrp="1" noChangeAspect="1"/>
          </p:cNvPicPr>
          <p:nvPr>
            <p:ph idx="1"/>
          </p:nvPr>
        </p:nvPicPr>
        <p:blipFill>
          <a:blip r:embed="rId3" cstate="print"/>
          <a:stretch>
            <a:fillRect/>
          </a:stretch>
        </p:blipFill>
        <p:spPr>
          <a:xfrm>
            <a:off x="957311" y="997566"/>
            <a:ext cx="6815089" cy="5128597"/>
          </a:xfrm>
        </p:spPr>
      </p:pic>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b="1" dirty="0" smtClean="0">
                <a:solidFill>
                  <a:schemeClr val="tx2"/>
                </a:solidFill>
              </a:rPr>
              <a:t>Appendix  A3:</a:t>
            </a:r>
            <a:r>
              <a:rPr lang="en-US" sz="2800" b="1" dirty="0" smtClean="0"/>
              <a:t/>
            </a:r>
            <a:br>
              <a:rPr lang="en-US" sz="2800" b="1" dirty="0" smtClean="0"/>
            </a:br>
            <a:r>
              <a:rPr lang="en-US" sz="2800" b="1" dirty="0" smtClean="0">
                <a:solidFill>
                  <a:schemeClr val="tx2"/>
                </a:solidFill>
              </a:rPr>
              <a:t>Business Architecture Models</a:t>
            </a:r>
            <a:endParaRPr lang="en-US" sz="2800" dirty="0"/>
          </a:p>
        </p:txBody>
      </p:sp>
      <p:pic>
        <p:nvPicPr>
          <p:cNvPr id="5" name="Content Placeholder 4" descr="Project BASIC Diagrams - DLP DNX BASIC Diagram Extention of Option 1.jpg"/>
          <p:cNvPicPr>
            <a:picLocks noGrp="1" noChangeAspect="1"/>
          </p:cNvPicPr>
          <p:nvPr>
            <p:ph idx="1"/>
          </p:nvPr>
        </p:nvPicPr>
        <p:blipFill>
          <a:blip r:embed="rId2" cstate="print"/>
          <a:stretch>
            <a:fillRect/>
          </a:stretch>
        </p:blipFill>
        <p:spPr>
          <a:xfrm>
            <a:off x="928230" y="1107577"/>
            <a:ext cx="6539370" cy="5018586"/>
          </a:xfrm>
        </p:spPr>
      </p:pic>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b="1" dirty="0" smtClean="0">
                <a:solidFill>
                  <a:schemeClr val="tx2"/>
                </a:solidFill>
              </a:rPr>
              <a:t>Appendix  A3:</a:t>
            </a:r>
            <a:r>
              <a:rPr lang="en-US" sz="2800" b="1" dirty="0" smtClean="0"/>
              <a:t/>
            </a:r>
            <a:br>
              <a:rPr lang="en-US" sz="2800" b="1" dirty="0" smtClean="0"/>
            </a:br>
            <a:r>
              <a:rPr lang="en-US" sz="2800" b="1" dirty="0" smtClean="0">
                <a:solidFill>
                  <a:schemeClr val="tx2"/>
                </a:solidFill>
              </a:rPr>
              <a:t>Business Architecture Models</a:t>
            </a:r>
            <a:endParaRPr lang="en-US" sz="2800" dirty="0"/>
          </a:p>
        </p:txBody>
      </p:sp>
      <p:pic>
        <p:nvPicPr>
          <p:cNvPr id="5" name="Content Placeholder 4" descr="DLP Strategies - Consumer-centric experience on existing and new media.jpg"/>
          <p:cNvPicPr>
            <a:picLocks noGrp="1" noChangeAspect="1"/>
          </p:cNvPicPr>
          <p:nvPr>
            <p:ph idx="1"/>
          </p:nvPr>
        </p:nvPicPr>
        <p:blipFill>
          <a:blip r:embed="rId2" cstate="print"/>
          <a:stretch>
            <a:fillRect/>
          </a:stretch>
        </p:blipFill>
        <p:spPr>
          <a:xfrm>
            <a:off x="1981201" y="1066800"/>
            <a:ext cx="4830876" cy="5059363"/>
          </a:xfrm>
        </p:spPr>
      </p:pic>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b="1" dirty="0" smtClean="0">
                <a:solidFill>
                  <a:schemeClr val="tx2"/>
                </a:solidFill>
              </a:rPr>
              <a:t>Appendix  A3:</a:t>
            </a:r>
            <a:r>
              <a:rPr lang="en-US" sz="2800" b="1" dirty="0" smtClean="0"/>
              <a:t/>
            </a:r>
            <a:br>
              <a:rPr lang="en-US" sz="2800" b="1" dirty="0" smtClean="0"/>
            </a:br>
            <a:r>
              <a:rPr lang="en-US" sz="2800" b="1" dirty="0" smtClean="0">
                <a:solidFill>
                  <a:schemeClr val="tx2"/>
                </a:solidFill>
              </a:rPr>
              <a:t>Business Architecture Models</a:t>
            </a:r>
            <a:endParaRPr lang="en-US" sz="2800" dirty="0"/>
          </a:p>
        </p:txBody>
      </p:sp>
      <p:pic>
        <p:nvPicPr>
          <p:cNvPr id="5" name="Content Placeholder 4" descr="DLP Strategies - Consistent Quality Presentation Across Products and Channels.jpg"/>
          <p:cNvPicPr>
            <a:picLocks noGrp="1" noChangeAspect="1"/>
          </p:cNvPicPr>
          <p:nvPr>
            <p:ph idx="1"/>
          </p:nvPr>
        </p:nvPicPr>
        <p:blipFill>
          <a:blip r:embed="rId2" cstate="print"/>
          <a:stretch>
            <a:fillRect/>
          </a:stretch>
        </p:blipFill>
        <p:spPr>
          <a:xfrm>
            <a:off x="1514454" y="1219200"/>
            <a:ext cx="5876945" cy="4906964"/>
          </a:xfrm>
        </p:spPr>
      </p:pic>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2800" b="1" dirty="0" smtClean="0">
                <a:solidFill>
                  <a:schemeClr val="tx2"/>
                </a:solidFill>
              </a:rPr>
              <a:t>Appendix  A3:</a:t>
            </a:r>
            <a:r>
              <a:rPr lang="en-US" sz="2800" b="1" dirty="0" smtClean="0"/>
              <a:t/>
            </a:r>
            <a:br>
              <a:rPr lang="en-US" sz="2800" b="1" dirty="0" smtClean="0"/>
            </a:br>
            <a:r>
              <a:rPr lang="en-US" sz="2800" b="1" dirty="0" smtClean="0">
                <a:solidFill>
                  <a:schemeClr val="tx2"/>
                </a:solidFill>
              </a:rPr>
              <a:t>Business Architecture Models</a:t>
            </a:r>
            <a:endParaRPr lang="en-US" sz="2800" dirty="0"/>
          </a:p>
        </p:txBody>
      </p:sp>
      <p:pic>
        <p:nvPicPr>
          <p:cNvPr id="5" name="Content Placeholder 4" descr="DLP Strategies - Right Message at Right Touchpoint.jpg"/>
          <p:cNvPicPr>
            <a:picLocks noGrp="1" noChangeAspect="1"/>
          </p:cNvPicPr>
          <p:nvPr>
            <p:ph idx="1"/>
          </p:nvPr>
        </p:nvPicPr>
        <p:blipFill>
          <a:blip r:embed="rId2" cstate="print"/>
          <a:stretch>
            <a:fillRect/>
          </a:stretch>
        </p:blipFill>
        <p:spPr>
          <a:xfrm>
            <a:off x="692143" y="1295400"/>
            <a:ext cx="7759714" cy="4830763"/>
          </a:xfrm>
        </p:spPr>
      </p:pic>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chemeClr val="tx2"/>
                </a:solidFill>
              </a:rPr>
              <a:t>Appendix  A5:</a:t>
            </a:r>
            <a:r>
              <a:rPr lang="en-US" b="1" dirty="0" smtClean="0"/>
              <a:t/>
            </a:r>
            <a:br>
              <a:rPr lang="en-US" b="1" dirty="0" smtClean="0"/>
            </a:br>
            <a:r>
              <a:rPr lang="en-US" sz="2800" b="1" dirty="0" smtClean="0">
                <a:solidFill>
                  <a:schemeClr val="tx2"/>
                </a:solidFill>
              </a:rPr>
              <a:t>GBTS Application Service Model </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26</a:t>
            </a:fld>
            <a:endParaRPr lang="en-US"/>
          </a:p>
        </p:txBody>
      </p:sp>
      <p:pic>
        <p:nvPicPr>
          <p:cNvPr id="5" name="Picture 4" descr="DLPDNXAnalysis_Option1_4.png"/>
          <p:cNvPicPr>
            <a:picLocks noChangeAspect="1"/>
          </p:cNvPicPr>
          <p:nvPr/>
        </p:nvPicPr>
        <p:blipFill>
          <a:blip r:embed="rId2" cstate="print"/>
          <a:stretch>
            <a:fillRect/>
          </a:stretch>
        </p:blipFill>
        <p:spPr>
          <a:xfrm>
            <a:off x="304800" y="1447800"/>
            <a:ext cx="8686800" cy="527154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tx2"/>
                </a:solidFill>
              </a:rPr>
              <a:t>Appendix  A8:</a:t>
            </a:r>
            <a:r>
              <a:rPr lang="en-US" b="1" dirty="0" smtClean="0"/>
              <a:t/>
            </a:r>
            <a:br>
              <a:rPr lang="en-US" b="1" dirty="0" smtClean="0"/>
            </a:br>
            <a:r>
              <a:rPr lang="en-US" sz="2000" b="1" dirty="0" smtClean="0">
                <a:solidFill>
                  <a:schemeClr val="tx2"/>
                </a:solidFill>
              </a:rPr>
              <a:t>Proposed WDPRO Architecture Reference Model - Option 1</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27</a:t>
            </a:fld>
            <a:endParaRPr lang="en-US"/>
          </a:p>
        </p:txBody>
      </p:sp>
      <p:sp>
        <p:nvSpPr>
          <p:cNvPr id="6" name="Rectangle 5"/>
          <p:cNvSpPr/>
          <p:nvPr/>
        </p:nvSpPr>
        <p:spPr>
          <a:xfrm>
            <a:off x="187355" y="5799979"/>
            <a:ext cx="5507022" cy="1058021"/>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a:t>WDPRO SORs</a:t>
            </a:r>
          </a:p>
        </p:txBody>
      </p:sp>
      <p:sp>
        <p:nvSpPr>
          <p:cNvPr id="7" name="Rectangle 6"/>
          <p:cNvSpPr/>
          <p:nvPr/>
        </p:nvSpPr>
        <p:spPr>
          <a:xfrm>
            <a:off x="187354" y="2426938"/>
            <a:ext cx="4484553" cy="3200400"/>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smtClean="0"/>
              <a:t>Interaction </a:t>
            </a:r>
            <a:r>
              <a:rPr lang="en-US" sz="1400" dirty="0"/>
              <a:t>Services  </a:t>
            </a:r>
          </a:p>
        </p:txBody>
      </p:sp>
      <p:sp>
        <p:nvSpPr>
          <p:cNvPr id="8" name="Rectangle 7"/>
          <p:cNvSpPr/>
          <p:nvPr/>
        </p:nvSpPr>
        <p:spPr>
          <a:xfrm>
            <a:off x="1981200" y="691443"/>
            <a:ext cx="6039848" cy="1351037"/>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smtClean="0"/>
              <a:t>Web </a:t>
            </a:r>
          </a:p>
          <a:p>
            <a:pPr algn="r"/>
            <a:r>
              <a:rPr lang="en-US" sz="1400" dirty="0" smtClean="0"/>
              <a:t>Apps</a:t>
            </a:r>
          </a:p>
        </p:txBody>
      </p:sp>
      <p:sp>
        <p:nvSpPr>
          <p:cNvPr id="9" name="Down Arrow 8"/>
          <p:cNvSpPr/>
          <p:nvPr/>
        </p:nvSpPr>
        <p:spPr>
          <a:xfrm>
            <a:off x="3499295" y="2012072"/>
            <a:ext cx="409427" cy="45357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32955" y="747555"/>
            <a:ext cx="3124200" cy="1211387"/>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Web Platform (</a:t>
            </a:r>
            <a:r>
              <a:rPr lang="en-US" sz="1100" dirty="0" err="1" smtClean="0">
                <a:solidFill>
                  <a:schemeClr val="tx1"/>
                </a:solidFill>
              </a:rPr>
              <a:t>Redaptive</a:t>
            </a:r>
            <a:r>
              <a:rPr lang="en-US" sz="1100" dirty="0" smtClean="0">
                <a:solidFill>
                  <a:schemeClr val="tx1"/>
                </a:solidFill>
              </a:rPr>
              <a:t> </a:t>
            </a:r>
            <a:r>
              <a:rPr lang="en-US" sz="1100" dirty="0">
                <a:solidFill>
                  <a:schemeClr val="tx1"/>
                </a:solidFill>
              </a:rPr>
              <a:t>UI </a:t>
            </a:r>
            <a:r>
              <a:rPr lang="en-US" sz="1100" dirty="0" smtClean="0">
                <a:solidFill>
                  <a:schemeClr val="tx1"/>
                </a:solidFill>
              </a:rPr>
              <a:t>modules)</a:t>
            </a:r>
            <a:endParaRPr lang="en-US" sz="1100" dirty="0">
              <a:solidFill>
                <a:schemeClr val="tx1"/>
              </a:solidFill>
            </a:endParaRPr>
          </a:p>
        </p:txBody>
      </p:sp>
      <p:sp>
        <p:nvSpPr>
          <p:cNvPr id="11" name="Rounded Rectangle 10"/>
          <p:cNvSpPr/>
          <p:nvPr/>
        </p:nvSpPr>
        <p:spPr>
          <a:xfrm>
            <a:off x="4785040" y="6098003"/>
            <a:ext cx="796464" cy="589387"/>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Config</a:t>
            </a:r>
            <a:r>
              <a:rPr lang="en-US" sz="1100" dirty="0">
                <a:solidFill>
                  <a:schemeClr val="tx1"/>
                </a:solidFill>
              </a:rPr>
              <a:t> Manager App</a:t>
            </a:r>
          </a:p>
        </p:txBody>
      </p:sp>
      <p:sp>
        <p:nvSpPr>
          <p:cNvPr id="12" name="Rectangle 11"/>
          <p:cNvSpPr/>
          <p:nvPr/>
        </p:nvSpPr>
        <p:spPr>
          <a:xfrm>
            <a:off x="3634126" y="1027281"/>
            <a:ext cx="718491"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Finder +</a:t>
            </a:r>
            <a:endParaRPr lang="en-US" sz="1100" dirty="0"/>
          </a:p>
        </p:txBody>
      </p:sp>
      <p:sp>
        <p:nvSpPr>
          <p:cNvPr id="13" name="Rectangle 12"/>
          <p:cNvSpPr/>
          <p:nvPr/>
        </p:nvSpPr>
        <p:spPr>
          <a:xfrm>
            <a:off x="2115073" y="1027281"/>
            <a:ext cx="642853"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Tickets</a:t>
            </a:r>
          </a:p>
        </p:txBody>
      </p:sp>
      <p:sp>
        <p:nvSpPr>
          <p:cNvPr id="14" name="Rectangle 13"/>
          <p:cNvSpPr/>
          <p:nvPr/>
        </p:nvSpPr>
        <p:spPr>
          <a:xfrm>
            <a:off x="2805914" y="1371462"/>
            <a:ext cx="790211"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Login &amp; Profile</a:t>
            </a:r>
          </a:p>
        </p:txBody>
      </p:sp>
      <p:sp>
        <p:nvSpPr>
          <p:cNvPr id="15" name="TextBox 14"/>
          <p:cNvSpPr txBox="1"/>
          <p:nvPr/>
        </p:nvSpPr>
        <p:spPr>
          <a:xfrm>
            <a:off x="3521119" y="5625649"/>
            <a:ext cx="402674" cy="261610"/>
          </a:xfrm>
          <a:prstGeom prst="rect">
            <a:avLst/>
          </a:prstGeom>
          <a:noFill/>
        </p:spPr>
        <p:txBody>
          <a:bodyPr wrap="none" rtlCol="0">
            <a:spAutoFit/>
          </a:bodyPr>
          <a:lstStyle/>
          <a:p>
            <a:r>
              <a:rPr lang="en-US" sz="1100" dirty="0" smtClean="0"/>
              <a:t>SQL</a:t>
            </a:r>
            <a:endParaRPr lang="en-US" sz="1100" dirty="0"/>
          </a:p>
        </p:txBody>
      </p:sp>
      <p:sp>
        <p:nvSpPr>
          <p:cNvPr id="16" name="Rectangle 15"/>
          <p:cNvSpPr/>
          <p:nvPr/>
        </p:nvSpPr>
        <p:spPr>
          <a:xfrm>
            <a:off x="4399627" y="1371462"/>
            <a:ext cx="681328"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Admin</a:t>
            </a:r>
          </a:p>
        </p:txBody>
      </p:sp>
      <p:sp>
        <p:nvSpPr>
          <p:cNvPr id="17" name="Rectangle 16"/>
          <p:cNvSpPr/>
          <p:nvPr/>
        </p:nvSpPr>
        <p:spPr>
          <a:xfrm>
            <a:off x="3634243" y="1371462"/>
            <a:ext cx="718373" cy="298057"/>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Personal Magic</a:t>
            </a:r>
          </a:p>
        </p:txBody>
      </p:sp>
      <p:sp>
        <p:nvSpPr>
          <p:cNvPr id="18" name="Can 17"/>
          <p:cNvSpPr>
            <a:spLocks noChangeArrowheads="1"/>
          </p:cNvSpPr>
          <p:nvPr/>
        </p:nvSpPr>
        <p:spPr bwMode="auto">
          <a:xfrm>
            <a:off x="3776899" y="5927207"/>
            <a:ext cx="795101" cy="894871"/>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200" dirty="0">
                <a:solidFill>
                  <a:schemeClr val="lt1"/>
                </a:solidFill>
              </a:rPr>
              <a:t>MySQL</a:t>
            </a:r>
          </a:p>
        </p:txBody>
      </p:sp>
      <p:sp>
        <p:nvSpPr>
          <p:cNvPr id="19" name="TextBox 18"/>
          <p:cNvSpPr txBox="1"/>
          <p:nvPr/>
        </p:nvSpPr>
        <p:spPr>
          <a:xfrm>
            <a:off x="3983108" y="1996051"/>
            <a:ext cx="2492759" cy="430887"/>
          </a:xfrm>
          <a:prstGeom prst="rect">
            <a:avLst/>
          </a:prstGeom>
          <a:noFill/>
        </p:spPr>
        <p:txBody>
          <a:bodyPr wrap="square" rtlCol="0">
            <a:spAutoFit/>
          </a:bodyPr>
          <a:lstStyle/>
          <a:p>
            <a:r>
              <a:rPr lang="en-US" sz="1100" dirty="0" smtClean="0"/>
              <a:t>REST Svc API calls</a:t>
            </a:r>
          </a:p>
          <a:p>
            <a:r>
              <a:rPr lang="en-US" sz="1100" dirty="0" smtClean="0"/>
              <a:t>(site/channel/market/language context)</a:t>
            </a:r>
            <a:endParaRPr lang="en-US" sz="1100" dirty="0"/>
          </a:p>
        </p:txBody>
      </p:sp>
      <p:sp>
        <p:nvSpPr>
          <p:cNvPr id="20" name="Rectangle 19"/>
          <p:cNvSpPr/>
          <p:nvPr/>
        </p:nvSpPr>
        <p:spPr>
          <a:xfrm>
            <a:off x="3847255" y="6275938"/>
            <a:ext cx="650839" cy="28817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Config</a:t>
            </a:r>
            <a:r>
              <a:rPr lang="en-US" sz="1000" dirty="0">
                <a:solidFill>
                  <a:schemeClr val="bg1"/>
                </a:solidFill>
              </a:rPr>
              <a:t> Data</a:t>
            </a:r>
          </a:p>
        </p:txBody>
      </p:sp>
      <p:sp>
        <p:nvSpPr>
          <p:cNvPr id="21" name="Rectangle 20"/>
          <p:cNvSpPr/>
          <p:nvPr/>
        </p:nvSpPr>
        <p:spPr>
          <a:xfrm>
            <a:off x="3847255" y="6564108"/>
            <a:ext cx="650839" cy="16471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Carts</a:t>
            </a:r>
            <a:endParaRPr lang="en-US" sz="1000" dirty="0">
              <a:solidFill>
                <a:schemeClr val="bg1"/>
              </a:solidFill>
            </a:endParaRPr>
          </a:p>
        </p:txBody>
      </p:sp>
      <p:sp>
        <p:nvSpPr>
          <p:cNvPr id="22" name="TextBox 21"/>
          <p:cNvSpPr txBox="1"/>
          <p:nvPr/>
        </p:nvSpPr>
        <p:spPr>
          <a:xfrm>
            <a:off x="778986" y="5573775"/>
            <a:ext cx="463588" cy="261610"/>
          </a:xfrm>
          <a:prstGeom prst="rect">
            <a:avLst/>
          </a:prstGeom>
          <a:noFill/>
        </p:spPr>
        <p:txBody>
          <a:bodyPr wrap="none" rtlCol="0">
            <a:spAutoFit/>
          </a:bodyPr>
          <a:lstStyle/>
          <a:p>
            <a:r>
              <a:rPr lang="en-US" sz="1100" dirty="0" smtClean="0"/>
              <a:t>REST</a:t>
            </a:r>
            <a:endParaRPr lang="en-US" sz="1100" dirty="0"/>
          </a:p>
        </p:txBody>
      </p:sp>
      <p:sp>
        <p:nvSpPr>
          <p:cNvPr id="23" name="Rectangle 22"/>
          <p:cNvSpPr/>
          <p:nvPr/>
        </p:nvSpPr>
        <p:spPr>
          <a:xfrm>
            <a:off x="273047" y="2655537"/>
            <a:ext cx="4298954" cy="2135475"/>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Context aware </a:t>
            </a:r>
            <a:r>
              <a:rPr lang="en-US" sz="1100" dirty="0" smtClean="0">
                <a:solidFill>
                  <a:schemeClr val="tx1"/>
                </a:solidFill>
              </a:rPr>
              <a:t>API</a:t>
            </a:r>
            <a:endParaRPr lang="en-US" sz="1100" dirty="0">
              <a:solidFill>
                <a:schemeClr val="tx1"/>
              </a:solidFill>
            </a:endParaRPr>
          </a:p>
        </p:txBody>
      </p:sp>
      <p:sp>
        <p:nvSpPr>
          <p:cNvPr id="24" name="Rounded Rectangle 23"/>
          <p:cNvSpPr/>
          <p:nvPr/>
        </p:nvSpPr>
        <p:spPr>
          <a:xfrm>
            <a:off x="235224" y="5968279"/>
            <a:ext cx="755376" cy="564242"/>
          </a:xfrm>
          <a:prstGeom prst="roundRect">
            <a:avLst>
              <a:gd name="adj" fmla="val 1166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bg1">
                    <a:lumMod val="50000"/>
                  </a:schemeClr>
                </a:solidFill>
              </a:rPr>
              <a:t>Hippo CMS</a:t>
            </a:r>
          </a:p>
        </p:txBody>
      </p:sp>
      <p:sp>
        <p:nvSpPr>
          <p:cNvPr id="25" name="Rectangle 24"/>
          <p:cNvSpPr/>
          <p:nvPr/>
        </p:nvSpPr>
        <p:spPr>
          <a:xfrm>
            <a:off x="381000" y="3875361"/>
            <a:ext cx="592707" cy="319841"/>
          </a:xfrm>
          <a:prstGeom prst="rect">
            <a:avLst/>
          </a:prstGeom>
          <a:gradFill>
            <a:gsLst>
              <a:gs pos="0">
                <a:schemeClr val="accent4">
                  <a:lumMod val="75000"/>
                </a:schemeClr>
              </a:gs>
              <a:gs pos="85000">
                <a:schemeClr val="accent4">
                  <a:lumMod val="31000"/>
                  <a:lumOff val="69000"/>
                </a:schemeClr>
              </a:gs>
              <a:gs pos="100000">
                <a:schemeClr val="accent1">
                  <a:tint val="23500"/>
                  <a:satMod val="16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Search</a:t>
            </a:r>
          </a:p>
          <a:p>
            <a:pPr algn="ctr"/>
            <a:r>
              <a:rPr lang="en-US" sz="1100" dirty="0"/>
              <a:t>Svc</a:t>
            </a:r>
          </a:p>
        </p:txBody>
      </p:sp>
      <p:sp>
        <p:nvSpPr>
          <p:cNvPr id="26" name="Rounded Rectangle 25"/>
          <p:cNvSpPr/>
          <p:nvPr/>
        </p:nvSpPr>
        <p:spPr>
          <a:xfrm>
            <a:off x="1061695" y="5981725"/>
            <a:ext cx="690905" cy="840353"/>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Endeca</a:t>
            </a:r>
            <a:r>
              <a:rPr lang="en-US" sz="1100" dirty="0">
                <a:solidFill>
                  <a:schemeClr val="tx1"/>
                </a:solidFill>
              </a:rPr>
              <a:t> Search Engine</a:t>
            </a:r>
          </a:p>
        </p:txBody>
      </p:sp>
      <p:sp>
        <p:nvSpPr>
          <p:cNvPr id="27" name="Rectangle 26"/>
          <p:cNvSpPr/>
          <p:nvPr/>
        </p:nvSpPr>
        <p:spPr>
          <a:xfrm>
            <a:off x="2115073" y="1371462"/>
            <a:ext cx="642853" cy="298057"/>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Dine</a:t>
            </a:r>
          </a:p>
        </p:txBody>
      </p:sp>
      <p:sp>
        <p:nvSpPr>
          <p:cNvPr id="28" name="Rectangle 27"/>
          <p:cNvSpPr/>
          <p:nvPr/>
        </p:nvSpPr>
        <p:spPr>
          <a:xfrm>
            <a:off x="2805592" y="1024936"/>
            <a:ext cx="784900"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Lodging &amp; Packages</a:t>
            </a:r>
          </a:p>
        </p:txBody>
      </p:sp>
      <p:sp>
        <p:nvSpPr>
          <p:cNvPr id="29" name="Rectangle 28"/>
          <p:cNvSpPr/>
          <p:nvPr/>
        </p:nvSpPr>
        <p:spPr>
          <a:xfrm>
            <a:off x="4399627" y="1024936"/>
            <a:ext cx="681328" cy="298057"/>
          </a:xfrm>
          <a:prstGeom prst="rect">
            <a:avLst/>
          </a:prstGeom>
          <a:gradFill>
            <a:gsLst>
              <a:gs pos="0">
                <a:schemeClr val="accent1">
                  <a:tint val="50000"/>
                  <a:satMod val="300000"/>
                  <a:alpha val="20000"/>
                </a:schemeClr>
              </a:gs>
              <a:gs pos="35000">
                <a:schemeClr val="accent1">
                  <a:tint val="37000"/>
                  <a:satMod val="300000"/>
                  <a:lumMod val="74000"/>
                  <a:lumOff val="26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Landing</a:t>
            </a:r>
            <a:endParaRPr lang="en-US" sz="1100" dirty="0"/>
          </a:p>
        </p:txBody>
      </p:sp>
      <p:sp>
        <p:nvSpPr>
          <p:cNvPr id="30" name="Rectangle 29"/>
          <p:cNvSpPr/>
          <p:nvPr/>
        </p:nvSpPr>
        <p:spPr>
          <a:xfrm>
            <a:off x="1719064" y="4217037"/>
            <a:ext cx="587702" cy="319841"/>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Media</a:t>
            </a:r>
          </a:p>
          <a:p>
            <a:pPr algn="ctr"/>
            <a:r>
              <a:rPr lang="en-US" sz="1100" dirty="0"/>
              <a:t>Svc</a:t>
            </a:r>
          </a:p>
        </p:txBody>
      </p:sp>
      <p:sp>
        <p:nvSpPr>
          <p:cNvPr id="31" name="Rectangle 30"/>
          <p:cNvSpPr/>
          <p:nvPr/>
        </p:nvSpPr>
        <p:spPr>
          <a:xfrm>
            <a:off x="2344378" y="4218999"/>
            <a:ext cx="651349" cy="317879"/>
          </a:xfrm>
          <a:prstGeom prst="rect">
            <a:avLst/>
          </a:prstGeom>
          <a:gradFill>
            <a:gsLst>
              <a:gs pos="0">
                <a:schemeClr val="accent4">
                  <a:lumMod val="75000"/>
                </a:schemeClr>
              </a:gs>
              <a:gs pos="85000">
                <a:schemeClr val="accent4">
                  <a:lumMod val="31000"/>
                  <a:lumOff val="69000"/>
                </a:schemeClr>
              </a:gs>
              <a:gs pos="100000">
                <a:schemeClr val="accent1">
                  <a:tint val="23500"/>
                  <a:satMod val="16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Content</a:t>
            </a:r>
          </a:p>
          <a:p>
            <a:pPr algn="ctr"/>
            <a:r>
              <a:rPr lang="en-US" sz="1100" dirty="0"/>
              <a:t>Svc</a:t>
            </a:r>
          </a:p>
        </p:txBody>
      </p:sp>
      <p:sp>
        <p:nvSpPr>
          <p:cNvPr id="32" name="Rectangle 31"/>
          <p:cNvSpPr/>
          <p:nvPr/>
        </p:nvSpPr>
        <p:spPr>
          <a:xfrm>
            <a:off x="1730419" y="3876298"/>
            <a:ext cx="576347" cy="319841"/>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Config</a:t>
            </a:r>
            <a:endParaRPr lang="en-US" sz="1100" dirty="0"/>
          </a:p>
          <a:p>
            <a:pPr algn="ctr"/>
            <a:r>
              <a:rPr lang="en-US" sz="1100" dirty="0"/>
              <a:t>Svc</a:t>
            </a:r>
          </a:p>
        </p:txBody>
      </p:sp>
      <p:sp>
        <p:nvSpPr>
          <p:cNvPr id="33" name="Rectangle 32"/>
          <p:cNvSpPr/>
          <p:nvPr/>
        </p:nvSpPr>
        <p:spPr>
          <a:xfrm>
            <a:off x="273046" y="4924245"/>
            <a:ext cx="4298956" cy="626892"/>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Connectors &amp; Adapters to back end systems</a:t>
            </a:r>
          </a:p>
        </p:txBody>
      </p:sp>
      <p:sp>
        <p:nvSpPr>
          <p:cNvPr id="34" name="Rectangle 33"/>
          <p:cNvSpPr/>
          <p:nvPr/>
        </p:nvSpPr>
        <p:spPr>
          <a:xfrm>
            <a:off x="2121121" y="1688240"/>
            <a:ext cx="2961642"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a:solidFill>
                  <a:schemeClr val="bg1"/>
                </a:solidFill>
              </a:rPr>
              <a:t>DLP UI </a:t>
            </a:r>
            <a:r>
              <a:rPr lang="en-US" sz="1100" dirty="0" err="1">
                <a:solidFill>
                  <a:schemeClr val="bg1"/>
                </a:solidFill>
              </a:rPr>
              <a:t>Configs</a:t>
            </a:r>
            <a:r>
              <a:rPr lang="en-US" sz="1100" dirty="0">
                <a:solidFill>
                  <a:schemeClr val="bg1"/>
                </a:solidFill>
              </a:rPr>
              <a:t> (Site/Market/Channel/Store)</a:t>
            </a:r>
          </a:p>
        </p:txBody>
      </p:sp>
      <p:pic>
        <p:nvPicPr>
          <p:cNvPr id="35" name="Picture 2" descr="C:\Users\daviraal\AppData\Local\Microsoft\Windows\Temporary Internet Files\Content.IE5\PAUALTWP\MC900431632[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951" y="747555"/>
            <a:ext cx="531486" cy="531486"/>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3" descr="C:\Users\daviraal\AppData\Local\Microsoft\Windows\Temporary Internet Files\Content.IE5\3VWZ5PWA\MC900439836[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 y="1704072"/>
            <a:ext cx="534788" cy="534788"/>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4" descr="C:\Users\daviraal\AppData\Local\Microsoft\Windows\Temporary Internet Files\Content.IE5\DVBM10ER\MC900433847[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3151" y="1213821"/>
            <a:ext cx="457086" cy="4570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Down Arrow 37"/>
          <p:cNvSpPr/>
          <p:nvPr/>
        </p:nvSpPr>
        <p:spPr>
          <a:xfrm rot="16200000">
            <a:off x="652369" y="1235431"/>
            <a:ext cx="457200" cy="4637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rot="16200000">
            <a:off x="444288" y="1342900"/>
            <a:ext cx="1641924" cy="3048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Routing and re-direct</a:t>
            </a:r>
          </a:p>
        </p:txBody>
      </p:sp>
      <p:sp>
        <p:nvSpPr>
          <p:cNvPr id="40" name="Down Arrow 39"/>
          <p:cNvSpPr/>
          <p:nvPr/>
        </p:nvSpPr>
        <p:spPr>
          <a:xfrm rot="16200000">
            <a:off x="1479716" y="1224005"/>
            <a:ext cx="457200" cy="54577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381000" y="4217036"/>
            <a:ext cx="592707" cy="319842"/>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Bulk Svc</a:t>
            </a:r>
          </a:p>
        </p:txBody>
      </p:sp>
      <p:sp>
        <p:nvSpPr>
          <p:cNvPr id="42" name="Rectangle 41"/>
          <p:cNvSpPr/>
          <p:nvPr/>
        </p:nvSpPr>
        <p:spPr>
          <a:xfrm>
            <a:off x="3237472" y="3234715"/>
            <a:ext cx="889741" cy="319842"/>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Personal Magic Svc</a:t>
            </a:r>
          </a:p>
        </p:txBody>
      </p:sp>
      <p:sp>
        <p:nvSpPr>
          <p:cNvPr id="43" name="Rectangle 42"/>
          <p:cNvSpPr/>
          <p:nvPr/>
        </p:nvSpPr>
        <p:spPr>
          <a:xfrm>
            <a:off x="1009570" y="3875360"/>
            <a:ext cx="674563" cy="319842"/>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Savings Svc</a:t>
            </a:r>
          </a:p>
        </p:txBody>
      </p:sp>
      <p:sp>
        <p:nvSpPr>
          <p:cNvPr id="44" name="Rectangle 43"/>
          <p:cNvSpPr/>
          <p:nvPr/>
        </p:nvSpPr>
        <p:spPr>
          <a:xfrm>
            <a:off x="1009527" y="4217036"/>
            <a:ext cx="673846" cy="319842"/>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Expands Svc</a:t>
            </a:r>
          </a:p>
        </p:txBody>
      </p:sp>
      <p:sp>
        <p:nvSpPr>
          <p:cNvPr id="45" name="Rectangle 44"/>
          <p:cNvSpPr/>
          <p:nvPr/>
        </p:nvSpPr>
        <p:spPr>
          <a:xfrm>
            <a:off x="662518" y="5161491"/>
            <a:ext cx="513516" cy="326123"/>
          </a:xfrm>
          <a:prstGeom prst="rect">
            <a:avLst/>
          </a:prstGeom>
          <a:solidFill>
            <a:schemeClr val="accent6">
              <a:lumMod val="75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OSDL</a:t>
            </a:r>
          </a:p>
        </p:txBody>
      </p:sp>
      <p:sp>
        <p:nvSpPr>
          <p:cNvPr id="46" name="Rectangle 45"/>
          <p:cNvSpPr/>
          <p:nvPr/>
        </p:nvSpPr>
        <p:spPr>
          <a:xfrm>
            <a:off x="1197214" y="5161491"/>
            <a:ext cx="822224" cy="326123"/>
          </a:xfrm>
          <a:prstGeom prst="rect">
            <a:avLst/>
          </a:prstGeom>
          <a:solidFill>
            <a:schemeClr val="tx1">
              <a:lumMod val="50000"/>
              <a:lumOff val="50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Tridion</a:t>
            </a:r>
            <a:r>
              <a:rPr lang="en-US" sz="1100" dirty="0"/>
              <a:t> connector</a:t>
            </a:r>
          </a:p>
        </p:txBody>
      </p:sp>
      <p:sp>
        <p:nvSpPr>
          <p:cNvPr id="47" name="Rectangle 46"/>
          <p:cNvSpPr/>
          <p:nvPr/>
        </p:nvSpPr>
        <p:spPr>
          <a:xfrm>
            <a:off x="2055400" y="5161491"/>
            <a:ext cx="792622" cy="326123"/>
          </a:xfrm>
          <a:prstGeom prst="rect">
            <a:avLst/>
          </a:prstGeom>
          <a:solidFill>
            <a:schemeClr val="tx1">
              <a:lumMod val="50000"/>
              <a:lumOff val="50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Bio connector</a:t>
            </a:r>
          </a:p>
        </p:txBody>
      </p:sp>
      <p:sp>
        <p:nvSpPr>
          <p:cNvPr id="48" name="Rectangle 47"/>
          <p:cNvSpPr/>
          <p:nvPr/>
        </p:nvSpPr>
        <p:spPr>
          <a:xfrm>
            <a:off x="2911576" y="5164481"/>
            <a:ext cx="822224" cy="323133"/>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Biz Svc connectors</a:t>
            </a:r>
          </a:p>
        </p:txBody>
      </p:sp>
      <p:sp>
        <p:nvSpPr>
          <p:cNvPr id="49" name="Rectangle 48"/>
          <p:cNvSpPr/>
          <p:nvPr/>
        </p:nvSpPr>
        <p:spPr>
          <a:xfrm>
            <a:off x="385129" y="4552199"/>
            <a:ext cx="2739071"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smtClean="0">
                <a:solidFill>
                  <a:schemeClr val="bg1"/>
                </a:solidFill>
              </a:rPr>
              <a:t>DLP Svc </a:t>
            </a:r>
            <a:r>
              <a:rPr lang="en-US" sz="1100" dirty="0" err="1" smtClean="0">
                <a:solidFill>
                  <a:schemeClr val="bg1"/>
                </a:solidFill>
              </a:rPr>
              <a:t>Configs</a:t>
            </a:r>
            <a:r>
              <a:rPr lang="en-US" sz="1100" dirty="0" smtClean="0">
                <a:solidFill>
                  <a:schemeClr val="bg1"/>
                </a:solidFill>
              </a:rPr>
              <a:t> (Site/Market/Channel/Store)</a:t>
            </a:r>
          </a:p>
        </p:txBody>
      </p:sp>
      <p:sp>
        <p:nvSpPr>
          <p:cNvPr id="50" name="Can 49"/>
          <p:cNvSpPr>
            <a:spLocks noChangeArrowheads="1"/>
          </p:cNvSpPr>
          <p:nvPr/>
        </p:nvSpPr>
        <p:spPr bwMode="auto">
          <a:xfrm>
            <a:off x="304800" y="6222769"/>
            <a:ext cx="607780" cy="293825"/>
          </a:xfrm>
          <a:prstGeom prst="can">
            <a:avLst>
              <a:gd name="adj" fmla="val 13191"/>
            </a:avLst>
          </a:prstGeom>
          <a:solidFill>
            <a:schemeClr val="bg1">
              <a:lumMod val="6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100" dirty="0">
                <a:solidFill>
                  <a:schemeClr val="lt1"/>
                </a:solidFill>
              </a:rPr>
              <a:t>MySQL</a:t>
            </a:r>
          </a:p>
        </p:txBody>
      </p:sp>
      <p:sp>
        <p:nvSpPr>
          <p:cNvPr id="51" name="Can 50"/>
          <p:cNvSpPr>
            <a:spLocks noChangeArrowheads="1"/>
          </p:cNvSpPr>
          <p:nvPr/>
        </p:nvSpPr>
        <p:spPr bwMode="auto">
          <a:xfrm>
            <a:off x="2971800" y="5927207"/>
            <a:ext cx="761623" cy="894871"/>
          </a:xfrm>
          <a:prstGeom prst="can">
            <a:avLst>
              <a:gd name="adj" fmla="val 13191"/>
            </a:avLst>
          </a:prstGeom>
          <a:solidFill>
            <a:schemeClr val="bg1">
              <a:lumMod val="6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100" dirty="0">
                <a:solidFill>
                  <a:schemeClr val="lt1"/>
                </a:solidFill>
              </a:rPr>
              <a:t>Oracle</a:t>
            </a:r>
          </a:p>
        </p:txBody>
      </p:sp>
      <p:sp>
        <p:nvSpPr>
          <p:cNvPr id="52" name="Rectangle 51"/>
          <p:cNvSpPr/>
          <p:nvPr/>
        </p:nvSpPr>
        <p:spPr>
          <a:xfrm>
            <a:off x="2998475" y="6275938"/>
            <a:ext cx="668438" cy="268988"/>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chemeClr val="bg1">
                    <a:lumMod val="50000"/>
                  </a:schemeClr>
                </a:solidFill>
              </a:rPr>
              <a:t>Product Data</a:t>
            </a:r>
          </a:p>
        </p:txBody>
      </p:sp>
      <p:sp>
        <p:nvSpPr>
          <p:cNvPr id="53" name="Can 52"/>
          <p:cNvSpPr>
            <a:spLocks noChangeArrowheads="1"/>
          </p:cNvSpPr>
          <p:nvPr/>
        </p:nvSpPr>
        <p:spPr bwMode="auto">
          <a:xfrm>
            <a:off x="1981200" y="5931286"/>
            <a:ext cx="890308" cy="894871"/>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fontAlgn="auto">
              <a:spcBef>
                <a:spcPts val="0"/>
              </a:spcBef>
              <a:spcAft>
                <a:spcPts val="0"/>
              </a:spcAft>
              <a:defRPr/>
            </a:pPr>
            <a:r>
              <a:rPr lang="en-US" sz="1200" dirty="0" err="1" smtClean="0">
                <a:solidFill>
                  <a:schemeClr val="lt1"/>
                </a:solidFill>
                <a:latin typeface="+mn-lt"/>
                <a:ea typeface="+mn-ea"/>
                <a:cs typeface="+mn-cs"/>
              </a:rPr>
              <a:t>Couchbase</a:t>
            </a:r>
            <a:endParaRPr lang="en-US" sz="1200" dirty="0" smtClean="0">
              <a:solidFill>
                <a:schemeClr val="lt1"/>
              </a:solidFill>
              <a:latin typeface="+mn-lt"/>
              <a:ea typeface="+mn-ea"/>
              <a:cs typeface="+mn-cs"/>
            </a:endParaRPr>
          </a:p>
        </p:txBody>
      </p:sp>
      <p:sp>
        <p:nvSpPr>
          <p:cNvPr id="54" name="Rectangle 53"/>
          <p:cNvSpPr/>
          <p:nvPr/>
        </p:nvSpPr>
        <p:spPr>
          <a:xfrm>
            <a:off x="2072364" y="6284382"/>
            <a:ext cx="640845" cy="236291"/>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solidFill>
                  <a:schemeClr val="bg1">
                    <a:lumMod val="50000"/>
                  </a:schemeClr>
                </a:solidFill>
              </a:rPr>
              <a:t>Facilities</a:t>
            </a:r>
          </a:p>
        </p:txBody>
      </p:sp>
      <p:sp>
        <p:nvSpPr>
          <p:cNvPr id="55" name="Rectangle 54"/>
          <p:cNvSpPr/>
          <p:nvPr/>
        </p:nvSpPr>
        <p:spPr>
          <a:xfrm>
            <a:off x="2072364" y="6520674"/>
            <a:ext cx="640845" cy="21223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Sessions</a:t>
            </a:r>
            <a:endParaRPr lang="en-US" sz="1000" dirty="0">
              <a:solidFill>
                <a:schemeClr val="bg1"/>
              </a:solidFill>
            </a:endParaRPr>
          </a:p>
        </p:txBody>
      </p:sp>
      <p:sp>
        <p:nvSpPr>
          <p:cNvPr id="56" name="TextBox 55"/>
          <p:cNvSpPr txBox="1"/>
          <p:nvPr/>
        </p:nvSpPr>
        <p:spPr>
          <a:xfrm>
            <a:off x="1546550" y="5578152"/>
            <a:ext cx="776175" cy="430887"/>
          </a:xfrm>
          <a:prstGeom prst="rect">
            <a:avLst/>
          </a:prstGeom>
          <a:noFill/>
        </p:spPr>
        <p:txBody>
          <a:bodyPr wrap="none" rtlCol="0">
            <a:spAutoFit/>
          </a:bodyPr>
          <a:lstStyle/>
          <a:p>
            <a:r>
              <a:rPr lang="en-US" sz="1100" dirty="0" smtClean="0"/>
              <a:t>Key-value </a:t>
            </a:r>
          </a:p>
          <a:p>
            <a:r>
              <a:rPr lang="en-US" sz="1100" dirty="0" smtClean="0"/>
              <a:t>lookup</a:t>
            </a:r>
            <a:endParaRPr lang="en-US" sz="1100" dirty="0"/>
          </a:p>
        </p:txBody>
      </p:sp>
      <p:sp>
        <p:nvSpPr>
          <p:cNvPr id="57" name="Down Arrow 56"/>
          <p:cNvSpPr/>
          <p:nvPr/>
        </p:nvSpPr>
        <p:spPr>
          <a:xfrm>
            <a:off x="1196656" y="5554193"/>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Down Arrow 57"/>
          <p:cNvSpPr/>
          <p:nvPr/>
        </p:nvSpPr>
        <p:spPr>
          <a:xfrm>
            <a:off x="3962400" y="5554204"/>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Down Arrow 58"/>
          <p:cNvSpPr/>
          <p:nvPr/>
        </p:nvSpPr>
        <p:spPr>
          <a:xfrm>
            <a:off x="2187256" y="5554204"/>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flipH="1" flipV="1">
            <a:off x="4495800" y="6401901"/>
            <a:ext cx="285015" cy="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5347284" y="2479581"/>
            <a:ext cx="3560357" cy="2191491"/>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smtClean="0"/>
              <a:t>Biz Services &amp; SORs</a:t>
            </a:r>
            <a:endParaRPr lang="en-US" sz="1400" dirty="0"/>
          </a:p>
        </p:txBody>
      </p:sp>
      <p:sp>
        <p:nvSpPr>
          <p:cNvPr id="62" name="Can 61"/>
          <p:cNvSpPr>
            <a:spLocks noChangeArrowheads="1"/>
          </p:cNvSpPr>
          <p:nvPr/>
        </p:nvSpPr>
        <p:spPr bwMode="auto">
          <a:xfrm>
            <a:off x="1103257" y="6541737"/>
            <a:ext cx="607780" cy="220792"/>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100" dirty="0">
                <a:solidFill>
                  <a:schemeClr val="lt1"/>
                </a:solidFill>
              </a:rPr>
              <a:t>MDEX</a:t>
            </a:r>
          </a:p>
        </p:txBody>
      </p:sp>
      <p:sp>
        <p:nvSpPr>
          <p:cNvPr id="63" name="Rectangle 62"/>
          <p:cNvSpPr/>
          <p:nvPr/>
        </p:nvSpPr>
        <p:spPr>
          <a:xfrm>
            <a:off x="5791200" y="5024031"/>
            <a:ext cx="3124200" cy="1395992"/>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b"/>
          <a:lstStyle/>
          <a:p>
            <a:pPr algn="r"/>
            <a:r>
              <a:rPr lang="en-US" sz="1400" dirty="0"/>
              <a:t>DLP SORs</a:t>
            </a:r>
          </a:p>
        </p:txBody>
      </p:sp>
      <p:sp>
        <p:nvSpPr>
          <p:cNvPr id="64" name="Down Arrow 63"/>
          <p:cNvSpPr/>
          <p:nvPr/>
        </p:nvSpPr>
        <p:spPr>
          <a:xfrm rot="16200000">
            <a:off x="4798651" y="3249904"/>
            <a:ext cx="446419" cy="65084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666022" y="3193970"/>
            <a:ext cx="463588" cy="261610"/>
          </a:xfrm>
          <a:prstGeom prst="rect">
            <a:avLst/>
          </a:prstGeom>
          <a:noFill/>
        </p:spPr>
        <p:txBody>
          <a:bodyPr wrap="none" rtlCol="0">
            <a:spAutoFit/>
          </a:bodyPr>
          <a:lstStyle/>
          <a:p>
            <a:r>
              <a:rPr lang="en-US" sz="1100" dirty="0" smtClean="0"/>
              <a:t>REST</a:t>
            </a:r>
          </a:p>
        </p:txBody>
      </p:sp>
      <p:sp>
        <p:nvSpPr>
          <p:cNvPr id="66" name="Down Arrow 65"/>
          <p:cNvSpPr/>
          <p:nvPr/>
        </p:nvSpPr>
        <p:spPr>
          <a:xfrm rot="16200000">
            <a:off x="5023742" y="4702992"/>
            <a:ext cx="446419" cy="10884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669800" y="4708801"/>
            <a:ext cx="748923" cy="430887"/>
          </a:xfrm>
          <a:prstGeom prst="rect">
            <a:avLst/>
          </a:prstGeom>
          <a:noFill/>
        </p:spPr>
        <p:txBody>
          <a:bodyPr wrap="none" rtlCol="0">
            <a:spAutoFit/>
          </a:bodyPr>
          <a:lstStyle/>
          <a:p>
            <a:r>
              <a:rPr lang="en-US" sz="1100" dirty="0" smtClean="0"/>
              <a:t>XML/ flat </a:t>
            </a:r>
          </a:p>
          <a:p>
            <a:r>
              <a:rPr lang="en-US" sz="1100" dirty="0" smtClean="0"/>
              <a:t>File</a:t>
            </a:r>
            <a:endParaRPr lang="en-US" sz="1100" dirty="0"/>
          </a:p>
        </p:txBody>
      </p:sp>
      <p:sp>
        <p:nvSpPr>
          <p:cNvPr id="68" name="Rounded Rectangle 67"/>
          <p:cNvSpPr/>
          <p:nvPr/>
        </p:nvSpPr>
        <p:spPr>
          <a:xfrm>
            <a:off x="6109431" y="5076645"/>
            <a:ext cx="796464" cy="474492"/>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Logitours</a:t>
            </a:r>
            <a:endParaRPr lang="en-US" sz="1100" dirty="0">
              <a:solidFill>
                <a:schemeClr val="tx1"/>
              </a:solidFill>
            </a:endParaRPr>
          </a:p>
        </p:txBody>
      </p:sp>
      <p:sp>
        <p:nvSpPr>
          <p:cNvPr id="69" name="Rounded Rectangle 68"/>
          <p:cNvSpPr/>
          <p:nvPr/>
        </p:nvSpPr>
        <p:spPr>
          <a:xfrm>
            <a:off x="7590352" y="5082733"/>
            <a:ext cx="639248" cy="468404"/>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Tridion</a:t>
            </a:r>
            <a:endParaRPr lang="en-US" sz="1100" dirty="0">
              <a:solidFill>
                <a:schemeClr val="tx1"/>
              </a:solidFill>
            </a:endParaRPr>
          </a:p>
        </p:txBody>
      </p:sp>
      <p:sp>
        <p:nvSpPr>
          <p:cNvPr id="70" name="Rounded Rectangle 69"/>
          <p:cNvSpPr/>
          <p:nvPr/>
        </p:nvSpPr>
        <p:spPr>
          <a:xfrm>
            <a:off x="7123020" y="5732019"/>
            <a:ext cx="420780" cy="413475"/>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BIO</a:t>
            </a:r>
          </a:p>
        </p:txBody>
      </p:sp>
      <p:sp>
        <p:nvSpPr>
          <p:cNvPr id="71" name="Rounded Rectangle 70"/>
          <p:cNvSpPr/>
          <p:nvPr/>
        </p:nvSpPr>
        <p:spPr>
          <a:xfrm>
            <a:off x="7715632" y="3703329"/>
            <a:ext cx="1104770" cy="247608"/>
          </a:xfrm>
          <a:prstGeom prst="roundRect">
            <a:avLst>
              <a:gd name="adj" fmla="val 11667"/>
            </a:avLst>
          </a:prstGeom>
          <a:solidFill>
            <a:schemeClr val="bg1"/>
          </a:solidFill>
          <a:ln w="9525">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chemeClr val="tx1"/>
                </a:solidFill>
              </a:rPr>
              <a:t>Orders</a:t>
            </a:r>
            <a:endParaRPr lang="en-US" sz="1100" dirty="0">
              <a:solidFill>
                <a:schemeClr val="tx1"/>
              </a:solidFill>
            </a:endParaRPr>
          </a:p>
        </p:txBody>
      </p:sp>
      <p:sp>
        <p:nvSpPr>
          <p:cNvPr id="72" name="Rounded Rectangle 71"/>
          <p:cNvSpPr/>
          <p:nvPr/>
        </p:nvSpPr>
        <p:spPr>
          <a:xfrm>
            <a:off x="7715632" y="3112737"/>
            <a:ext cx="1091571" cy="267188"/>
          </a:xfrm>
          <a:prstGeom prst="roundRect">
            <a:avLst>
              <a:gd name="adj" fmla="val 11667"/>
            </a:avLst>
          </a:prstGeom>
          <a:solidFill>
            <a:schemeClr val="bg1"/>
          </a:solidFill>
          <a:ln w="9525">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chemeClr val="tx1"/>
                </a:solidFill>
              </a:rPr>
              <a:t>Asset Hub</a:t>
            </a:r>
            <a:endParaRPr lang="en-US" sz="1100" dirty="0">
              <a:solidFill>
                <a:schemeClr val="tx1"/>
              </a:solidFill>
            </a:endParaRPr>
          </a:p>
        </p:txBody>
      </p:sp>
      <p:sp>
        <p:nvSpPr>
          <p:cNvPr id="73" name="Rounded Rectangle 72"/>
          <p:cNvSpPr/>
          <p:nvPr/>
        </p:nvSpPr>
        <p:spPr>
          <a:xfrm>
            <a:off x="7715632" y="3407193"/>
            <a:ext cx="1104770" cy="268868"/>
          </a:xfrm>
          <a:prstGeom prst="roundRect">
            <a:avLst>
              <a:gd name="adj" fmla="val 11667"/>
            </a:avLst>
          </a:prstGeom>
          <a:solidFill>
            <a:schemeClr val="bg1"/>
          </a:solidFill>
          <a:ln w="9525">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chemeClr val="tx1"/>
                </a:solidFill>
              </a:rPr>
              <a:t>Product Hub</a:t>
            </a:r>
            <a:endParaRPr lang="en-US" sz="1100" dirty="0">
              <a:solidFill>
                <a:schemeClr val="tx1"/>
              </a:solidFill>
            </a:endParaRPr>
          </a:p>
        </p:txBody>
      </p:sp>
      <p:sp>
        <p:nvSpPr>
          <p:cNvPr id="74" name="Down Arrow 73"/>
          <p:cNvSpPr/>
          <p:nvPr/>
        </p:nvSpPr>
        <p:spPr>
          <a:xfrm>
            <a:off x="7082874" y="4657138"/>
            <a:ext cx="340301" cy="4255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109431" y="5732019"/>
            <a:ext cx="673248" cy="504918"/>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Stratus</a:t>
            </a:r>
          </a:p>
        </p:txBody>
      </p:sp>
      <p:sp>
        <p:nvSpPr>
          <p:cNvPr id="76" name="Rounded Rectangle 75"/>
          <p:cNvSpPr/>
          <p:nvPr/>
        </p:nvSpPr>
        <p:spPr>
          <a:xfrm>
            <a:off x="6934200" y="5076645"/>
            <a:ext cx="637651" cy="474492"/>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Galaxy</a:t>
            </a:r>
            <a:endParaRPr lang="en-US" sz="1100" dirty="0">
              <a:solidFill>
                <a:schemeClr val="tx1"/>
              </a:solidFill>
            </a:endParaRPr>
          </a:p>
        </p:txBody>
      </p:sp>
      <p:sp>
        <p:nvSpPr>
          <p:cNvPr id="77" name="Rectangle 76"/>
          <p:cNvSpPr/>
          <p:nvPr/>
        </p:nvSpPr>
        <p:spPr>
          <a:xfrm>
            <a:off x="3165351" y="4552199"/>
            <a:ext cx="1332743"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smtClean="0">
                <a:solidFill>
                  <a:schemeClr val="bg1"/>
                </a:solidFill>
              </a:rPr>
              <a:t>DLP business rules</a:t>
            </a:r>
          </a:p>
        </p:txBody>
      </p:sp>
      <p:sp>
        <p:nvSpPr>
          <p:cNvPr id="78" name="Rectangle 77"/>
          <p:cNvSpPr/>
          <p:nvPr/>
        </p:nvSpPr>
        <p:spPr>
          <a:xfrm>
            <a:off x="2390378" y="3874737"/>
            <a:ext cx="612782" cy="319841"/>
          </a:xfrm>
          <a:prstGeom prst="rect">
            <a:avLst/>
          </a:prstGeom>
          <a:solidFill>
            <a:schemeClr val="accent4">
              <a:lumMod val="60000"/>
              <a:lumOff val="4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Rules</a:t>
            </a:r>
          </a:p>
          <a:p>
            <a:pPr algn="ctr"/>
            <a:r>
              <a:rPr lang="en-US" sz="1100" dirty="0"/>
              <a:t>Svc</a:t>
            </a:r>
          </a:p>
        </p:txBody>
      </p:sp>
      <p:sp>
        <p:nvSpPr>
          <p:cNvPr id="79" name="Rounded Rectangle 78"/>
          <p:cNvSpPr/>
          <p:nvPr/>
        </p:nvSpPr>
        <p:spPr>
          <a:xfrm>
            <a:off x="7756202" y="5727641"/>
            <a:ext cx="982745" cy="417853"/>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OPM (Special offers)</a:t>
            </a:r>
          </a:p>
        </p:txBody>
      </p:sp>
      <p:sp>
        <p:nvSpPr>
          <p:cNvPr id="80" name="Rectangle 79"/>
          <p:cNvSpPr/>
          <p:nvPr/>
        </p:nvSpPr>
        <p:spPr>
          <a:xfrm>
            <a:off x="1820116" y="2879269"/>
            <a:ext cx="681861" cy="298057"/>
          </a:xfrm>
          <a:prstGeom prst="rect">
            <a:avLst/>
          </a:prstGeom>
          <a:gradFill>
            <a:gsLst>
              <a:gs pos="0">
                <a:srgbClr val="C00000"/>
              </a:gs>
              <a:gs pos="85000">
                <a:schemeClr val="accent4">
                  <a:lumMod val="31000"/>
                  <a:lumOff val="69000"/>
                </a:schemeClr>
              </a:gs>
              <a:gs pos="100000">
                <a:schemeClr val="accent1">
                  <a:tint val="23500"/>
                  <a:satMod val="16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Finder +</a:t>
            </a:r>
          </a:p>
        </p:txBody>
      </p:sp>
      <p:sp>
        <p:nvSpPr>
          <p:cNvPr id="81" name="Rectangle 80"/>
          <p:cNvSpPr/>
          <p:nvPr/>
        </p:nvSpPr>
        <p:spPr>
          <a:xfrm>
            <a:off x="374154" y="2879269"/>
            <a:ext cx="599554"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Tickets</a:t>
            </a:r>
          </a:p>
        </p:txBody>
      </p:sp>
      <p:sp>
        <p:nvSpPr>
          <p:cNvPr id="82" name="Rectangle 81"/>
          <p:cNvSpPr/>
          <p:nvPr/>
        </p:nvSpPr>
        <p:spPr>
          <a:xfrm>
            <a:off x="3839085" y="2874128"/>
            <a:ext cx="656715"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Login &amp; Profile</a:t>
            </a:r>
          </a:p>
        </p:txBody>
      </p:sp>
      <p:sp>
        <p:nvSpPr>
          <p:cNvPr id="83" name="Rectangle 82"/>
          <p:cNvSpPr/>
          <p:nvPr/>
        </p:nvSpPr>
        <p:spPr>
          <a:xfrm>
            <a:off x="3237472" y="2879269"/>
            <a:ext cx="570859"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Admin</a:t>
            </a:r>
          </a:p>
        </p:txBody>
      </p:sp>
      <p:sp>
        <p:nvSpPr>
          <p:cNvPr id="84" name="Rectangle 83"/>
          <p:cNvSpPr/>
          <p:nvPr/>
        </p:nvSpPr>
        <p:spPr>
          <a:xfrm>
            <a:off x="1004462" y="2876924"/>
            <a:ext cx="784900"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Lodging &amp; Packages</a:t>
            </a:r>
          </a:p>
        </p:txBody>
      </p:sp>
      <p:sp>
        <p:nvSpPr>
          <p:cNvPr id="85" name="Rectangle 84"/>
          <p:cNvSpPr/>
          <p:nvPr/>
        </p:nvSpPr>
        <p:spPr>
          <a:xfrm>
            <a:off x="2532731" y="2876924"/>
            <a:ext cx="673987"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Landing</a:t>
            </a:r>
          </a:p>
        </p:txBody>
      </p:sp>
      <p:sp>
        <p:nvSpPr>
          <p:cNvPr id="86" name="Down Arrow 85"/>
          <p:cNvSpPr/>
          <p:nvPr/>
        </p:nvSpPr>
        <p:spPr>
          <a:xfrm>
            <a:off x="1910359" y="3474308"/>
            <a:ext cx="409427" cy="34359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7"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21048" y="691444"/>
            <a:ext cx="861285" cy="13510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88" name="Straight Arrow Connector 87"/>
          <p:cNvCxnSpPr/>
          <p:nvPr/>
        </p:nvCxnSpPr>
        <p:spPr>
          <a:xfrm>
            <a:off x="6507663" y="5523141"/>
            <a:ext cx="1" cy="256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Can 88"/>
          <p:cNvSpPr>
            <a:spLocks noChangeArrowheads="1"/>
          </p:cNvSpPr>
          <p:nvPr/>
        </p:nvSpPr>
        <p:spPr bwMode="auto">
          <a:xfrm>
            <a:off x="8534400" y="3746885"/>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0" name="Can 89"/>
          <p:cNvSpPr>
            <a:spLocks noChangeArrowheads="1"/>
          </p:cNvSpPr>
          <p:nvPr/>
        </p:nvSpPr>
        <p:spPr bwMode="auto">
          <a:xfrm>
            <a:off x="8534400" y="3474309"/>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1" name="Can 90"/>
          <p:cNvSpPr>
            <a:spLocks noChangeArrowheads="1"/>
          </p:cNvSpPr>
          <p:nvPr/>
        </p:nvSpPr>
        <p:spPr bwMode="auto">
          <a:xfrm>
            <a:off x="8538944" y="3189022"/>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2" name="Can 91"/>
          <p:cNvSpPr>
            <a:spLocks noChangeArrowheads="1"/>
          </p:cNvSpPr>
          <p:nvPr/>
        </p:nvSpPr>
        <p:spPr bwMode="auto">
          <a:xfrm>
            <a:off x="7137405" y="531444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3" name="Can 92"/>
          <p:cNvSpPr>
            <a:spLocks noChangeArrowheads="1"/>
          </p:cNvSpPr>
          <p:nvPr/>
        </p:nvSpPr>
        <p:spPr bwMode="auto">
          <a:xfrm>
            <a:off x="6384487" y="5355543"/>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4" name="Can 93"/>
          <p:cNvSpPr>
            <a:spLocks noChangeArrowheads="1"/>
          </p:cNvSpPr>
          <p:nvPr/>
        </p:nvSpPr>
        <p:spPr bwMode="auto">
          <a:xfrm>
            <a:off x="6304584" y="5971778"/>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5" name="Can 94"/>
          <p:cNvSpPr>
            <a:spLocks noChangeArrowheads="1"/>
          </p:cNvSpPr>
          <p:nvPr/>
        </p:nvSpPr>
        <p:spPr bwMode="auto">
          <a:xfrm>
            <a:off x="7762120" y="531688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6" name="Rectangle 95"/>
          <p:cNvSpPr/>
          <p:nvPr/>
        </p:nvSpPr>
        <p:spPr>
          <a:xfrm>
            <a:off x="7026376" y="4301262"/>
            <a:ext cx="822224" cy="335475"/>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Galaxy connector</a:t>
            </a:r>
          </a:p>
        </p:txBody>
      </p:sp>
      <p:sp>
        <p:nvSpPr>
          <p:cNvPr id="97" name="Rounded Rectangle 96"/>
          <p:cNvSpPr/>
          <p:nvPr/>
        </p:nvSpPr>
        <p:spPr>
          <a:xfrm>
            <a:off x="8276152" y="5082733"/>
            <a:ext cx="639248" cy="468404"/>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smtClean="0">
                <a:solidFill>
                  <a:schemeClr val="tx1"/>
                </a:solidFill>
              </a:rPr>
              <a:t>Arvato</a:t>
            </a:r>
            <a:endParaRPr lang="en-US" sz="1100" dirty="0">
              <a:solidFill>
                <a:schemeClr val="tx1"/>
              </a:solidFill>
            </a:endParaRPr>
          </a:p>
        </p:txBody>
      </p:sp>
      <p:sp>
        <p:nvSpPr>
          <p:cNvPr id="98" name="Can 97"/>
          <p:cNvSpPr>
            <a:spLocks noChangeArrowheads="1"/>
          </p:cNvSpPr>
          <p:nvPr/>
        </p:nvSpPr>
        <p:spPr bwMode="auto">
          <a:xfrm>
            <a:off x="8447920" y="531688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9" name="Rectangle 98"/>
          <p:cNvSpPr/>
          <p:nvPr/>
        </p:nvSpPr>
        <p:spPr>
          <a:xfrm>
            <a:off x="8016976" y="4301262"/>
            <a:ext cx="822224" cy="335475"/>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Arvato</a:t>
            </a:r>
            <a:r>
              <a:rPr lang="en-US" sz="1100" dirty="0"/>
              <a:t> connector</a:t>
            </a:r>
          </a:p>
        </p:txBody>
      </p:sp>
      <p:sp>
        <p:nvSpPr>
          <p:cNvPr id="100" name="Rectangle 99"/>
          <p:cNvSpPr/>
          <p:nvPr/>
        </p:nvSpPr>
        <p:spPr>
          <a:xfrm>
            <a:off x="5416967" y="3240589"/>
            <a:ext cx="713338"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Product Svc</a:t>
            </a:r>
            <a:endParaRPr lang="en-US" sz="1100" dirty="0"/>
          </a:p>
        </p:txBody>
      </p:sp>
      <p:sp>
        <p:nvSpPr>
          <p:cNvPr id="101" name="Rectangle 100"/>
          <p:cNvSpPr/>
          <p:nvPr/>
        </p:nvSpPr>
        <p:spPr>
          <a:xfrm>
            <a:off x="6150192" y="3599911"/>
            <a:ext cx="651349"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Svc</a:t>
            </a:r>
            <a:endParaRPr lang="en-US" sz="1100" dirty="0"/>
          </a:p>
        </p:txBody>
      </p:sp>
      <p:sp>
        <p:nvSpPr>
          <p:cNvPr id="102" name="Rectangle 101"/>
          <p:cNvSpPr/>
          <p:nvPr/>
        </p:nvSpPr>
        <p:spPr>
          <a:xfrm>
            <a:off x="5416967" y="3599358"/>
            <a:ext cx="713338"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Sales Offer Svc</a:t>
            </a:r>
            <a:endParaRPr lang="en-US" sz="1100" dirty="0"/>
          </a:p>
        </p:txBody>
      </p:sp>
      <p:sp>
        <p:nvSpPr>
          <p:cNvPr id="103" name="Rectangle 102"/>
          <p:cNvSpPr/>
          <p:nvPr/>
        </p:nvSpPr>
        <p:spPr>
          <a:xfrm>
            <a:off x="6150192" y="3240589"/>
            <a:ext cx="651349"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Order Svc</a:t>
            </a:r>
            <a:endParaRPr lang="en-US" sz="1100" dirty="0"/>
          </a:p>
        </p:txBody>
      </p:sp>
      <p:sp>
        <p:nvSpPr>
          <p:cNvPr id="104" name="Rectangle 103"/>
          <p:cNvSpPr/>
          <p:nvPr/>
        </p:nvSpPr>
        <p:spPr>
          <a:xfrm>
            <a:off x="5416967" y="3958127"/>
            <a:ext cx="713338"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Product Rate Svc</a:t>
            </a:r>
            <a:endParaRPr lang="en-US" sz="1100" dirty="0"/>
          </a:p>
        </p:txBody>
      </p:sp>
      <p:sp>
        <p:nvSpPr>
          <p:cNvPr id="105" name="Rectangle 104"/>
          <p:cNvSpPr/>
          <p:nvPr/>
        </p:nvSpPr>
        <p:spPr>
          <a:xfrm>
            <a:off x="5416967" y="4316895"/>
            <a:ext cx="713338"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Product Rel. Svc</a:t>
            </a:r>
            <a:endParaRPr lang="en-US" sz="1100" dirty="0"/>
          </a:p>
        </p:txBody>
      </p:sp>
      <p:sp>
        <p:nvSpPr>
          <p:cNvPr id="106" name="Rectangle 105"/>
          <p:cNvSpPr/>
          <p:nvPr/>
        </p:nvSpPr>
        <p:spPr>
          <a:xfrm>
            <a:off x="6150192" y="3959233"/>
            <a:ext cx="735217"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Payment Svc</a:t>
            </a:r>
            <a:endParaRPr lang="en-US" sz="1100" dirty="0"/>
          </a:p>
        </p:txBody>
      </p:sp>
      <p:sp>
        <p:nvSpPr>
          <p:cNvPr id="107" name="Rectangle 106"/>
          <p:cNvSpPr/>
          <p:nvPr/>
        </p:nvSpPr>
        <p:spPr>
          <a:xfrm>
            <a:off x="6150192" y="4316895"/>
            <a:ext cx="854421"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Entitlement Svc</a:t>
            </a:r>
            <a:endParaRPr lang="en-US" sz="1100" dirty="0"/>
          </a:p>
        </p:txBody>
      </p:sp>
      <p:sp>
        <p:nvSpPr>
          <p:cNvPr id="108" name="Rectangle 107"/>
          <p:cNvSpPr/>
          <p:nvPr/>
        </p:nvSpPr>
        <p:spPr>
          <a:xfrm>
            <a:off x="6150192" y="2885797"/>
            <a:ext cx="739992" cy="319842"/>
          </a:xfrm>
          <a:prstGeom prst="rect">
            <a:avLst/>
          </a:prstGeom>
          <a:solidFill>
            <a:srgbClr val="FFFF00"/>
          </a:solidFill>
          <a:ln w="9525">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Inventory Svc</a:t>
            </a:r>
            <a:endParaRPr lang="en-US" sz="1100" dirty="0"/>
          </a:p>
        </p:txBody>
      </p:sp>
      <p:sp>
        <p:nvSpPr>
          <p:cNvPr id="109" name="Rounded Rectangle 108"/>
          <p:cNvSpPr/>
          <p:nvPr/>
        </p:nvSpPr>
        <p:spPr>
          <a:xfrm>
            <a:off x="7720177" y="2807937"/>
            <a:ext cx="1091571" cy="267188"/>
          </a:xfrm>
          <a:prstGeom prst="roundRect">
            <a:avLst>
              <a:gd name="adj" fmla="val 11667"/>
            </a:avLst>
          </a:prstGeom>
          <a:solidFill>
            <a:schemeClr val="bg1"/>
          </a:solidFill>
          <a:ln w="9525">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chemeClr val="tx1"/>
                </a:solidFill>
              </a:rPr>
              <a:t>Inventory</a:t>
            </a:r>
            <a:endParaRPr lang="en-US" sz="1100" dirty="0">
              <a:solidFill>
                <a:schemeClr val="tx1"/>
              </a:solidFill>
            </a:endParaRPr>
          </a:p>
        </p:txBody>
      </p:sp>
      <p:sp>
        <p:nvSpPr>
          <p:cNvPr id="110" name="Can 109"/>
          <p:cNvSpPr>
            <a:spLocks noChangeArrowheads="1"/>
          </p:cNvSpPr>
          <p:nvPr/>
        </p:nvSpPr>
        <p:spPr bwMode="auto">
          <a:xfrm>
            <a:off x="8543489" y="2884222"/>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11" name="Rounded Rectangle 110"/>
          <p:cNvSpPr/>
          <p:nvPr/>
        </p:nvSpPr>
        <p:spPr>
          <a:xfrm>
            <a:off x="7724721" y="4008129"/>
            <a:ext cx="1104770" cy="247608"/>
          </a:xfrm>
          <a:prstGeom prst="roundRect">
            <a:avLst>
              <a:gd name="adj" fmla="val 11667"/>
            </a:avLst>
          </a:prstGeom>
          <a:solidFill>
            <a:schemeClr val="bg1"/>
          </a:solidFill>
          <a:ln w="9525">
            <a:prstDash val="dash"/>
          </a:ln>
        </p:spPr>
        <p:style>
          <a:lnRef idx="1">
            <a:schemeClr val="accent1"/>
          </a:lnRef>
          <a:fillRef idx="3">
            <a:schemeClr val="accent1"/>
          </a:fillRef>
          <a:effectRef idx="2">
            <a:schemeClr val="accent1"/>
          </a:effectRef>
          <a:fontRef idx="minor">
            <a:schemeClr val="lt1"/>
          </a:fontRef>
        </p:style>
        <p:txBody>
          <a:bodyPr rtlCol="0" anchor="t"/>
          <a:lstStyle/>
          <a:p>
            <a:r>
              <a:rPr lang="en-US" sz="1100" dirty="0" smtClean="0">
                <a:solidFill>
                  <a:schemeClr val="tx1"/>
                </a:solidFill>
              </a:rPr>
              <a:t>Payments</a:t>
            </a:r>
            <a:endParaRPr lang="en-US" sz="1100" dirty="0">
              <a:solidFill>
                <a:schemeClr val="tx1"/>
              </a:solidFill>
            </a:endParaRPr>
          </a:p>
        </p:txBody>
      </p:sp>
      <p:sp>
        <p:nvSpPr>
          <p:cNvPr id="112" name="Can 111"/>
          <p:cNvSpPr>
            <a:spLocks noChangeArrowheads="1"/>
          </p:cNvSpPr>
          <p:nvPr/>
        </p:nvSpPr>
        <p:spPr bwMode="auto">
          <a:xfrm>
            <a:off x="8543489" y="4051685"/>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13" name="Rectangle 112"/>
          <p:cNvSpPr/>
          <p:nvPr/>
        </p:nvSpPr>
        <p:spPr>
          <a:xfrm>
            <a:off x="6921499" y="3097477"/>
            <a:ext cx="720849" cy="533092"/>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smtClean="0">
                <a:solidFill>
                  <a:schemeClr val="bg1"/>
                </a:solidFill>
              </a:rPr>
              <a:t>DLP business rules</a:t>
            </a:r>
          </a:p>
        </p:txBody>
      </p:sp>
      <p:sp>
        <p:nvSpPr>
          <p:cNvPr id="114" name="Rectangle 113"/>
          <p:cNvSpPr/>
          <p:nvPr/>
        </p:nvSpPr>
        <p:spPr>
          <a:xfrm>
            <a:off x="8153400" y="2093204"/>
            <a:ext cx="728933" cy="223058"/>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solidFill>
                  <a:schemeClr val="tx1"/>
                </a:solidFill>
              </a:rPr>
              <a:t>New component</a:t>
            </a:r>
            <a:endParaRPr lang="en-US" sz="800" dirty="0">
              <a:solidFill>
                <a:schemeClr val="tx1"/>
              </a:solidFill>
            </a:endParaRPr>
          </a:p>
        </p:txBody>
      </p:sp>
      <p:sp>
        <p:nvSpPr>
          <p:cNvPr id="115" name="Rectangle 114"/>
          <p:cNvSpPr/>
          <p:nvPr/>
        </p:nvSpPr>
        <p:spPr>
          <a:xfrm>
            <a:off x="7285260" y="2093204"/>
            <a:ext cx="835408" cy="22305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gradFill>
          <a:ln w="12700">
            <a:solidFill>
              <a:schemeClr val="tx1"/>
            </a:solid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solidFill>
                  <a:schemeClr val="tx1"/>
                </a:solidFill>
              </a:rPr>
              <a:t>Requires enhancements</a:t>
            </a:r>
            <a:endParaRPr lang="en-US" sz="800" dirty="0">
              <a:solidFill>
                <a:schemeClr val="tx1"/>
              </a:solidFill>
            </a:endParaRPr>
          </a:p>
        </p:txBody>
      </p:sp>
      <p:sp>
        <p:nvSpPr>
          <p:cNvPr id="116" name="Rectangle 115"/>
          <p:cNvSpPr/>
          <p:nvPr/>
        </p:nvSpPr>
        <p:spPr>
          <a:xfrm>
            <a:off x="5259772" y="747555"/>
            <a:ext cx="2131628" cy="1211387"/>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Internal Facing UI</a:t>
            </a:r>
            <a:endParaRPr lang="en-US" sz="1100" dirty="0">
              <a:solidFill>
                <a:schemeClr val="tx1"/>
              </a:solidFill>
            </a:endParaRPr>
          </a:p>
        </p:txBody>
      </p:sp>
      <p:sp>
        <p:nvSpPr>
          <p:cNvPr id="117" name="Rectangle 116"/>
          <p:cNvSpPr/>
          <p:nvPr/>
        </p:nvSpPr>
        <p:spPr>
          <a:xfrm>
            <a:off x="5333987" y="987898"/>
            <a:ext cx="839097" cy="298057"/>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Product </a:t>
            </a:r>
            <a:r>
              <a:rPr lang="en-US" sz="1100" dirty="0" err="1" smtClean="0"/>
              <a:t>Mgmt</a:t>
            </a:r>
            <a:r>
              <a:rPr lang="en-US" sz="1100" dirty="0" smtClean="0"/>
              <a:t> UI</a:t>
            </a:r>
            <a:endParaRPr lang="en-US" sz="1100" dirty="0"/>
          </a:p>
        </p:txBody>
      </p:sp>
      <p:sp>
        <p:nvSpPr>
          <p:cNvPr id="118" name="Rectangle 117"/>
          <p:cNvSpPr/>
          <p:nvPr/>
        </p:nvSpPr>
        <p:spPr>
          <a:xfrm>
            <a:off x="6225542" y="987898"/>
            <a:ext cx="839097" cy="298057"/>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Sales Offer </a:t>
            </a:r>
            <a:r>
              <a:rPr lang="en-US" sz="1100" dirty="0" err="1" smtClean="0"/>
              <a:t>Mgmt</a:t>
            </a:r>
            <a:r>
              <a:rPr lang="en-US" sz="1100" dirty="0" smtClean="0"/>
              <a:t> UI</a:t>
            </a:r>
            <a:endParaRPr lang="en-US" sz="1100" dirty="0"/>
          </a:p>
        </p:txBody>
      </p:sp>
      <p:sp>
        <p:nvSpPr>
          <p:cNvPr id="119" name="Rectangle 118"/>
          <p:cNvSpPr/>
          <p:nvPr/>
        </p:nvSpPr>
        <p:spPr>
          <a:xfrm>
            <a:off x="5333987" y="1353248"/>
            <a:ext cx="839097" cy="298057"/>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a:t>
            </a:r>
            <a:r>
              <a:rPr lang="en-US" sz="1100" dirty="0" err="1" smtClean="0"/>
              <a:t>Mgmt</a:t>
            </a:r>
            <a:r>
              <a:rPr lang="en-US" sz="1100" dirty="0" smtClean="0"/>
              <a:t> UI</a:t>
            </a:r>
            <a:endParaRPr lang="en-US" sz="1100" dirty="0"/>
          </a:p>
        </p:txBody>
      </p:sp>
      <p:sp>
        <p:nvSpPr>
          <p:cNvPr id="120" name="Rectangle 119"/>
          <p:cNvSpPr/>
          <p:nvPr/>
        </p:nvSpPr>
        <p:spPr>
          <a:xfrm>
            <a:off x="6225541" y="1360161"/>
            <a:ext cx="839097" cy="298057"/>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smtClean="0"/>
              <a:t>InventoryMgmt</a:t>
            </a:r>
            <a:r>
              <a:rPr lang="en-US" sz="1100" dirty="0" smtClean="0"/>
              <a:t> UI</a:t>
            </a:r>
            <a:endParaRPr lang="en-US" sz="1100" dirty="0"/>
          </a:p>
        </p:txBody>
      </p:sp>
      <p:sp>
        <p:nvSpPr>
          <p:cNvPr id="121" name="Down Arrow 120"/>
          <p:cNvSpPr/>
          <p:nvPr/>
        </p:nvSpPr>
        <p:spPr>
          <a:xfrm>
            <a:off x="8373338" y="4659352"/>
            <a:ext cx="340301" cy="42338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Down Arrow 121"/>
          <p:cNvSpPr/>
          <p:nvPr/>
        </p:nvSpPr>
        <p:spPr>
          <a:xfrm>
            <a:off x="6150192" y="4671072"/>
            <a:ext cx="340301" cy="35603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5427860" y="2874128"/>
            <a:ext cx="651349" cy="319842"/>
          </a:xfrm>
          <a:prstGeom prst="rect">
            <a:avLst/>
          </a:prstGeom>
          <a:solidFill>
            <a:srgbClr val="FFFF00"/>
          </a:soli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Review Svc</a:t>
            </a:r>
          </a:p>
        </p:txBody>
      </p:sp>
      <p:sp>
        <p:nvSpPr>
          <p:cNvPr id="124" name="Rectangle 123"/>
          <p:cNvSpPr/>
          <p:nvPr/>
        </p:nvSpPr>
        <p:spPr>
          <a:xfrm>
            <a:off x="5428046" y="2498458"/>
            <a:ext cx="651163"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Cart Svc</a:t>
            </a:r>
          </a:p>
        </p:txBody>
      </p:sp>
      <p:sp>
        <p:nvSpPr>
          <p:cNvPr id="125" name="Rectangle 124"/>
          <p:cNvSpPr/>
          <p:nvPr/>
        </p:nvSpPr>
        <p:spPr>
          <a:xfrm>
            <a:off x="6384487" y="2093204"/>
            <a:ext cx="826120" cy="236291"/>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solidFill>
                  <a:schemeClr val="bg1">
                    <a:lumMod val="50000"/>
                  </a:schemeClr>
                </a:solidFill>
              </a:rPr>
              <a:t>Retired/ N/A component</a:t>
            </a:r>
            <a:endParaRPr lang="en-US" sz="800" dirty="0">
              <a:solidFill>
                <a:schemeClr val="bg1">
                  <a:lumMod val="50000"/>
                </a:schemeClr>
              </a:solidFill>
            </a:endParaRPr>
          </a:p>
        </p:txBody>
      </p:sp>
      <p:sp>
        <p:nvSpPr>
          <p:cNvPr id="126" name="Rectangle 125"/>
          <p:cNvSpPr/>
          <p:nvPr/>
        </p:nvSpPr>
        <p:spPr>
          <a:xfrm>
            <a:off x="374153" y="3253623"/>
            <a:ext cx="2832565" cy="259429"/>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In-memory cache with query API</a:t>
            </a:r>
            <a:endParaRPr lang="en-US" sz="1100" dirty="0"/>
          </a:p>
        </p:txBody>
      </p:sp>
      <p:sp>
        <p:nvSpPr>
          <p:cNvPr id="127" name="TextBox 126"/>
          <p:cNvSpPr txBox="1"/>
          <p:nvPr/>
        </p:nvSpPr>
        <p:spPr>
          <a:xfrm>
            <a:off x="4720987" y="2556690"/>
            <a:ext cx="471604" cy="261610"/>
          </a:xfrm>
          <a:prstGeom prst="rect">
            <a:avLst/>
          </a:prstGeom>
          <a:noFill/>
        </p:spPr>
        <p:txBody>
          <a:bodyPr wrap="none" rtlCol="0">
            <a:spAutoFit/>
          </a:bodyPr>
          <a:lstStyle/>
          <a:p>
            <a:r>
              <a:rPr lang="en-US" sz="1100" dirty="0" err="1" smtClean="0"/>
              <a:t>msgs</a:t>
            </a:r>
            <a:endParaRPr lang="en-US" sz="1100" dirty="0" smtClean="0"/>
          </a:p>
        </p:txBody>
      </p:sp>
      <p:sp>
        <p:nvSpPr>
          <p:cNvPr id="128" name="Can 127"/>
          <p:cNvSpPr/>
          <p:nvPr/>
        </p:nvSpPr>
        <p:spPr>
          <a:xfrm rot="5400000">
            <a:off x="4869915" y="2567351"/>
            <a:ext cx="241045" cy="713691"/>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42341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tx2"/>
                </a:solidFill>
              </a:rPr>
              <a:t>Appendix  A8:</a:t>
            </a:r>
            <a:r>
              <a:rPr lang="en-US" b="1" dirty="0" smtClean="0"/>
              <a:t/>
            </a:r>
            <a:br>
              <a:rPr lang="en-US" b="1" dirty="0" smtClean="0"/>
            </a:br>
            <a:r>
              <a:rPr lang="en-US" sz="2000" b="1" dirty="0" smtClean="0">
                <a:solidFill>
                  <a:schemeClr val="tx2"/>
                </a:solidFill>
              </a:rPr>
              <a:t>Proposed WDPRO Architecture Reference Model - Option 2</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28</a:t>
            </a:fld>
            <a:endParaRPr lang="en-US"/>
          </a:p>
        </p:txBody>
      </p:sp>
      <p:sp>
        <p:nvSpPr>
          <p:cNvPr id="6" name="Rectangle 5"/>
          <p:cNvSpPr/>
          <p:nvPr/>
        </p:nvSpPr>
        <p:spPr>
          <a:xfrm>
            <a:off x="225455" y="5799979"/>
            <a:ext cx="5507022" cy="1058021"/>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a:t>WDPRO SORs</a:t>
            </a:r>
          </a:p>
        </p:txBody>
      </p:sp>
      <p:sp>
        <p:nvSpPr>
          <p:cNvPr id="7" name="Rectangle 6"/>
          <p:cNvSpPr/>
          <p:nvPr/>
        </p:nvSpPr>
        <p:spPr>
          <a:xfrm>
            <a:off x="225454" y="2426938"/>
            <a:ext cx="5181600" cy="3200400"/>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smtClean="0"/>
              <a:t>WDPRO </a:t>
            </a:r>
            <a:r>
              <a:rPr lang="en-US" sz="1400" dirty="0"/>
              <a:t>Services  </a:t>
            </a:r>
          </a:p>
        </p:txBody>
      </p:sp>
      <p:sp>
        <p:nvSpPr>
          <p:cNvPr id="8" name="Rectangle 7"/>
          <p:cNvSpPr/>
          <p:nvPr/>
        </p:nvSpPr>
        <p:spPr>
          <a:xfrm>
            <a:off x="2019300" y="691443"/>
            <a:ext cx="5928776" cy="1351037"/>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smtClean="0"/>
              <a:t>Web </a:t>
            </a:r>
          </a:p>
          <a:p>
            <a:pPr algn="r"/>
            <a:r>
              <a:rPr lang="en-US" sz="1400" dirty="0" smtClean="0"/>
              <a:t>Apps</a:t>
            </a:r>
          </a:p>
        </p:txBody>
      </p:sp>
      <p:sp>
        <p:nvSpPr>
          <p:cNvPr id="9" name="Down Arrow 8"/>
          <p:cNvSpPr/>
          <p:nvPr/>
        </p:nvSpPr>
        <p:spPr>
          <a:xfrm>
            <a:off x="3537395" y="2012072"/>
            <a:ext cx="409427" cy="45357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71053" y="747555"/>
            <a:ext cx="3124200" cy="1211387"/>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Web Platform (</a:t>
            </a:r>
            <a:r>
              <a:rPr lang="en-US" sz="1100" dirty="0" err="1" smtClean="0">
                <a:solidFill>
                  <a:schemeClr val="tx1"/>
                </a:solidFill>
              </a:rPr>
              <a:t>Redaptive</a:t>
            </a:r>
            <a:r>
              <a:rPr lang="en-US" sz="1100" dirty="0" smtClean="0">
                <a:solidFill>
                  <a:schemeClr val="tx1"/>
                </a:solidFill>
              </a:rPr>
              <a:t> </a:t>
            </a:r>
            <a:r>
              <a:rPr lang="en-US" sz="1100" dirty="0">
                <a:solidFill>
                  <a:schemeClr val="tx1"/>
                </a:solidFill>
              </a:rPr>
              <a:t>UI </a:t>
            </a:r>
            <a:r>
              <a:rPr lang="en-US" sz="1100" dirty="0" smtClean="0">
                <a:solidFill>
                  <a:schemeClr val="tx1"/>
                </a:solidFill>
              </a:rPr>
              <a:t>modules)</a:t>
            </a:r>
            <a:endParaRPr lang="en-US" sz="1100" dirty="0">
              <a:solidFill>
                <a:schemeClr val="tx1"/>
              </a:solidFill>
            </a:endParaRPr>
          </a:p>
        </p:txBody>
      </p:sp>
      <p:sp>
        <p:nvSpPr>
          <p:cNvPr id="11" name="Rounded Rectangle 10"/>
          <p:cNvSpPr/>
          <p:nvPr/>
        </p:nvSpPr>
        <p:spPr>
          <a:xfrm>
            <a:off x="4823140" y="6098003"/>
            <a:ext cx="796464" cy="589387"/>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Config</a:t>
            </a:r>
            <a:r>
              <a:rPr lang="en-US" sz="1100" dirty="0">
                <a:solidFill>
                  <a:schemeClr val="tx1"/>
                </a:solidFill>
              </a:rPr>
              <a:t> Manager App</a:t>
            </a:r>
          </a:p>
        </p:txBody>
      </p:sp>
      <p:sp>
        <p:nvSpPr>
          <p:cNvPr id="12" name="Rectangle 11"/>
          <p:cNvSpPr/>
          <p:nvPr/>
        </p:nvSpPr>
        <p:spPr>
          <a:xfrm>
            <a:off x="3672224" y="1027281"/>
            <a:ext cx="718491"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Finder +</a:t>
            </a:r>
            <a:endParaRPr lang="en-US" sz="1100" dirty="0"/>
          </a:p>
        </p:txBody>
      </p:sp>
      <p:sp>
        <p:nvSpPr>
          <p:cNvPr id="13" name="Rectangle 12"/>
          <p:cNvSpPr/>
          <p:nvPr/>
        </p:nvSpPr>
        <p:spPr>
          <a:xfrm>
            <a:off x="2153171" y="1027281"/>
            <a:ext cx="642853"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Tickets</a:t>
            </a:r>
          </a:p>
        </p:txBody>
      </p:sp>
      <p:sp>
        <p:nvSpPr>
          <p:cNvPr id="14" name="Rectangle 13"/>
          <p:cNvSpPr/>
          <p:nvPr/>
        </p:nvSpPr>
        <p:spPr>
          <a:xfrm>
            <a:off x="2844012" y="1371462"/>
            <a:ext cx="790211"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Login &amp; Profile</a:t>
            </a:r>
          </a:p>
        </p:txBody>
      </p:sp>
      <p:sp>
        <p:nvSpPr>
          <p:cNvPr id="15" name="TextBox 14"/>
          <p:cNvSpPr txBox="1"/>
          <p:nvPr/>
        </p:nvSpPr>
        <p:spPr>
          <a:xfrm>
            <a:off x="3559219" y="5625649"/>
            <a:ext cx="402674" cy="261610"/>
          </a:xfrm>
          <a:prstGeom prst="rect">
            <a:avLst/>
          </a:prstGeom>
          <a:noFill/>
        </p:spPr>
        <p:txBody>
          <a:bodyPr wrap="none" rtlCol="0">
            <a:spAutoFit/>
          </a:bodyPr>
          <a:lstStyle/>
          <a:p>
            <a:r>
              <a:rPr lang="en-US" sz="1100" dirty="0" smtClean="0"/>
              <a:t>SQL</a:t>
            </a:r>
            <a:endParaRPr lang="en-US" sz="1100" dirty="0"/>
          </a:p>
        </p:txBody>
      </p:sp>
      <p:sp>
        <p:nvSpPr>
          <p:cNvPr id="16" name="Rectangle 15"/>
          <p:cNvSpPr/>
          <p:nvPr/>
        </p:nvSpPr>
        <p:spPr>
          <a:xfrm>
            <a:off x="4437725" y="1371462"/>
            <a:ext cx="681328" cy="298057"/>
          </a:xfrm>
          <a:prstGeom prst="rect">
            <a:avLst/>
          </a:prstGeom>
          <a:gradFill>
            <a:gsLst>
              <a:gs pos="0">
                <a:schemeClr val="accent1">
                  <a:tint val="50000"/>
                  <a:satMod val="300000"/>
                  <a:alpha val="20000"/>
                </a:schemeClr>
              </a:gs>
              <a:gs pos="35000">
                <a:schemeClr val="accent1">
                  <a:tint val="37000"/>
                  <a:satMod val="300000"/>
                </a:schemeClr>
              </a:gs>
              <a:gs pos="100000">
                <a:schemeClr val="accent1">
                  <a:tint val="15000"/>
                  <a:satMod val="350000"/>
                </a:schemeClr>
              </a:gs>
            </a:gsLst>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Admin</a:t>
            </a:r>
          </a:p>
        </p:txBody>
      </p:sp>
      <p:sp>
        <p:nvSpPr>
          <p:cNvPr id="17" name="Rectangle 16"/>
          <p:cNvSpPr/>
          <p:nvPr/>
        </p:nvSpPr>
        <p:spPr>
          <a:xfrm>
            <a:off x="3672341" y="1371462"/>
            <a:ext cx="718373" cy="298057"/>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Personal Magic</a:t>
            </a:r>
          </a:p>
        </p:txBody>
      </p:sp>
      <p:sp>
        <p:nvSpPr>
          <p:cNvPr id="18" name="Can 17"/>
          <p:cNvSpPr>
            <a:spLocks noChangeArrowheads="1"/>
          </p:cNvSpPr>
          <p:nvPr/>
        </p:nvSpPr>
        <p:spPr bwMode="auto">
          <a:xfrm>
            <a:off x="3814999" y="5927207"/>
            <a:ext cx="795101" cy="894871"/>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200" dirty="0">
                <a:solidFill>
                  <a:schemeClr val="lt1"/>
                </a:solidFill>
              </a:rPr>
              <a:t>MySQL</a:t>
            </a:r>
          </a:p>
        </p:txBody>
      </p:sp>
      <p:sp>
        <p:nvSpPr>
          <p:cNvPr id="19" name="TextBox 18"/>
          <p:cNvSpPr txBox="1"/>
          <p:nvPr/>
        </p:nvSpPr>
        <p:spPr>
          <a:xfrm>
            <a:off x="4021208" y="1996051"/>
            <a:ext cx="2492759" cy="430887"/>
          </a:xfrm>
          <a:prstGeom prst="rect">
            <a:avLst/>
          </a:prstGeom>
          <a:noFill/>
        </p:spPr>
        <p:txBody>
          <a:bodyPr wrap="square" rtlCol="0">
            <a:spAutoFit/>
          </a:bodyPr>
          <a:lstStyle/>
          <a:p>
            <a:r>
              <a:rPr lang="en-US" sz="1100" dirty="0" smtClean="0"/>
              <a:t>REST Svc API calls</a:t>
            </a:r>
          </a:p>
          <a:p>
            <a:r>
              <a:rPr lang="en-US" sz="1100" dirty="0" smtClean="0"/>
              <a:t>(site/channel/market/language context)</a:t>
            </a:r>
            <a:endParaRPr lang="en-US" sz="1100" dirty="0"/>
          </a:p>
        </p:txBody>
      </p:sp>
      <p:sp>
        <p:nvSpPr>
          <p:cNvPr id="20" name="Rectangle 19"/>
          <p:cNvSpPr/>
          <p:nvPr/>
        </p:nvSpPr>
        <p:spPr>
          <a:xfrm>
            <a:off x="3885355" y="6275938"/>
            <a:ext cx="650839" cy="28817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a:solidFill>
                  <a:schemeClr val="bg1"/>
                </a:solidFill>
              </a:rPr>
              <a:t>Config</a:t>
            </a:r>
            <a:r>
              <a:rPr lang="en-US" sz="1000" dirty="0">
                <a:solidFill>
                  <a:schemeClr val="bg1"/>
                </a:solidFill>
              </a:rPr>
              <a:t> Data</a:t>
            </a:r>
          </a:p>
        </p:txBody>
      </p:sp>
      <p:sp>
        <p:nvSpPr>
          <p:cNvPr id="21" name="Rectangle 20"/>
          <p:cNvSpPr/>
          <p:nvPr/>
        </p:nvSpPr>
        <p:spPr>
          <a:xfrm>
            <a:off x="3885355" y="6564108"/>
            <a:ext cx="650839" cy="16471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Carts</a:t>
            </a:r>
            <a:endParaRPr lang="en-US" sz="1000" dirty="0">
              <a:solidFill>
                <a:schemeClr val="bg1"/>
              </a:solidFill>
            </a:endParaRPr>
          </a:p>
        </p:txBody>
      </p:sp>
      <p:sp>
        <p:nvSpPr>
          <p:cNvPr id="22" name="TextBox 21"/>
          <p:cNvSpPr txBox="1"/>
          <p:nvPr/>
        </p:nvSpPr>
        <p:spPr>
          <a:xfrm>
            <a:off x="817086" y="5573775"/>
            <a:ext cx="463588" cy="261610"/>
          </a:xfrm>
          <a:prstGeom prst="rect">
            <a:avLst/>
          </a:prstGeom>
          <a:noFill/>
        </p:spPr>
        <p:txBody>
          <a:bodyPr wrap="none" rtlCol="0">
            <a:spAutoFit/>
          </a:bodyPr>
          <a:lstStyle/>
          <a:p>
            <a:r>
              <a:rPr lang="en-US" sz="1100" dirty="0" smtClean="0"/>
              <a:t>REST</a:t>
            </a:r>
            <a:endParaRPr lang="en-US" sz="1100" dirty="0"/>
          </a:p>
        </p:txBody>
      </p:sp>
      <p:sp>
        <p:nvSpPr>
          <p:cNvPr id="23" name="Rectangle 22"/>
          <p:cNvSpPr/>
          <p:nvPr/>
        </p:nvSpPr>
        <p:spPr>
          <a:xfrm>
            <a:off x="311146" y="2655537"/>
            <a:ext cx="5051045" cy="2135475"/>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Context aware </a:t>
            </a:r>
            <a:r>
              <a:rPr lang="en-US" sz="1100" dirty="0" smtClean="0">
                <a:solidFill>
                  <a:schemeClr val="tx1"/>
                </a:solidFill>
              </a:rPr>
              <a:t>API</a:t>
            </a:r>
            <a:endParaRPr lang="en-US" sz="1100" dirty="0">
              <a:solidFill>
                <a:schemeClr val="tx1"/>
              </a:solidFill>
            </a:endParaRPr>
          </a:p>
        </p:txBody>
      </p:sp>
      <p:sp>
        <p:nvSpPr>
          <p:cNvPr id="24" name="Rounded Rectangle 23"/>
          <p:cNvSpPr/>
          <p:nvPr/>
        </p:nvSpPr>
        <p:spPr>
          <a:xfrm>
            <a:off x="273324" y="5968279"/>
            <a:ext cx="755376" cy="564242"/>
          </a:xfrm>
          <a:prstGeom prst="roundRect">
            <a:avLst>
              <a:gd name="adj" fmla="val 1166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bg1">
                    <a:lumMod val="50000"/>
                  </a:schemeClr>
                </a:solidFill>
              </a:rPr>
              <a:t>Hippo CMS</a:t>
            </a:r>
          </a:p>
        </p:txBody>
      </p:sp>
      <p:sp>
        <p:nvSpPr>
          <p:cNvPr id="25" name="Rectangle 24"/>
          <p:cNvSpPr/>
          <p:nvPr/>
        </p:nvSpPr>
        <p:spPr>
          <a:xfrm>
            <a:off x="2683144" y="3847789"/>
            <a:ext cx="592707" cy="319841"/>
          </a:xfrm>
          <a:prstGeom prst="rect">
            <a:avLst/>
          </a:prstGeom>
          <a:gradFill>
            <a:gsLst>
              <a:gs pos="0">
                <a:schemeClr val="accent4">
                  <a:lumMod val="75000"/>
                </a:schemeClr>
              </a:gs>
              <a:gs pos="85000">
                <a:schemeClr val="accent4">
                  <a:lumMod val="31000"/>
                  <a:lumOff val="69000"/>
                </a:schemeClr>
              </a:gs>
              <a:gs pos="100000">
                <a:schemeClr val="accent1">
                  <a:tint val="23500"/>
                  <a:satMod val="16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Search</a:t>
            </a:r>
          </a:p>
          <a:p>
            <a:pPr algn="ctr"/>
            <a:r>
              <a:rPr lang="en-US" sz="1100" dirty="0"/>
              <a:t>Svc</a:t>
            </a:r>
          </a:p>
        </p:txBody>
      </p:sp>
      <p:sp>
        <p:nvSpPr>
          <p:cNvPr id="26" name="Rounded Rectangle 25"/>
          <p:cNvSpPr/>
          <p:nvPr/>
        </p:nvSpPr>
        <p:spPr>
          <a:xfrm>
            <a:off x="1099795" y="5981725"/>
            <a:ext cx="690905" cy="840353"/>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Endeca</a:t>
            </a:r>
            <a:r>
              <a:rPr lang="en-US" sz="1100" dirty="0">
                <a:solidFill>
                  <a:schemeClr val="tx1"/>
                </a:solidFill>
              </a:rPr>
              <a:t> Search Engine</a:t>
            </a:r>
          </a:p>
        </p:txBody>
      </p:sp>
      <p:sp>
        <p:nvSpPr>
          <p:cNvPr id="27" name="Rectangle 26"/>
          <p:cNvSpPr/>
          <p:nvPr/>
        </p:nvSpPr>
        <p:spPr>
          <a:xfrm>
            <a:off x="2153171" y="1371462"/>
            <a:ext cx="642853" cy="298057"/>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Dine</a:t>
            </a:r>
          </a:p>
        </p:txBody>
      </p:sp>
      <p:sp>
        <p:nvSpPr>
          <p:cNvPr id="28" name="Rectangle 27"/>
          <p:cNvSpPr/>
          <p:nvPr/>
        </p:nvSpPr>
        <p:spPr>
          <a:xfrm>
            <a:off x="2843690" y="1024936"/>
            <a:ext cx="784900"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Lodging &amp; Packages</a:t>
            </a:r>
          </a:p>
        </p:txBody>
      </p:sp>
      <p:sp>
        <p:nvSpPr>
          <p:cNvPr id="29" name="Rectangle 28"/>
          <p:cNvSpPr/>
          <p:nvPr/>
        </p:nvSpPr>
        <p:spPr>
          <a:xfrm>
            <a:off x="4437725" y="1024936"/>
            <a:ext cx="681328"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Landing</a:t>
            </a:r>
            <a:endParaRPr lang="en-US" sz="1100" dirty="0"/>
          </a:p>
        </p:txBody>
      </p:sp>
      <p:sp>
        <p:nvSpPr>
          <p:cNvPr id="30" name="Rectangle 29"/>
          <p:cNvSpPr/>
          <p:nvPr/>
        </p:nvSpPr>
        <p:spPr>
          <a:xfrm>
            <a:off x="4021208" y="4189465"/>
            <a:ext cx="587702" cy="319841"/>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Media</a:t>
            </a:r>
          </a:p>
          <a:p>
            <a:pPr algn="ctr"/>
            <a:r>
              <a:rPr lang="en-US" sz="1100" dirty="0"/>
              <a:t>Svc</a:t>
            </a:r>
          </a:p>
        </p:txBody>
      </p:sp>
      <p:sp>
        <p:nvSpPr>
          <p:cNvPr id="31" name="Rectangle 30"/>
          <p:cNvSpPr/>
          <p:nvPr/>
        </p:nvSpPr>
        <p:spPr>
          <a:xfrm>
            <a:off x="4646522" y="4191427"/>
            <a:ext cx="651349" cy="317879"/>
          </a:xfrm>
          <a:prstGeom prst="rect">
            <a:avLst/>
          </a:prstGeom>
          <a:gradFill>
            <a:gsLst>
              <a:gs pos="0">
                <a:schemeClr val="accent4">
                  <a:lumMod val="75000"/>
                </a:schemeClr>
              </a:gs>
              <a:gs pos="85000">
                <a:schemeClr val="accent4">
                  <a:lumMod val="31000"/>
                  <a:lumOff val="69000"/>
                </a:schemeClr>
              </a:gs>
              <a:gs pos="100000">
                <a:schemeClr val="accent1">
                  <a:tint val="23500"/>
                  <a:satMod val="16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Content</a:t>
            </a:r>
          </a:p>
          <a:p>
            <a:pPr algn="ctr"/>
            <a:r>
              <a:rPr lang="en-US" sz="1100" dirty="0"/>
              <a:t>Svc</a:t>
            </a:r>
          </a:p>
        </p:txBody>
      </p:sp>
      <p:sp>
        <p:nvSpPr>
          <p:cNvPr id="32" name="Rectangle 31"/>
          <p:cNvSpPr/>
          <p:nvPr/>
        </p:nvSpPr>
        <p:spPr>
          <a:xfrm>
            <a:off x="4083244" y="3506026"/>
            <a:ext cx="576347" cy="319841"/>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Config</a:t>
            </a:r>
            <a:endParaRPr lang="en-US" sz="1100" dirty="0"/>
          </a:p>
          <a:p>
            <a:pPr algn="ctr"/>
            <a:r>
              <a:rPr lang="en-US" sz="1100" dirty="0"/>
              <a:t>Svc</a:t>
            </a:r>
          </a:p>
        </p:txBody>
      </p:sp>
      <p:sp>
        <p:nvSpPr>
          <p:cNvPr id="33" name="Rectangle 32"/>
          <p:cNvSpPr/>
          <p:nvPr/>
        </p:nvSpPr>
        <p:spPr>
          <a:xfrm>
            <a:off x="3483836" y="3506026"/>
            <a:ext cx="576347"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Cart Svc</a:t>
            </a:r>
          </a:p>
        </p:txBody>
      </p:sp>
      <p:sp>
        <p:nvSpPr>
          <p:cNvPr id="34" name="Rectangle 33"/>
          <p:cNvSpPr/>
          <p:nvPr/>
        </p:nvSpPr>
        <p:spPr>
          <a:xfrm>
            <a:off x="311145" y="4924245"/>
            <a:ext cx="5051045" cy="626892"/>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Connectors &amp; Adapters to back end systems</a:t>
            </a:r>
          </a:p>
        </p:txBody>
      </p:sp>
      <p:sp>
        <p:nvSpPr>
          <p:cNvPr id="35" name="Rectangle 34"/>
          <p:cNvSpPr/>
          <p:nvPr/>
        </p:nvSpPr>
        <p:spPr>
          <a:xfrm>
            <a:off x="2159219" y="1688240"/>
            <a:ext cx="2961642"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a:solidFill>
                  <a:schemeClr val="bg1"/>
                </a:solidFill>
              </a:rPr>
              <a:t>DLP UI </a:t>
            </a:r>
            <a:r>
              <a:rPr lang="en-US" sz="1100" dirty="0" err="1">
                <a:solidFill>
                  <a:schemeClr val="bg1"/>
                </a:solidFill>
              </a:rPr>
              <a:t>Configs</a:t>
            </a:r>
            <a:r>
              <a:rPr lang="en-US" sz="1100" dirty="0">
                <a:solidFill>
                  <a:schemeClr val="bg1"/>
                </a:solidFill>
              </a:rPr>
              <a:t> (Site/Market/Channel/Store)</a:t>
            </a:r>
          </a:p>
        </p:txBody>
      </p:sp>
      <p:pic>
        <p:nvPicPr>
          <p:cNvPr id="36" name="Picture 2" descr="C:\Users\daviraal\AppData\Local\Microsoft\Windows\Temporary Internet Files\Content.IE5\PAUALTWP\MC900431632[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051" y="747555"/>
            <a:ext cx="531486" cy="5314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 descr="C:\Users\daviraal\AppData\Local\Microsoft\Windows\Temporary Internet Files\Content.IE5\3VWZ5PWA\MC900439836[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1704072"/>
            <a:ext cx="534788" cy="534788"/>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Picture 4" descr="C:\Users\daviraal\AppData\Local\Microsoft\Windows\Temporary Internet Files\Content.IE5\DVBM10ER\MC900433847[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1251" y="1213821"/>
            <a:ext cx="457086" cy="457086"/>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Down Arrow 38"/>
          <p:cNvSpPr/>
          <p:nvPr/>
        </p:nvSpPr>
        <p:spPr>
          <a:xfrm rot="16200000">
            <a:off x="690469" y="1235431"/>
            <a:ext cx="457200" cy="4637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16200000">
            <a:off x="482388" y="1342900"/>
            <a:ext cx="1641924" cy="3048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Routing and re-direct</a:t>
            </a:r>
          </a:p>
        </p:txBody>
      </p:sp>
      <p:sp>
        <p:nvSpPr>
          <p:cNvPr id="41" name="Down Arrow 40"/>
          <p:cNvSpPr/>
          <p:nvPr/>
        </p:nvSpPr>
        <p:spPr>
          <a:xfrm rot="16200000">
            <a:off x="1517816" y="1224005"/>
            <a:ext cx="457200" cy="54577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2683144" y="4189464"/>
            <a:ext cx="592707" cy="319842"/>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Bulk Svc</a:t>
            </a:r>
          </a:p>
        </p:txBody>
      </p:sp>
      <p:sp>
        <p:nvSpPr>
          <p:cNvPr id="43" name="Rectangle 42"/>
          <p:cNvSpPr/>
          <p:nvPr/>
        </p:nvSpPr>
        <p:spPr>
          <a:xfrm>
            <a:off x="1995801" y="4189464"/>
            <a:ext cx="651349"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Facility Svc</a:t>
            </a:r>
          </a:p>
        </p:txBody>
      </p:sp>
      <p:sp>
        <p:nvSpPr>
          <p:cNvPr id="44" name="Rectangle 43"/>
          <p:cNvSpPr/>
          <p:nvPr/>
        </p:nvSpPr>
        <p:spPr>
          <a:xfrm>
            <a:off x="1304896" y="3847165"/>
            <a:ext cx="651349"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Product Svc</a:t>
            </a:r>
          </a:p>
        </p:txBody>
      </p:sp>
      <p:sp>
        <p:nvSpPr>
          <p:cNvPr id="45" name="Rectangle 44"/>
          <p:cNvSpPr/>
          <p:nvPr/>
        </p:nvSpPr>
        <p:spPr>
          <a:xfrm>
            <a:off x="390708" y="3856151"/>
            <a:ext cx="874632"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Availability Svc</a:t>
            </a:r>
          </a:p>
        </p:txBody>
      </p:sp>
      <p:sp>
        <p:nvSpPr>
          <p:cNvPr id="46" name="Rectangle 45"/>
          <p:cNvSpPr/>
          <p:nvPr/>
        </p:nvSpPr>
        <p:spPr>
          <a:xfrm>
            <a:off x="1304894" y="4189464"/>
            <a:ext cx="651349"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Pricing Svc</a:t>
            </a:r>
          </a:p>
        </p:txBody>
      </p:sp>
      <p:sp>
        <p:nvSpPr>
          <p:cNvPr id="47" name="Rectangle 46"/>
          <p:cNvSpPr/>
          <p:nvPr/>
        </p:nvSpPr>
        <p:spPr>
          <a:xfrm>
            <a:off x="1995800" y="3847166"/>
            <a:ext cx="651349"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Booking Svc</a:t>
            </a:r>
          </a:p>
        </p:txBody>
      </p:sp>
      <p:sp>
        <p:nvSpPr>
          <p:cNvPr id="48" name="Rectangle 47"/>
          <p:cNvSpPr/>
          <p:nvPr/>
        </p:nvSpPr>
        <p:spPr>
          <a:xfrm>
            <a:off x="384783" y="4189464"/>
            <a:ext cx="880557"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Reservation Svc</a:t>
            </a:r>
          </a:p>
        </p:txBody>
      </p:sp>
      <p:sp>
        <p:nvSpPr>
          <p:cNvPr id="49" name="Rectangle 48"/>
          <p:cNvSpPr/>
          <p:nvPr/>
        </p:nvSpPr>
        <p:spPr>
          <a:xfrm>
            <a:off x="1304894" y="3506026"/>
            <a:ext cx="1244719"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Recommendation Svc</a:t>
            </a:r>
          </a:p>
        </p:txBody>
      </p:sp>
      <p:sp>
        <p:nvSpPr>
          <p:cNvPr id="50" name="Rectangle 49"/>
          <p:cNvSpPr/>
          <p:nvPr/>
        </p:nvSpPr>
        <p:spPr>
          <a:xfrm>
            <a:off x="2576834" y="3506026"/>
            <a:ext cx="889741" cy="319842"/>
          </a:xfrm>
          <a:prstGeom prst="rect">
            <a:avLst/>
          </a:prstGeom>
          <a:solidFill>
            <a:schemeClr val="bg1">
              <a:lumMod val="85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lumMod val="50000"/>
                  </a:schemeClr>
                </a:solidFill>
              </a:rPr>
              <a:t>Personal Magic Svc</a:t>
            </a:r>
          </a:p>
        </p:txBody>
      </p:sp>
      <p:sp>
        <p:nvSpPr>
          <p:cNvPr id="51" name="Rectangle 50"/>
          <p:cNvSpPr/>
          <p:nvPr/>
        </p:nvSpPr>
        <p:spPr>
          <a:xfrm>
            <a:off x="398499" y="3506026"/>
            <a:ext cx="878516" cy="319842"/>
          </a:xfrm>
          <a:prstGeom prst="rect">
            <a:avLst/>
          </a:prstGeom>
          <a:gradFill>
            <a:gsLst>
              <a:gs pos="0">
                <a:srgbClr val="FFFF00"/>
              </a:gs>
              <a:gs pos="90000">
                <a:schemeClr val="accent1">
                  <a:tint val="37000"/>
                  <a:satMod val="300000"/>
                  <a:lumMod val="56000"/>
                  <a:lumOff val="44000"/>
                </a:schemeClr>
              </a:gs>
              <a:gs pos="100000">
                <a:schemeClr val="accent1">
                  <a:tint val="15000"/>
                  <a:satMod val="35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Payment Svc</a:t>
            </a:r>
          </a:p>
        </p:txBody>
      </p:sp>
      <p:sp>
        <p:nvSpPr>
          <p:cNvPr id="52" name="Rectangle 51"/>
          <p:cNvSpPr/>
          <p:nvPr/>
        </p:nvSpPr>
        <p:spPr>
          <a:xfrm>
            <a:off x="3311714" y="3847788"/>
            <a:ext cx="674563" cy="319842"/>
          </a:xfrm>
          <a:prstGeom prst="rect">
            <a:avLst/>
          </a:prstGeom>
          <a:solidFill>
            <a:srgbClr val="FFFF00"/>
          </a:soli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Savings Svc</a:t>
            </a:r>
          </a:p>
        </p:txBody>
      </p:sp>
      <p:sp>
        <p:nvSpPr>
          <p:cNvPr id="53" name="Rectangle 52"/>
          <p:cNvSpPr/>
          <p:nvPr/>
        </p:nvSpPr>
        <p:spPr>
          <a:xfrm>
            <a:off x="4020618" y="3847165"/>
            <a:ext cx="625903" cy="319842"/>
          </a:xfrm>
          <a:prstGeom prst="rect">
            <a:avLst/>
          </a:prstGeom>
          <a:solidFill>
            <a:srgbClr val="FFFF00"/>
          </a:soli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Review Svc</a:t>
            </a:r>
          </a:p>
        </p:txBody>
      </p:sp>
      <p:sp>
        <p:nvSpPr>
          <p:cNvPr id="54" name="Rectangle 53"/>
          <p:cNvSpPr/>
          <p:nvPr/>
        </p:nvSpPr>
        <p:spPr>
          <a:xfrm>
            <a:off x="3311671" y="4189464"/>
            <a:ext cx="673846" cy="319842"/>
          </a:xfrm>
          <a:prstGeom prst="rect">
            <a:avLst/>
          </a:prstGeom>
          <a:solidFill>
            <a:schemeClr val="accent4">
              <a:lumMod val="60000"/>
              <a:lumOff val="4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Expands Svc</a:t>
            </a:r>
          </a:p>
        </p:txBody>
      </p:sp>
      <p:sp>
        <p:nvSpPr>
          <p:cNvPr id="55" name="Rectangle 54"/>
          <p:cNvSpPr/>
          <p:nvPr/>
        </p:nvSpPr>
        <p:spPr>
          <a:xfrm>
            <a:off x="390708" y="4552199"/>
            <a:ext cx="2739071"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a:solidFill>
                  <a:schemeClr val="bg1"/>
                </a:solidFill>
              </a:rPr>
              <a:t>DLP Svc </a:t>
            </a:r>
            <a:r>
              <a:rPr lang="en-US" sz="1100" dirty="0" err="1">
                <a:solidFill>
                  <a:schemeClr val="bg1"/>
                </a:solidFill>
              </a:rPr>
              <a:t>Configs</a:t>
            </a:r>
            <a:r>
              <a:rPr lang="en-US" sz="1100" dirty="0">
                <a:solidFill>
                  <a:schemeClr val="bg1"/>
                </a:solidFill>
              </a:rPr>
              <a:t> (Site/Market/Channel/Store)</a:t>
            </a:r>
          </a:p>
        </p:txBody>
      </p:sp>
      <p:sp>
        <p:nvSpPr>
          <p:cNvPr id="56" name="Can 55"/>
          <p:cNvSpPr>
            <a:spLocks noChangeArrowheads="1"/>
          </p:cNvSpPr>
          <p:nvPr/>
        </p:nvSpPr>
        <p:spPr bwMode="auto">
          <a:xfrm>
            <a:off x="342900" y="6222769"/>
            <a:ext cx="607780" cy="293825"/>
          </a:xfrm>
          <a:prstGeom prst="can">
            <a:avLst>
              <a:gd name="adj" fmla="val 13191"/>
            </a:avLst>
          </a:prstGeom>
          <a:solidFill>
            <a:schemeClr val="bg1">
              <a:lumMod val="6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100" dirty="0">
                <a:solidFill>
                  <a:schemeClr val="lt1"/>
                </a:solidFill>
              </a:rPr>
              <a:t>MySQL</a:t>
            </a:r>
          </a:p>
        </p:txBody>
      </p:sp>
      <p:sp>
        <p:nvSpPr>
          <p:cNvPr id="57" name="Can 56"/>
          <p:cNvSpPr>
            <a:spLocks noChangeArrowheads="1"/>
          </p:cNvSpPr>
          <p:nvPr/>
        </p:nvSpPr>
        <p:spPr bwMode="auto">
          <a:xfrm>
            <a:off x="3009900" y="5927207"/>
            <a:ext cx="761623" cy="894871"/>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200" dirty="0">
                <a:solidFill>
                  <a:schemeClr val="lt1"/>
                </a:solidFill>
              </a:rPr>
              <a:t>Oracle</a:t>
            </a:r>
          </a:p>
        </p:txBody>
      </p:sp>
      <p:sp>
        <p:nvSpPr>
          <p:cNvPr id="58" name="Rectangle 57"/>
          <p:cNvSpPr/>
          <p:nvPr/>
        </p:nvSpPr>
        <p:spPr>
          <a:xfrm>
            <a:off x="3036575" y="6275938"/>
            <a:ext cx="668438" cy="268988"/>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Product Data</a:t>
            </a:r>
          </a:p>
        </p:txBody>
      </p:sp>
      <p:sp>
        <p:nvSpPr>
          <p:cNvPr id="59" name="Can 58"/>
          <p:cNvSpPr>
            <a:spLocks noChangeArrowheads="1"/>
          </p:cNvSpPr>
          <p:nvPr/>
        </p:nvSpPr>
        <p:spPr bwMode="auto">
          <a:xfrm>
            <a:off x="2019300" y="5931286"/>
            <a:ext cx="890308" cy="894871"/>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fontAlgn="auto">
              <a:spcBef>
                <a:spcPts val="0"/>
              </a:spcBef>
              <a:spcAft>
                <a:spcPts val="0"/>
              </a:spcAft>
              <a:defRPr/>
            </a:pPr>
            <a:r>
              <a:rPr lang="en-US" sz="1200" dirty="0" err="1" smtClean="0">
                <a:solidFill>
                  <a:schemeClr val="lt1"/>
                </a:solidFill>
                <a:latin typeface="+mn-lt"/>
                <a:ea typeface="+mn-ea"/>
                <a:cs typeface="+mn-cs"/>
              </a:rPr>
              <a:t>Couchbase</a:t>
            </a:r>
            <a:endParaRPr lang="en-US" sz="1200" dirty="0" smtClean="0">
              <a:solidFill>
                <a:schemeClr val="lt1"/>
              </a:solidFill>
              <a:latin typeface="+mn-lt"/>
              <a:ea typeface="+mn-ea"/>
              <a:cs typeface="+mn-cs"/>
            </a:endParaRPr>
          </a:p>
        </p:txBody>
      </p:sp>
      <p:sp>
        <p:nvSpPr>
          <p:cNvPr id="60" name="Rectangle 59"/>
          <p:cNvSpPr/>
          <p:nvPr/>
        </p:nvSpPr>
        <p:spPr>
          <a:xfrm>
            <a:off x="2110464" y="6284382"/>
            <a:ext cx="640845" cy="236291"/>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Facilities</a:t>
            </a:r>
            <a:endParaRPr lang="en-US" sz="1000" dirty="0">
              <a:solidFill>
                <a:schemeClr val="bg1"/>
              </a:solidFill>
            </a:endParaRPr>
          </a:p>
        </p:txBody>
      </p:sp>
      <p:sp>
        <p:nvSpPr>
          <p:cNvPr id="61" name="Rectangle 60"/>
          <p:cNvSpPr/>
          <p:nvPr/>
        </p:nvSpPr>
        <p:spPr>
          <a:xfrm>
            <a:off x="2110464" y="6520674"/>
            <a:ext cx="640845" cy="21223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solidFill>
              </a:rPr>
              <a:t>Sessions</a:t>
            </a:r>
            <a:endParaRPr lang="en-US" sz="1000" dirty="0">
              <a:solidFill>
                <a:schemeClr val="bg1"/>
              </a:solidFill>
            </a:endParaRPr>
          </a:p>
        </p:txBody>
      </p:sp>
      <p:sp>
        <p:nvSpPr>
          <p:cNvPr id="62" name="TextBox 61"/>
          <p:cNvSpPr txBox="1"/>
          <p:nvPr/>
        </p:nvSpPr>
        <p:spPr>
          <a:xfrm>
            <a:off x="1584650" y="5578152"/>
            <a:ext cx="776175" cy="430887"/>
          </a:xfrm>
          <a:prstGeom prst="rect">
            <a:avLst/>
          </a:prstGeom>
          <a:noFill/>
        </p:spPr>
        <p:txBody>
          <a:bodyPr wrap="none" rtlCol="0">
            <a:spAutoFit/>
          </a:bodyPr>
          <a:lstStyle/>
          <a:p>
            <a:r>
              <a:rPr lang="en-US" sz="1100" dirty="0" smtClean="0"/>
              <a:t>Key-value </a:t>
            </a:r>
          </a:p>
          <a:p>
            <a:r>
              <a:rPr lang="en-US" sz="1100" dirty="0" smtClean="0"/>
              <a:t>lookup</a:t>
            </a:r>
            <a:endParaRPr lang="en-US" sz="1100" dirty="0"/>
          </a:p>
        </p:txBody>
      </p:sp>
      <p:sp>
        <p:nvSpPr>
          <p:cNvPr id="63" name="Down Arrow 62"/>
          <p:cNvSpPr/>
          <p:nvPr/>
        </p:nvSpPr>
        <p:spPr>
          <a:xfrm>
            <a:off x="3205455" y="5551137"/>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1234756" y="5554193"/>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Down Arrow 64"/>
          <p:cNvSpPr/>
          <p:nvPr/>
        </p:nvSpPr>
        <p:spPr>
          <a:xfrm>
            <a:off x="4000500" y="5554204"/>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Down Arrow 65"/>
          <p:cNvSpPr/>
          <p:nvPr/>
        </p:nvSpPr>
        <p:spPr>
          <a:xfrm>
            <a:off x="2225356" y="5554204"/>
            <a:ext cx="403544"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Arrow Connector 66"/>
          <p:cNvCxnSpPr/>
          <p:nvPr/>
        </p:nvCxnSpPr>
        <p:spPr>
          <a:xfrm flipH="1" flipV="1">
            <a:off x="4533900" y="6401901"/>
            <a:ext cx="285015" cy="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057900" y="2579337"/>
            <a:ext cx="2895600" cy="1929969"/>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lang="en-US" sz="1400" dirty="0"/>
              <a:t>GBTS </a:t>
            </a:r>
            <a:r>
              <a:rPr lang="en-US" sz="1400" dirty="0" smtClean="0"/>
              <a:t>Services &amp; SORs</a:t>
            </a:r>
            <a:endParaRPr lang="en-US" sz="1400" dirty="0"/>
          </a:p>
        </p:txBody>
      </p:sp>
      <p:sp>
        <p:nvSpPr>
          <p:cNvPr id="69" name="Can 68"/>
          <p:cNvSpPr>
            <a:spLocks noChangeArrowheads="1"/>
          </p:cNvSpPr>
          <p:nvPr/>
        </p:nvSpPr>
        <p:spPr bwMode="auto">
          <a:xfrm>
            <a:off x="1141357" y="6541737"/>
            <a:ext cx="607780" cy="220792"/>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r>
              <a:rPr lang="en-US" sz="1100" dirty="0">
                <a:solidFill>
                  <a:schemeClr val="lt1"/>
                </a:solidFill>
              </a:rPr>
              <a:t>MDEX</a:t>
            </a:r>
          </a:p>
        </p:txBody>
      </p:sp>
      <p:sp>
        <p:nvSpPr>
          <p:cNvPr id="70" name="Rectangle 69"/>
          <p:cNvSpPr/>
          <p:nvPr/>
        </p:nvSpPr>
        <p:spPr>
          <a:xfrm>
            <a:off x="6057900" y="4762078"/>
            <a:ext cx="2895600" cy="1657945"/>
          </a:xfrm>
          <a:prstGeom prst="rect">
            <a:avLst/>
          </a:prstGeom>
          <a:solidFill>
            <a:schemeClr val="accent1">
              <a:lumMod val="20000"/>
              <a:lumOff val="80000"/>
            </a:schemeClr>
          </a:solidFill>
          <a:ln w="3175">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b"/>
          <a:lstStyle/>
          <a:p>
            <a:pPr algn="r"/>
            <a:r>
              <a:rPr lang="en-US" sz="1400" dirty="0"/>
              <a:t>DLP SORs</a:t>
            </a:r>
          </a:p>
        </p:txBody>
      </p:sp>
      <p:sp>
        <p:nvSpPr>
          <p:cNvPr id="71" name="TextBox 70"/>
          <p:cNvSpPr txBox="1"/>
          <p:nvPr/>
        </p:nvSpPr>
        <p:spPr>
          <a:xfrm>
            <a:off x="5365081" y="3056405"/>
            <a:ext cx="915635" cy="430887"/>
          </a:xfrm>
          <a:prstGeom prst="rect">
            <a:avLst/>
          </a:prstGeom>
          <a:noFill/>
        </p:spPr>
        <p:txBody>
          <a:bodyPr wrap="none" rtlCol="0">
            <a:spAutoFit/>
          </a:bodyPr>
          <a:lstStyle/>
          <a:p>
            <a:r>
              <a:rPr lang="en-US" sz="1100" dirty="0" smtClean="0"/>
              <a:t>REST/ SOAP/</a:t>
            </a:r>
          </a:p>
          <a:p>
            <a:r>
              <a:rPr lang="en-US" sz="1100" dirty="0" smtClean="0"/>
              <a:t>MQ</a:t>
            </a:r>
            <a:endParaRPr lang="en-US" sz="1100" dirty="0"/>
          </a:p>
        </p:txBody>
      </p:sp>
      <p:sp>
        <p:nvSpPr>
          <p:cNvPr id="72" name="TextBox 71"/>
          <p:cNvSpPr txBox="1"/>
          <p:nvPr/>
        </p:nvSpPr>
        <p:spPr>
          <a:xfrm>
            <a:off x="5358816" y="4516569"/>
            <a:ext cx="829073" cy="600164"/>
          </a:xfrm>
          <a:prstGeom prst="rect">
            <a:avLst/>
          </a:prstGeom>
          <a:noFill/>
        </p:spPr>
        <p:txBody>
          <a:bodyPr wrap="none" rtlCol="0">
            <a:spAutoFit/>
          </a:bodyPr>
          <a:lstStyle/>
          <a:p>
            <a:r>
              <a:rPr lang="en-US" sz="1100" dirty="0" smtClean="0"/>
              <a:t>XML/ flat </a:t>
            </a:r>
          </a:p>
          <a:p>
            <a:r>
              <a:rPr lang="en-US" sz="1100" dirty="0" smtClean="0"/>
              <a:t>File/ TAP/</a:t>
            </a:r>
          </a:p>
          <a:p>
            <a:r>
              <a:rPr lang="en-US" sz="1100" dirty="0" smtClean="0"/>
              <a:t>REST/SOAP</a:t>
            </a:r>
            <a:endParaRPr lang="en-US" sz="1100" dirty="0"/>
          </a:p>
        </p:txBody>
      </p:sp>
      <p:sp>
        <p:nvSpPr>
          <p:cNvPr id="73" name="Rounded Rectangle 72"/>
          <p:cNvSpPr/>
          <p:nvPr/>
        </p:nvSpPr>
        <p:spPr>
          <a:xfrm>
            <a:off x="6147531" y="4924245"/>
            <a:ext cx="796464" cy="474492"/>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Logitours</a:t>
            </a:r>
            <a:endParaRPr lang="en-US" sz="1100" dirty="0">
              <a:solidFill>
                <a:schemeClr val="tx1"/>
              </a:solidFill>
            </a:endParaRPr>
          </a:p>
        </p:txBody>
      </p:sp>
      <p:sp>
        <p:nvSpPr>
          <p:cNvPr id="74" name="Rounded Rectangle 73"/>
          <p:cNvSpPr/>
          <p:nvPr/>
        </p:nvSpPr>
        <p:spPr>
          <a:xfrm>
            <a:off x="8314252" y="4930333"/>
            <a:ext cx="639248" cy="468404"/>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a:solidFill>
                  <a:schemeClr val="tx1"/>
                </a:solidFill>
              </a:rPr>
              <a:t>Tridion</a:t>
            </a:r>
            <a:endParaRPr lang="en-US" sz="1100" dirty="0">
              <a:solidFill>
                <a:schemeClr val="tx1"/>
              </a:solidFill>
            </a:endParaRPr>
          </a:p>
        </p:txBody>
      </p:sp>
      <p:sp>
        <p:nvSpPr>
          <p:cNvPr id="75" name="Rounded Rectangle 74"/>
          <p:cNvSpPr/>
          <p:nvPr/>
        </p:nvSpPr>
        <p:spPr>
          <a:xfrm>
            <a:off x="7161120" y="5684528"/>
            <a:ext cx="420780" cy="413475"/>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BIO</a:t>
            </a:r>
          </a:p>
        </p:txBody>
      </p:sp>
      <p:sp>
        <p:nvSpPr>
          <p:cNvPr id="76" name="Rounded Rectangle 75"/>
          <p:cNvSpPr/>
          <p:nvPr/>
        </p:nvSpPr>
        <p:spPr>
          <a:xfrm>
            <a:off x="7309730" y="3361005"/>
            <a:ext cx="1104770" cy="247608"/>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Recommender</a:t>
            </a:r>
          </a:p>
        </p:txBody>
      </p:sp>
      <p:sp>
        <p:nvSpPr>
          <p:cNvPr id="77" name="Rounded Rectangle 76"/>
          <p:cNvSpPr/>
          <p:nvPr/>
        </p:nvSpPr>
        <p:spPr>
          <a:xfrm>
            <a:off x="7296532" y="3646137"/>
            <a:ext cx="1091571" cy="267188"/>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PCS</a:t>
            </a:r>
          </a:p>
        </p:txBody>
      </p:sp>
      <p:sp>
        <p:nvSpPr>
          <p:cNvPr id="78" name="Rounded Rectangle 77"/>
          <p:cNvSpPr/>
          <p:nvPr/>
        </p:nvSpPr>
        <p:spPr>
          <a:xfrm>
            <a:off x="7296532" y="3940593"/>
            <a:ext cx="1104770" cy="268868"/>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PMA/PVS</a:t>
            </a:r>
          </a:p>
        </p:txBody>
      </p:sp>
      <p:sp>
        <p:nvSpPr>
          <p:cNvPr id="79" name="Down Arrow 78"/>
          <p:cNvSpPr/>
          <p:nvPr/>
        </p:nvSpPr>
        <p:spPr>
          <a:xfrm>
            <a:off x="6332333" y="4490922"/>
            <a:ext cx="316411"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147531" y="5684528"/>
            <a:ext cx="673248" cy="504918"/>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Stratus</a:t>
            </a:r>
          </a:p>
        </p:txBody>
      </p:sp>
      <p:sp>
        <p:nvSpPr>
          <p:cNvPr id="81" name="Rounded Rectangle 80"/>
          <p:cNvSpPr/>
          <p:nvPr/>
        </p:nvSpPr>
        <p:spPr>
          <a:xfrm>
            <a:off x="7658100" y="4924245"/>
            <a:ext cx="637651" cy="474492"/>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Galaxy</a:t>
            </a:r>
            <a:endParaRPr lang="en-US" sz="1100" dirty="0">
              <a:solidFill>
                <a:schemeClr val="tx1"/>
              </a:solidFill>
            </a:endParaRPr>
          </a:p>
        </p:txBody>
      </p:sp>
      <p:sp>
        <p:nvSpPr>
          <p:cNvPr id="82" name="Rectangle 81"/>
          <p:cNvSpPr/>
          <p:nvPr/>
        </p:nvSpPr>
        <p:spPr>
          <a:xfrm>
            <a:off x="3203450" y="4552199"/>
            <a:ext cx="2085234" cy="209879"/>
          </a:xfrm>
          <a:prstGeom prst="rect">
            <a:avLst/>
          </a:prstGeom>
          <a:solidFill>
            <a:schemeClr val="tx2">
              <a:lumMod val="75000"/>
            </a:schemeClr>
          </a:solidFill>
          <a:ln w="12700">
            <a:solidFill>
              <a:schemeClr val="bg1"/>
            </a:solidFill>
            <a:prstDash val="dash"/>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a:solidFill>
                  <a:schemeClr val="bg1"/>
                </a:solidFill>
              </a:rPr>
              <a:t>DLP business rules</a:t>
            </a:r>
          </a:p>
        </p:txBody>
      </p:sp>
      <p:sp>
        <p:nvSpPr>
          <p:cNvPr id="83" name="Rectangle 82"/>
          <p:cNvSpPr/>
          <p:nvPr/>
        </p:nvSpPr>
        <p:spPr>
          <a:xfrm>
            <a:off x="4692522" y="3847165"/>
            <a:ext cx="612782" cy="319841"/>
          </a:xfrm>
          <a:prstGeom prst="rect">
            <a:avLst/>
          </a:prstGeom>
          <a:solidFill>
            <a:schemeClr val="accent4">
              <a:lumMod val="60000"/>
              <a:lumOff val="4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Rules</a:t>
            </a:r>
          </a:p>
          <a:p>
            <a:pPr algn="ctr"/>
            <a:r>
              <a:rPr lang="en-US" sz="1100" dirty="0"/>
              <a:t>Svc</a:t>
            </a:r>
          </a:p>
        </p:txBody>
      </p:sp>
      <p:sp>
        <p:nvSpPr>
          <p:cNvPr id="84" name="Rounded Rectangle 83"/>
          <p:cNvSpPr/>
          <p:nvPr/>
        </p:nvSpPr>
        <p:spPr>
          <a:xfrm>
            <a:off x="7794302" y="5680150"/>
            <a:ext cx="982745" cy="417853"/>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a:solidFill>
                  <a:schemeClr val="tx1"/>
                </a:solidFill>
              </a:rPr>
              <a:t>OPM (Special offers)</a:t>
            </a:r>
          </a:p>
        </p:txBody>
      </p:sp>
      <p:sp>
        <p:nvSpPr>
          <p:cNvPr id="85" name="Rectangle 84"/>
          <p:cNvSpPr/>
          <p:nvPr/>
        </p:nvSpPr>
        <p:spPr>
          <a:xfrm>
            <a:off x="1931306" y="2879269"/>
            <a:ext cx="718491" cy="298057"/>
          </a:xfrm>
          <a:prstGeom prst="rect">
            <a:avLst/>
          </a:prstGeom>
          <a:gradFill>
            <a:gsLst>
              <a:gs pos="0">
                <a:srgbClr val="C00000"/>
              </a:gs>
              <a:gs pos="85000">
                <a:schemeClr val="accent4">
                  <a:lumMod val="31000"/>
                  <a:lumOff val="69000"/>
                </a:schemeClr>
              </a:gs>
              <a:gs pos="100000">
                <a:schemeClr val="accent1">
                  <a:tint val="23500"/>
                  <a:satMod val="160000"/>
                </a:schemeClr>
              </a:gs>
            </a:gsLst>
            <a:lin ang="0" scaled="0"/>
          </a:gradFill>
          <a:ln w="31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Finder +</a:t>
            </a:r>
          </a:p>
        </p:txBody>
      </p:sp>
      <p:sp>
        <p:nvSpPr>
          <p:cNvPr id="86" name="Rectangle 85"/>
          <p:cNvSpPr/>
          <p:nvPr/>
        </p:nvSpPr>
        <p:spPr>
          <a:xfrm>
            <a:off x="412253" y="2879269"/>
            <a:ext cx="642853"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Tickets</a:t>
            </a:r>
          </a:p>
        </p:txBody>
      </p:sp>
      <p:sp>
        <p:nvSpPr>
          <p:cNvPr id="87" name="Rectangle 86"/>
          <p:cNvSpPr/>
          <p:nvPr/>
        </p:nvSpPr>
        <p:spPr>
          <a:xfrm>
            <a:off x="4181985" y="2874128"/>
            <a:ext cx="790211"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Login &amp; Profile</a:t>
            </a:r>
          </a:p>
        </p:txBody>
      </p:sp>
      <p:sp>
        <p:nvSpPr>
          <p:cNvPr id="88" name="Rectangle 87"/>
          <p:cNvSpPr/>
          <p:nvPr/>
        </p:nvSpPr>
        <p:spPr>
          <a:xfrm>
            <a:off x="3429641" y="2879269"/>
            <a:ext cx="681328"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Admin</a:t>
            </a:r>
          </a:p>
        </p:txBody>
      </p:sp>
      <p:sp>
        <p:nvSpPr>
          <p:cNvPr id="89" name="Rectangle 88"/>
          <p:cNvSpPr/>
          <p:nvPr/>
        </p:nvSpPr>
        <p:spPr>
          <a:xfrm>
            <a:off x="1102772" y="2876924"/>
            <a:ext cx="784900"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Lodging &amp; Packages</a:t>
            </a:r>
          </a:p>
        </p:txBody>
      </p:sp>
      <p:sp>
        <p:nvSpPr>
          <p:cNvPr id="90" name="Rectangle 89"/>
          <p:cNvSpPr/>
          <p:nvPr/>
        </p:nvSpPr>
        <p:spPr>
          <a:xfrm>
            <a:off x="2696807" y="2876924"/>
            <a:ext cx="681328" cy="298057"/>
          </a:xfrm>
          <a:prstGeom prst="rect">
            <a:avLst/>
          </a:prstGeom>
          <a:solidFill>
            <a:srgbClr val="C000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bg1"/>
                </a:solidFill>
              </a:rPr>
              <a:t>Landing</a:t>
            </a:r>
          </a:p>
        </p:txBody>
      </p:sp>
      <p:pic>
        <p:nvPicPr>
          <p:cNvPr id="91"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59147" y="691443"/>
            <a:ext cx="861286" cy="13510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2" name="Rounded Rectangle 91"/>
          <p:cNvSpPr/>
          <p:nvPr/>
        </p:nvSpPr>
        <p:spPr>
          <a:xfrm>
            <a:off x="6342685" y="3623933"/>
            <a:ext cx="629616" cy="838200"/>
          </a:xfrm>
          <a:prstGeom prst="roundRect">
            <a:avLst>
              <a:gd name="adj" fmla="val 11667"/>
            </a:avLst>
          </a:prstGeom>
          <a:solidFill>
            <a:schemeClr val="tx1">
              <a:lumMod val="50000"/>
              <a:lumOff val="50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solidFill>
                  <a:schemeClr val="dk1"/>
                </a:solidFill>
              </a:rPr>
              <a:t>EAI</a:t>
            </a:r>
          </a:p>
        </p:txBody>
      </p:sp>
      <p:sp>
        <p:nvSpPr>
          <p:cNvPr id="93" name="Down Arrow 92"/>
          <p:cNvSpPr/>
          <p:nvPr/>
        </p:nvSpPr>
        <p:spPr>
          <a:xfrm rot="16200000">
            <a:off x="6981758" y="3672317"/>
            <a:ext cx="306251" cy="34969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Arrow Connector 93"/>
          <p:cNvCxnSpPr/>
          <p:nvPr/>
        </p:nvCxnSpPr>
        <p:spPr>
          <a:xfrm>
            <a:off x="6545763" y="5440201"/>
            <a:ext cx="1" cy="256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Can 94"/>
          <p:cNvSpPr>
            <a:spLocks noChangeArrowheads="1"/>
          </p:cNvSpPr>
          <p:nvPr/>
        </p:nvSpPr>
        <p:spPr bwMode="auto">
          <a:xfrm>
            <a:off x="8298893" y="340456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6" name="Can 95"/>
          <p:cNvSpPr>
            <a:spLocks noChangeArrowheads="1"/>
          </p:cNvSpPr>
          <p:nvPr/>
        </p:nvSpPr>
        <p:spPr bwMode="auto">
          <a:xfrm>
            <a:off x="7989984" y="4007709"/>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7" name="Can 96"/>
          <p:cNvSpPr>
            <a:spLocks noChangeArrowheads="1"/>
          </p:cNvSpPr>
          <p:nvPr/>
        </p:nvSpPr>
        <p:spPr bwMode="auto">
          <a:xfrm>
            <a:off x="7994528" y="3722422"/>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8" name="Can 97"/>
          <p:cNvSpPr>
            <a:spLocks noChangeArrowheads="1"/>
          </p:cNvSpPr>
          <p:nvPr/>
        </p:nvSpPr>
        <p:spPr bwMode="auto">
          <a:xfrm>
            <a:off x="7861305" y="516204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99" name="Can 98"/>
          <p:cNvSpPr>
            <a:spLocks noChangeArrowheads="1"/>
          </p:cNvSpPr>
          <p:nvPr/>
        </p:nvSpPr>
        <p:spPr bwMode="auto">
          <a:xfrm>
            <a:off x="6422587" y="5203143"/>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00" name="Can 99"/>
          <p:cNvSpPr>
            <a:spLocks noChangeArrowheads="1"/>
          </p:cNvSpPr>
          <p:nvPr/>
        </p:nvSpPr>
        <p:spPr bwMode="auto">
          <a:xfrm>
            <a:off x="6342684" y="5924287"/>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01" name="Can 100"/>
          <p:cNvSpPr>
            <a:spLocks noChangeArrowheads="1"/>
          </p:cNvSpPr>
          <p:nvPr/>
        </p:nvSpPr>
        <p:spPr bwMode="auto">
          <a:xfrm>
            <a:off x="8486020" y="516448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02" name="Rounded Rectangle 101"/>
          <p:cNvSpPr/>
          <p:nvPr/>
        </p:nvSpPr>
        <p:spPr>
          <a:xfrm>
            <a:off x="6970703" y="4930333"/>
            <a:ext cx="639248" cy="468404"/>
          </a:xfrm>
          <a:prstGeom prst="roundRect">
            <a:avLst>
              <a:gd name="adj" fmla="val 11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err="1" smtClean="0">
                <a:solidFill>
                  <a:schemeClr val="tx1"/>
                </a:solidFill>
              </a:rPr>
              <a:t>Arvato</a:t>
            </a:r>
            <a:endParaRPr lang="en-US" sz="1100" dirty="0">
              <a:solidFill>
                <a:schemeClr val="tx1"/>
              </a:solidFill>
            </a:endParaRPr>
          </a:p>
        </p:txBody>
      </p:sp>
      <p:sp>
        <p:nvSpPr>
          <p:cNvPr id="103" name="Can 102"/>
          <p:cNvSpPr>
            <a:spLocks noChangeArrowheads="1"/>
          </p:cNvSpPr>
          <p:nvPr/>
        </p:nvSpPr>
        <p:spPr bwMode="auto">
          <a:xfrm>
            <a:off x="7142471" y="5164481"/>
            <a:ext cx="295711" cy="160496"/>
          </a:xfrm>
          <a:prstGeom prst="can">
            <a:avLst>
              <a:gd name="adj" fmla="val 13191"/>
            </a:avLst>
          </a:prstGeom>
          <a:solidFill>
            <a:schemeClr val="accent4">
              <a:lumMod val="75000"/>
            </a:schemeClr>
          </a:solidFill>
          <a:ln w="3175">
            <a:solidFill>
              <a:schemeClr val="accent4">
                <a:lumMod val="50000"/>
              </a:schemeClr>
            </a:solidFill>
            <a:round/>
            <a:headEnd/>
            <a:tailEnd/>
          </a:ln>
          <a:effectLst>
            <a:outerShdw blurRad="63500" dist="23000" dir="5400000" rotWithShape="0">
              <a:srgbClr val="000000">
                <a:alpha val="34999"/>
              </a:srgbClr>
            </a:outerShdw>
          </a:effectLst>
        </p:spPr>
        <p:txBody>
          <a:bodyPr anchor="t"/>
          <a:lstStyle/>
          <a:p>
            <a:pPr algn="ctr"/>
            <a:endParaRPr lang="en-US" sz="1200" dirty="0">
              <a:solidFill>
                <a:schemeClr val="lt1"/>
              </a:solidFill>
            </a:endParaRPr>
          </a:p>
        </p:txBody>
      </p:sp>
      <p:sp>
        <p:nvSpPr>
          <p:cNvPr id="104" name="Rectangle 103"/>
          <p:cNvSpPr/>
          <p:nvPr/>
        </p:nvSpPr>
        <p:spPr>
          <a:xfrm>
            <a:off x="364109" y="5161491"/>
            <a:ext cx="513516" cy="326123"/>
          </a:xfrm>
          <a:prstGeom prst="rect">
            <a:avLst/>
          </a:prstGeom>
          <a:solidFill>
            <a:schemeClr val="accent6">
              <a:lumMod val="75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OSDL</a:t>
            </a:r>
          </a:p>
        </p:txBody>
      </p:sp>
      <p:sp>
        <p:nvSpPr>
          <p:cNvPr id="105" name="Rectangle 104"/>
          <p:cNvSpPr/>
          <p:nvPr/>
        </p:nvSpPr>
        <p:spPr>
          <a:xfrm>
            <a:off x="898805" y="5161491"/>
            <a:ext cx="822224" cy="326123"/>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Tridion</a:t>
            </a:r>
            <a:r>
              <a:rPr lang="en-US" sz="1100" dirty="0"/>
              <a:t> connector</a:t>
            </a:r>
          </a:p>
        </p:txBody>
      </p:sp>
      <p:sp>
        <p:nvSpPr>
          <p:cNvPr id="106" name="Rectangle 105"/>
          <p:cNvSpPr/>
          <p:nvPr/>
        </p:nvSpPr>
        <p:spPr>
          <a:xfrm>
            <a:off x="1756991" y="5161491"/>
            <a:ext cx="792622" cy="326123"/>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Bio connector</a:t>
            </a:r>
          </a:p>
        </p:txBody>
      </p:sp>
      <p:sp>
        <p:nvSpPr>
          <p:cNvPr id="107" name="Rectangle 106"/>
          <p:cNvSpPr/>
          <p:nvPr/>
        </p:nvSpPr>
        <p:spPr>
          <a:xfrm>
            <a:off x="2613167" y="5164481"/>
            <a:ext cx="822224" cy="323133"/>
          </a:xfrm>
          <a:prstGeom prst="rect">
            <a:avLst/>
          </a:prstGeom>
          <a:solidFill>
            <a:schemeClr val="tx1">
              <a:lumMod val="50000"/>
              <a:lumOff val="50000"/>
            </a:schemeClr>
          </a:solidFill>
          <a:ln w="3175">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GBTS connectors</a:t>
            </a:r>
          </a:p>
        </p:txBody>
      </p:sp>
      <p:sp>
        <p:nvSpPr>
          <p:cNvPr id="108" name="Rectangle 107"/>
          <p:cNvSpPr/>
          <p:nvPr/>
        </p:nvSpPr>
        <p:spPr>
          <a:xfrm>
            <a:off x="3483076" y="5161491"/>
            <a:ext cx="822224" cy="335475"/>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Galaxy connector</a:t>
            </a:r>
            <a:endParaRPr lang="en-US" sz="1100" dirty="0"/>
          </a:p>
        </p:txBody>
      </p:sp>
      <p:sp>
        <p:nvSpPr>
          <p:cNvPr id="109" name="Rectangle 108"/>
          <p:cNvSpPr/>
          <p:nvPr/>
        </p:nvSpPr>
        <p:spPr>
          <a:xfrm>
            <a:off x="4346292" y="5161491"/>
            <a:ext cx="822224" cy="335475"/>
          </a:xfrm>
          <a:prstGeom prst="rect">
            <a:avLst/>
          </a:prstGeom>
          <a:solidFill>
            <a:schemeClr val="tx1">
              <a:lumMod val="50000"/>
              <a:lumOff val="5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smtClean="0"/>
              <a:t>Arvato</a:t>
            </a:r>
            <a:r>
              <a:rPr lang="en-US" sz="1100" dirty="0" smtClean="0"/>
              <a:t> connector</a:t>
            </a:r>
            <a:endParaRPr lang="en-US" sz="1100" dirty="0"/>
          </a:p>
        </p:txBody>
      </p:sp>
      <p:sp>
        <p:nvSpPr>
          <p:cNvPr id="110" name="Rectangle 109"/>
          <p:cNvSpPr/>
          <p:nvPr/>
        </p:nvSpPr>
        <p:spPr>
          <a:xfrm>
            <a:off x="8191501" y="2093204"/>
            <a:ext cx="728932" cy="223058"/>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solidFill>
                  <a:schemeClr val="tx1"/>
                </a:solidFill>
              </a:rPr>
              <a:t>New component</a:t>
            </a:r>
            <a:endParaRPr lang="en-US" sz="800" dirty="0">
              <a:solidFill>
                <a:schemeClr val="tx1"/>
              </a:solidFill>
            </a:endParaRPr>
          </a:p>
        </p:txBody>
      </p:sp>
      <p:sp>
        <p:nvSpPr>
          <p:cNvPr id="111" name="Rectangle 110"/>
          <p:cNvSpPr/>
          <p:nvPr/>
        </p:nvSpPr>
        <p:spPr>
          <a:xfrm>
            <a:off x="7291125" y="2093204"/>
            <a:ext cx="867643" cy="223058"/>
          </a:xfrm>
          <a:prstGeom prst="rect">
            <a:avLst/>
          </a:prstGeom>
          <a:gradFill>
            <a:gsLst>
              <a:gs pos="0">
                <a:schemeClr val="accent1">
                  <a:tint val="66000"/>
                  <a:satMod val="160000"/>
                </a:schemeClr>
              </a:gs>
              <a:gs pos="57000">
                <a:schemeClr val="accent1">
                  <a:tint val="44500"/>
                  <a:satMod val="160000"/>
                  <a:lumMod val="59000"/>
                  <a:lumOff val="41000"/>
                </a:schemeClr>
              </a:gs>
              <a:gs pos="100000">
                <a:schemeClr val="accent1">
                  <a:tint val="23500"/>
                  <a:satMod val="160000"/>
                </a:schemeClr>
              </a:gs>
            </a:gsLst>
            <a:lin ang="0" scaled="0"/>
          </a:gradFill>
          <a:ln w="12700">
            <a:solidFill>
              <a:schemeClr val="tx1"/>
            </a:solid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solidFill>
                  <a:schemeClr val="tx1"/>
                </a:solidFill>
              </a:rPr>
              <a:t>Requires enhancements</a:t>
            </a:r>
            <a:endParaRPr lang="en-US" sz="800" dirty="0">
              <a:solidFill>
                <a:schemeClr val="tx1"/>
              </a:solidFill>
            </a:endParaRPr>
          </a:p>
        </p:txBody>
      </p:sp>
      <p:sp>
        <p:nvSpPr>
          <p:cNvPr id="112" name="Rectangle 111"/>
          <p:cNvSpPr/>
          <p:nvPr/>
        </p:nvSpPr>
        <p:spPr>
          <a:xfrm>
            <a:off x="5297872" y="747555"/>
            <a:ext cx="2131628" cy="1211387"/>
          </a:xfrm>
          <a:prstGeom prst="rect">
            <a:avLst/>
          </a:prstGeom>
          <a:solidFill>
            <a:schemeClr val="accent1">
              <a:lumMod val="60000"/>
              <a:lumOff val="40000"/>
            </a:schemeClr>
          </a:solidFill>
          <a:ln w="3175"/>
        </p:spPr>
        <p:style>
          <a:lnRef idx="1">
            <a:schemeClr val="accent1"/>
          </a:lnRef>
          <a:fillRef idx="3">
            <a:schemeClr val="accent1"/>
          </a:fillRef>
          <a:effectRef idx="2">
            <a:schemeClr val="accent1"/>
          </a:effectRef>
          <a:fontRef idx="minor">
            <a:schemeClr val="lt1"/>
          </a:fontRef>
        </p:style>
        <p:txBody>
          <a:bodyPr rtlCol="0" anchor="t"/>
          <a:lstStyle/>
          <a:p>
            <a:pPr algn="ctr"/>
            <a:r>
              <a:rPr lang="en-US" sz="1100" dirty="0" smtClean="0">
                <a:solidFill>
                  <a:schemeClr val="tx1"/>
                </a:solidFill>
              </a:rPr>
              <a:t>Internal Facing UI</a:t>
            </a:r>
            <a:endParaRPr lang="en-US" sz="1100" dirty="0">
              <a:solidFill>
                <a:schemeClr val="tx1"/>
              </a:solidFill>
            </a:endParaRPr>
          </a:p>
        </p:txBody>
      </p:sp>
      <p:sp>
        <p:nvSpPr>
          <p:cNvPr id="113" name="Rectangle 112"/>
          <p:cNvSpPr/>
          <p:nvPr/>
        </p:nvSpPr>
        <p:spPr>
          <a:xfrm>
            <a:off x="5371894" y="1031711"/>
            <a:ext cx="681328"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PCS UI</a:t>
            </a:r>
            <a:endParaRPr lang="en-US" sz="1100" dirty="0"/>
          </a:p>
        </p:txBody>
      </p:sp>
      <p:sp>
        <p:nvSpPr>
          <p:cNvPr id="114" name="Rectangle 113"/>
          <p:cNvSpPr/>
          <p:nvPr/>
        </p:nvSpPr>
        <p:spPr>
          <a:xfrm>
            <a:off x="6125916" y="1031711"/>
            <a:ext cx="1183813" cy="298057"/>
          </a:xfrm>
          <a:prstGeom prst="rect">
            <a:avLst/>
          </a:prstGeom>
          <a:solidFill>
            <a:schemeClr val="accent1">
              <a:lumMod val="20000"/>
              <a:lumOff val="8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Recommender UI</a:t>
            </a:r>
            <a:endParaRPr lang="en-US" sz="1100" dirty="0"/>
          </a:p>
        </p:txBody>
      </p:sp>
      <p:sp>
        <p:nvSpPr>
          <p:cNvPr id="115" name="Rectangle 114"/>
          <p:cNvSpPr/>
          <p:nvPr/>
        </p:nvSpPr>
        <p:spPr>
          <a:xfrm>
            <a:off x="5365081" y="1399342"/>
            <a:ext cx="681328" cy="298057"/>
          </a:xfrm>
          <a:prstGeom prst="rect">
            <a:avLst/>
          </a:prstGeom>
          <a:gradFill>
            <a:gsLst>
              <a:gs pos="0">
                <a:schemeClr val="accent1">
                  <a:tint val="50000"/>
                  <a:satMod val="300000"/>
                  <a:alpha val="20000"/>
                </a:schemeClr>
              </a:gs>
              <a:gs pos="38000">
                <a:schemeClr val="accent1">
                  <a:tint val="37000"/>
                  <a:satMod val="300000"/>
                  <a:lumMod val="71000"/>
                  <a:lumOff val="29000"/>
                </a:schemeClr>
              </a:gs>
              <a:gs pos="100000">
                <a:schemeClr val="accent1">
                  <a:tint val="15000"/>
                  <a:satMod val="350000"/>
                </a:schemeClr>
              </a:gs>
            </a:gsLst>
            <a:lin ang="0" scaled="0"/>
          </a:gra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PMA UI</a:t>
            </a:r>
            <a:endParaRPr lang="en-US" sz="1100" dirty="0"/>
          </a:p>
        </p:txBody>
      </p:sp>
      <p:sp>
        <p:nvSpPr>
          <p:cNvPr id="116" name="Rectangle 115"/>
          <p:cNvSpPr/>
          <p:nvPr/>
        </p:nvSpPr>
        <p:spPr>
          <a:xfrm>
            <a:off x="6125916" y="1406015"/>
            <a:ext cx="1183813" cy="298057"/>
          </a:xfrm>
          <a:prstGeom prst="rect">
            <a:avLst/>
          </a:prstGeom>
          <a:solidFill>
            <a:schemeClr val="accent1">
              <a:lumMod val="20000"/>
              <a:lumOff val="80000"/>
            </a:schemeClr>
          </a:solidFill>
          <a:ln w="31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SBC UI</a:t>
            </a:r>
            <a:endParaRPr lang="en-US" sz="1100" dirty="0"/>
          </a:p>
        </p:txBody>
      </p:sp>
      <p:sp>
        <p:nvSpPr>
          <p:cNvPr id="117" name="Left-Right Arrow 116"/>
          <p:cNvSpPr/>
          <p:nvPr/>
        </p:nvSpPr>
        <p:spPr>
          <a:xfrm>
            <a:off x="5376673" y="5055567"/>
            <a:ext cx="740478" cy="36424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Left-Right Arrow 117"/>
          <p:cNvSpPr/>
          <p:nvPr/>
        </p:nvSpPr>
        <p:spPr>
          <a:xfrm>
            <a:off x="5376673" y="3426489"/>
            <a:ext cx="740478" cy="36424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296532" y="4242353"/>
            <a:ext cx="1244719" cy="219780"/>
          </a:xfrm>
          <a:prstGeom prst="rect">
            <a:avLst/>
          </a:prstGeom>
          <a:solidFill>
            <a:srgbClr val="FFFF00"/>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a:t>Entitlement Svc</a:t>
            </a:r>
          </a:p>
        </p:txBody>
      </p:sp>
      <p:sp>
        <p:nvSpPr>
          <p:cNvPr id="120" name="Down Arrow 119"/>
          <p:cNvSpPr/>
          <p:nvPr/>
        </p:nvSpPr>
        <p:spPr>
          <a:xfrm>
            <a:off x="7818719" y="4492467"/>
            <a:ext cx="316411"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Down Arrow 120"/>
          <p:cNvSpPr/>
          <p:nvPr/>
        </p:nvSpPr>
        <p:spPr>
          <a:xfrm>
            <a:off x="6820779" y="4462133"/>
            <a:ext cx="316411" cy="43177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412254" y="3222670"/>
            <a:ext cx="2490968" cy="231186"/>
          </a:xfrm>
          <a:prstGeom prst="rect">
            <a:avLst/>
          </a:prstGeom>
          <a:solidFill>
            <a:schemeClr val="accent1">
              <a:lumMod val="20000"/>
              <a:lumOff val="80000"/>
            </a:schemeClr>
          </a:solidFill>
          <a:ln w="12700">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In-memory cache with query API</a:t>
            </a:r>
            <a:endParaRPr lang="en-US" sz="1100" dirty="0"/>
          </a:p>
        </p:txBody>
      </p:sp>
      <p:sp>
        <p:nvSpPr>
          <p:cNvPr id="123" name="Down Arrow 122"/>
          <p:cNvSpPr/>
          <p:nvPr/>
        </p:nvSpPr>
        <p:spPr>
          <a:xfrm>
            <a:off x="2968708" y="3189235"/>
            <a:ext cx="409427" cy="3405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42341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A9:</a:t>
            </a:r>
            <a:br>
              <a:rPr lang="en-US" dirty="0" smtClean="0"/>
            </a:br>
            <a:r>
              <a:rPr lang="en-US" dirty="0" smtClean="0"/>
              <a:t>EA Application &amp; Services Standards</a:t>
            </a:r>
            <a:endParaRPr lang="en-US" dirty="0"/>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29</a:t>
            </a:fld>
            <a:endParaRPr lang="en-US"/>
          </a:p>
        </p:txBody>
      </p:sp>
      <p:sp>
        <p:nvSpPr>
          <p:cNvPr id="5" name="TextBox 4"/>
          <p:cNvSpPr txBox="1"/>
          <p:nvPr/>
        </p:nvSpPr>
        <p:spPr>
          <a:xfrm>
            <a:off x="1066800" y="2209800"/>
            <a:ext cx="7239000" cy="923330"/>
          </a:xfrm>
          <a:prstGeom prst="rect">
            <a:avLst/>
          </a:prstGeom>
          <a:noFill/>
        </p:spPr>
        <p:txBody>
          <a:bodyPr wrap="square" rtlCol="0">
            <a:spAutoFit/>
          </a:bodyPr>
          <a:lstStyle/>
          <a:p>
            <a:r>
              <a:rPr lang="en-US" dirty="0" smtClean="0"/>
              <a:t>Reference Link:</a:t>
            </a:r>
          </a:p>
          <a:p>
            <a:r>
              <a:rPr lang="en-US" dirty="0" smtClean="0"/>
              <a:t>https://backlot.disney.com/docs/DOC-54933</a:t>
            </a:r>
          </a:p>
          <a:p>
            <a:endParaRPr lang="en-US" dirty="0"/>
          </a:p>
        </p:txBody>
      </p:sp>
    </p:spTree>
    <p:extLst>
      <p:ext uri="{BB962C8B-B14F-4D97-AF65-F5344CB8AC3E}">
        <p14:creationId xmlns="" xmlns:p14="http://schemas.microsoft.com/office/powerpoint/2010/main" val="2106933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schemeClr val="tx2"/>
                </a:solidFill>
              </a:rPr>
              <a:t>Enterprise Architecture Dashboard</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4015679876"/>
              </p:ext>
            </p:extLst>
          </p:nvPr>
        </p:nvGraphicFramePr>
        <p:xfrm>
          <a:off x="152400" y="914401"/>
          <a:ext cx="8839200" cy="5540517"/>
        </p:xfrm>
        <a:graphic>
          <a:graphicData uri="http://schemas.openxmlformats.org/drawingml/2006/table">
            <a:tbl>
              <a:tblPr>
                <a:tableStyleId>{5C22544A-7EE6-4342-B048-85BDC9FD1C3A}</a:tableStyleId>
              </a:tblPr>
              <a:tblGrid>
                <a:gridCol w="4419600"/>
                <a:gridCol w="4419600"/>
              </a:tblGrid>
              <a:tr h="152399">
                <a:tc>
                  <a:txBody>
                    <a:bodyPr/>
                    <a:lstStyle/>
                    <a:p>
                      <a:pPr algn="ctr"/>
                      <a:r>
                        <a:rPr lang="en-US" sz="1400" b="1" dirty="0" smtClean="0">
                          <a:solidFill>
                            <a:schemeClr val="bg1"/>
                          </a:solidFill>
                        </a:rPr>
                        <a:t>Assumptions</a:t>
                      </a:r>
                      <a:endParaRPr lang="en-US" sz="14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1" dirty="0" smtClean="0">
                          <a:solidFill>
                            <a:srgbClr val="FFFFFF"/>
                          </a:solidFill>
                        </a:rPr>
                        <a:t>Risks</a:t>
                      </a:r>
                      <a:endParaRPr lang="en-US" sz="14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266296">
                <a:tc>
                  <a:txBody>
                    <a:bodyPr/>
                    <a:lstStyle/>
                    <a:p>
                      <a:pPr marL="285750" lvl="0" indent="-285750"/>
                      <a:r>
                        <a:rPr lang="en-US" sz="1100" b="1" dirty="0" smtClean="0">
                          <a:solidFill>
                            <a:schemeClr val="tx1"/>
                          </a:solidFill>
                        </a:rPr>
                        <a:t>Option 1: </a:t>
                      </a:r>
                      <a:r>
                        <a:rPr lang="en-US" sz="1100" b="1" dirty="0" smtClean="0"/>
                        <a:t>Approach with major Product Program Integration including (Inventory and Pricing)</a:t>
                      </a:r>
                    </a:p>
                    <a:p>
                      <a:pPr marL="742950" lvl="1" indent="-285750"/>
                      <a:r>
                        <a:rPr lang="en-US" sz="1100" b="1" dirty="0" smtClean="0"/>
                        <a:t>Option</a:t>
                      </a:r>
                      <a:r>
                        <a:rPr lang="en-US" sz="1100" b="1" baseline="0" dirty="0" smtClean="0"/>
                        <a:t> 1A: Excluding Inventory and Pricing</a:t>
                      </a:r>
                      <a:endParaRPr lang="en-US" sz="1100" b="1"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50" kern="1200" dirty="0" smtClean="0">
                          <a:solidFill>
                            <a:schemeClr val="dk1"/>
                          </a:solidFill>
                          <a:latin typeface="+mn-lt"/>
                          <a:ea typeface="+mn-ea"/>
                          <a:cs typeface="+mn-cs"/>
                        </a:rPr>
                        <a:t>Both</a:t>
                      </a:r>
                      <a:r>
                        <a:rPr lang="en-US" sz="1050" kern="1200" baseline="0" dirty="0" smtClean="0">
                          <a:solidFill>
                            <a:schemeClr val="dk1"/>
                          </a:solidFill>
                          <a:latin typeface="+mn-lt"/>
                          <a:ea typeface="+mn-ea"/>
                          <a:cs typeface="+mn-cs"/>
                        </a:rPr>
                        <a:t> the Internal Facing and </a:t>
                      </a:r>
                      <a:r>
                        <a:rPr lang="en-US" sz="1050" kern="1200" dirty="0" smtClean="0">
                          <a:solidFill>
                            <a:schemeClr val="dk1"/>
                          </a:solidFill>
                          <a:latin typeface="+mn-lt"/>
                          <a:ea typeface="+mn-ea"/>
                          <a:cs typeface="+mn-cs"/>
                        </a:rPr>
                        <a:t>External Facing</a:t>
                      </a:r>
                      <a:r>
                        <a:rPr lang="en-US" sz="1050" kern="1200" baseline="0" dirty="0" smtClean="0">
                          <a:solidFill>
                            <a:schemeClr val="dk1"/>
                          </a:solidFill>
                          <a:latin typeface="+mn-lt"/>
                          <a:ea typeface="+mn-ea"/>
                          <a:cs typeface="+mn-cs"/>
                        </a:rPr>
                        <a:t> </a:t>
                      </a:r>
                      <a:r>
                        <a:rPr lang="en-US" sz="1050" kern="1200" dirty="0" smtClean="0">
                          <a:solidFill>
                            <a:schemeClr val="dk1"/>
                          </a:solidFill>
                          <a:latin typeface="+mn-lt"/>
                          <a:ea typeface="+mn-ea"/>
                          <a:cs typeface="+mn-cs"/>
                        </a:rPr>
                        <a:t>UIs will be adapted to support migration to  the “One UI Framework”. </a:t>
                      </a:r>
                    </a:p>
                    <a:p>
                      <a:pPr marL="342900" lvl="0" indent="-342900">
                        <a:buFont typeface="+mj-lt"/>
                        <a:buAutoNum type="arabicPeriod"/>
                      </a:pPr>
                      <a:r>
                        <a:rPr lang="en-US" sz="1050" dirty="0" smtClean="0"/>
                        <a:t>Accovia-DLP will be retained for product setup only and other back office functions. </a:t>
                      </a:r>
                    </a:p>
                    <a:p>
                      <a:pPr marL="342900" lvl="0" indent="-342900">
                        <a:buFont typeface="+mj-lt"/>
                        <a:buAutoNum type="arabicPeriod"/>
                      </a:pPr>
                      <a:r>
                        <a:rPr lang="en-US" sz="1050" dirty="0" smtClean="0"/>
                        <a:t>Accovia-DLP will feed the Product Hub with the defined product</a:t>
                      </a:r>
                    </a:p>
                    <a:p>
                      <a:pPr marL="342900" lvl="0" indent="-342900">
                        <a:buFont typeface="+mj-lt"/>
                        <a:buAutoNum type="arabicPeriod"/>
                      </a:pPr>
                      <a:r>
                        <a:rPr lang="en-US" sz="1050" dirty="0" smtClean="0"/>
                        <a:t>Inventory, Pricing and Product augmentation i.e. Product eligibility, combinability, applicability, etc. will be done in the new Product Mgmt UI with integrated modules to Asset Mgmt UI and Inventory Mgmt UI which will feed the Product service data store</a:t>
                      </a:r>
                    </a:p>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en-US" sz="1100" b="1" dirty="0" smtClean="0">
                          <a:solidFill>
                            <a:schemeClr val="tx1"/>
                          </a:solidFill>
                        </a:rPr>
                        <a:t>Option 2:</a:t>
                      </a:r>
                      <a:r>
                        <a:rPr lang="en-US" sz="1100" b="1" baseline="0" dirty="0" smtClean="0">
                          <a:solidFill>
                            <a:schemeClr val="tx1"/>
                          </a:solidFill>
                        </a:rPr>
                        <a:t> </a:t>
                      </a:r>
                      <a:r>
                        <a:rPr lang="en-US" sz="1100" b="1" dirty="0" smtClean="0"/>
                        <a:t>Approach with No</a:t>
                      </a:r>
                      <a:r>
                        <a:rPr lang="en-US" sz="1100" b="1" baseline="0" dirty="0" smtClean="0"/>
                        <a:t> or LIMITED</a:t>
                      </a:r>
                      <a:r>
                        <a:rPr lang="en-US" sz="1100" b="1" dirty="0" smtClean="0"/>
                        <a:t> Product Program Integration</a:t>
                      </a:r>
                    </a:p>
                    <a:p>
                      <a:pPr marL="342900" lvl="0" indent="-342900">
                        <a:buFont typeface="+mj-lt"/>
                        <a:buAutoNum type="arabicPeriod"/>
                      </a:pPr>
                      <a:r>
                        <a:rPr lang="en-US" sz="1050" dirty="0" smtClean="0"/>
                        <a:t>EAI will be leveraged to provide integration to Accovia-DLP. </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mj-lt"/>
                        <a:buNone/>
                      </a:pPr>
                      <a:r>
                        <a:rPr lang="en-US" sz="1100" b="1" dirty="0" smtClean="0">
                          <a:solidFill>
                            <a:schemeClr val="tx1"/>
                          </a:solidFill>
                        </a:rPr>
                        <a:t>Option 1</a:t>
                      </a:r>
                    </a:p>
                    <a:p>
                      <a:pPr marL="342900" indent="-342900">
                        <a:buFont typeface="+mj-lt"/>
                        <a:buAutoNum type="arabicPeriod"/>
                      </a:pPr>
                      <a:r>
                        <a:rPr lang="en-US" sz="1100" dirty="0" smtClean="0">
                          <a:solidFill>
                            <a:schemeClr val="tx1"/>
                          </a:solidFill>
                        </a:rPr>
                        <a:t>Availability  and stability</a:t>
                      </a:r>
                      <a:r>
                        <a:rPr lang="en-US" sz="1100" baseline="0" dirty="0" smtClean="0">
                          <a:solidFill>
                            <a:schemeClr val="tx1"/>
                          </a:solidFill>
                        </a:rPr>
                        <a:t> </a:t>
                      </a:r>
                      <a:r>
                        <a:rPr lang="en-US" sz="1100" dirty="0" smtClean="0">
                          <a:solidFill>
                            <a:schemeClr val="tx1"/>
                          </a:solidFill>
                        </a:rPr>
                        <a:t>of  the Product</a:t>
                      </a:r>
                      <a:r>
                        <a:rPr lang="en-US" sz="1100" baseline="0" dirty="0" smtClean="0">
                          <a:solidFill>
                            <a:schemeClr val="tx1"/>
                          </a:solidFill>
                        </a:rPr>
                        <a:t> Program’s</a:t>
                      </a:r>
                      <a:r>
                        <a:rPr lang="en-US" sz="1100" dirty="0" smtClean="0">
                          <a:solidFill>
                            <a:schemeClr val="tx1"/>
                          </a:solidFill>
                        </a:rPr>
                        <a:t> components</a:t>
                      </a:r>
                      <a:r>
                        <a:rPr lang="en-US" sz="1100" baseline="0" dirty="0" smtClean="0">
                          <a:solidFill>
                            <a:schemeClr val="tx1"/>
                          </a:solidFill>
                        </a:rPr>
                        <a:t> i.e. Sales Order Service, Sales Offer Service, Product Services, Entitlement Services, etc  in time </a:t>
                      </a:r>
                      <a:r>
                        <a:rPr lang="en-US" sz="1100" dirty="0" smtClean="0">
                          <a:solidFill>
                            <a:schemeClr val="tx1"/>
                          </a:solidFill>
                        </a:rPr>
                        <a:t>for project delivery.</a:t>
                      </a:r>
                    </a:p>
                    <a:p>
                      <a:pPr marL="342900" indent="-342900">
                        <a:buFont typeface="+mj-lt"/>
                        <a:buAutoNum type="arabicPeriod"/>
                      </a:pPr>
                      <a:r>
                        <a:rPr lang="en-US" sz="1100" dirty="0" smtClean="0">
                          <a:solidFill>
                            <a:schemeClr val="tx1"/>
                          </a:solidFill>
                        </a:rPr>
                        <a:t>DLP</a:t>
                      </a:r>
                      <a:r>
                        <a:rPr lang="en-US" sz="1100" baseline="0" dirty="0" smtClean="0">
                          <a:solidFill>
                            <a:schemeClr val="tx1"/>
                          </a:solidFill>
                        </a:rPr>
                        <a:t> Business i</a:t>
                      </a:r>
                      <a:r>
                        <a:rPr lang="en-US" sz="1100" dirty="0" smtClean="0">
                          <a:solidFill>
                            <a:schemeClr val="tx1"/>
                          </a:solidFill>
                        </a:rPr>
                        <a:t>mpacts</a:t>
                      </a:r>
                      <a:r>
                        <a:rPr lang="en-US" sz="1100" baseline="0" dirty="0" smtClean="0">
                          <a:solidFill>
                            <a:schemeClr val="tx1"/>
                          </a:solidFill>
                        </a:rPr>
                        <a:t> as a result of new UI components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dirty="0" smtClean="0">
                          <a:solidFill>
                            <a:schemeClr val="tx1"/>
                          </a:solidFill>
                        </a:rPr>
                        <a:t>DLP</a:t>
                      </a:r>
                      <a:r>
                        <a:rPr lang="en-US" sz="1100" baseline="0" dirty="0" smtClean="0">
                          <a:solidFill>
                            <a:schemeClr val="tx1"/>
                          </a:solidFill>
                        </a:rPr>
                        <a:t> Business i</a:t>
                      </a:r>
                      <a:r>
                        <a:rPr lang="en-US" sz="1100" dirty="0" smtClean="0">
                          <a:solidFill>
                            <a:schemeClr val="tx1"/>
                          </a:solidFill>
                        </a:rPr>
                        <a:t>mpacts</a:t>
                      </a:r>
                      <a:r>
                        <a:rPr lang="en-US" sz="1100" baseline="0" dirty="0" smtClean="0">
                          <a:solidFill>
                            <a:schemeClr val="tx1"/>
                          </a:solidFill>
                        </a:rPr>
                        <a:t> as a result of the changes to SBC adapting to new Product Program components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aseline="0" dirty="0" smtClean="0">
                          <a:solidFill>
                            <a:schemeClr val="tx1"/>
                          </a:solidFill>
                        </a:rPr>
                        <a:t>Multiple CMS  applications (</a:t>
                      </a:r>
                      <a:r>
                        <a:rPr lang="en-US" sz="1100" baseline="0" dirty="0" err="1" smtClean="0">
                          <a:solidFill>
                            <a:schemeClr val="tx1"/>
                          </a:solidFill>
                        </a:rPr>
                        <a:t>Tridion</a:t>
                      </a:r>
                      <a:r>
                        <a:rPr lang="en-US" sz="1100" baseline="0" dirty="0" smtClean="0">
                          <a:solidFill>
                            <a:schemeClr val="tx1"/>
                          </a:solidFill>
                        </a:rPr>
                        <a:t>, Hippo, OneSource) and integrations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100" b="1" dirty="0" smtClean="0">
                          <a:solidFill>
                            <a:schemeClr val="tx1"/>
                          </a:solidFill>
                        </a:rPr>
                        <a:t>Option 2</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dirty="0" smtClean="0">
                          <a:solidFill>
                            <a:schemeClr val="tx1"/>
                          </a:solidFill>
                        </a:rPr>
                        <a:t>Web Client leveraging</a:t>
                      </a:r>
                      <a:r>
                        <a:rPr lang="en-US" sz="1100" baseline="0" dirty="0" smtClean="0">
                          <a:solidFill>
                            <a:schemeClr val="tx1"/>
                          </a:solidFill>
                        </a:rPr>
                        <a:t>  “antiquated” EAI MQ Series integration  technology </a:t>
                      </a:r>
                      <a:endParaRPr lang="en-US" sz="1100" dirty="0" smtClean="0">
                        <a:solidFill>
                          <a:schemeClr val="tx1"/>
                        </a:solidFill>
                      </a:endParaRPr>
                    </a:p>
                    <a:p>
                      <a:pPr marL="342900" indent="-342900">
                        <a:buFont typeface="+mj-lt"/>
                        <a:buNone/>
                      </a:pPr>
                      <a:r>
                        <a:rPr lang="en-US" sz="1100" dirty="0" smtClean="0">
                          <a:solidFill>
                            <a:schemeClr val="tx1"/>
                          </a:solidFill>
                        </a:rPr>
                        <a:t>See Appendix A11 for detailed risk analysis</a:t>
                      </a:r>
                      <a:r>
                        <a:rPr lang="en-US" sz="1400" dirty="0" smtClean="0">
                          <a:solidFill>
                            <a:schemeClr val="tx1"/>
                          </a:solidFill>
                        </a:rPr>
                        <a:t>.</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152399">
                <a:tc>
                  <a:txBody>
                    <a:bodyPr/>
                    <a:lstStyle/>
                    <a:p>
                      <a:pPr algn="ctr"/>
                      <a:r>
                        <a:rPr lang="en-US" sz="1400" b="1" dirty="0" smtClean="0">
                          <a:solidFill>
                            <a:srgbClr val="FFFFFF"/>
                          </a:solidFill>
                        </a:rPr>
                        <a:t>Constraints</a:t>
                      </a:r>
                      <a:endParaRPr lang="en-US" sz="14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400" b="1" dirty="0" smtClean="0">
                          <a:solidFill>
                            <a:srgbClr val="FFFFFF"/>
                          </a:solidFill>
                        </a:rPr>
                        <a:t>Impacts</a:t>
                      </a:r>
                      <a:endParaRPr lang="en-US" sz="14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953503">
                <a:tc>
                  <a:txBody>
                    <a:bodyPr/>
                    <a:lstStyle/>
                    <a:p>
                      <a:pPr marL="342900" indent="-342900">
                        <a:buFont typeface="+mj-lt"/>
                        <a:buAutoNum type="arabicPeriod"/>
                      </a:pPr>
                      <a:r>
                        <a:rPr lang="en-US" sz="1050" dirty="0" smtClean="0">
                          <a:solidFill>
                            <a:schemeClr val="tx1"/>
                          </a:solidFill>
                        </a:rPr>
                        <a:t>Accovia-DLP</a:t>
                      </a:r>
                      <a:r>
                        <a:rPr lang="en-US" sz="1050" baseline="0" dirty="0" smtClean="0">
                          <a:solidFill>
                            <a:schemeClr val="tx1"/>
                          </a:solidFill>
                        </a:rPr>
                        <a:t> will continue to be SOR for Product definition, bookings (orders) and payments in both option 1 and option 2</a:t>
                      </a:r>
                    </a:p>
                    <a:p>
                      <a:pPr marL="342900" indent="-342900">
                        <a:buFont typeface="+mj-lt"/>
                        <a:buAutoNum type="arabicPeriod"/>
                      </a:pPr>
                      <a:r>
                        <a:rPr lang="en-US" sz="1050" baseline="0" dirty="0" smtClean="0">
                          <a:solidFill>
                            <a:schemeClr val="tx1"/>
                          </a:solidFill>
                        </a:rPr>
                        <a:t>SBC will remain the booking client for call center sales operations in both option 1 and option 2</a:t>
                      </a:r>
                      <a:endParaRPr lang="en-US" sz="105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 typeface="+mj-lt"/>
                        <a:buNone/>
                        <a:tabLst/>
                        <a:defRPr/>
                      </a:pPr>
                      <a:endParaRPr lang="en-US" sz="1050" dirty="0" smtClean="0">
                        <a:solidFill>
                          <a:schemeClr val="tx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mj-lt"/>
                        <a:buNone/>
                      </a:pPr>
                      <a:r>
                        <a:rPr lang="en-US" sz="1050" b="1" dirty="0" smtClean="0">
                          <a:solidFill>
                            <a:schemeClr val="tx1"/>
                          </a:solidFill>
                        </a:rPr>
                        <a:t>Option 1</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50" dirty="0" smtClean="0">
                          <a:solidFill>
                            <a:schemeClr val="tx1"/>
                          </a:solidFill>
                        </a:rPr>
                        <a:t>New</a:t>
                      </a:r>
                      <a:r>
                        <a:rPr lang="en-US" sz="1050" baseline="0" dirty="0" smtClean="0">
                          <a:solidFill>
                            <a:schemeClr val="tx1"/>
                          </a:solidFill>
                        </a:rPr>
                        <a:t> Internal Facing UIs: Product Mgmt, Asset Mgmt UI, Inventory Mgmt, Sales Order Mgmt</a:t>
                      </a:r>
                      <a:endParaRPr lang="en-US" sz="1050" dirty="0" smtClean="0">
                        <a:solidFill>
                          <a:schemeClr val="tx1"/>
                        </a:solidFill>
                      </a:endParaRP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050" b="1" dirty="0" smtClean="0">
                          <a:solidFill>
                            <a:schemeClr val="tx1"/>
                          </a:solidFill>
                        </a:rPr>
                        <a:t>Option 2</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50" dirty="0" smtClean="0">
                          <a:solidFill>
                            <a:schemeClr val="tx1"/>
                          </a:solidFill>
                        </a:rPr>
                        <a:t>SBC, PMA,</a:t>
                      </a:r>
                      <a:r>
                        <a:rPr lang="en-US" sz="1050" baseline="0" dirty="0" smtClean="0">
                          <a:solidFill>
                            <a:schemeClr val="tx1"/>
                          </a:solidFill>
                        </a:rPr>
                        <a:t> PCS, Travel Order Service (Travel Wish) Recommender, DTS, Web Client</a:t>
                      </a:r>
                      <a:endParaRPr lang="en-US" sz="1050" dirty="0" smtClean="0">
                        <a:solidFill>
                          <a:schemeClr val="tx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0">
                <a:tc gridSpan="2">
                  <a:txBody>
                    <a:bodyPr/>
                    <a:lstStyle/>
                    <a:p>
                      <a:pPr algn="ctr"/>
                      <a:r>
                        <a:rPr lang="en-US" sz="1400" b="1" dirty="0" smtClean="0">
                          <a:solidFill>
                            <a:srgbClr val="FFFFFF"/>
                          </a:solidFill>
                        </a:rPr>
                        <a:t>Recommendations</a:t>
                      </a:r>
                      <a:endParaRPr lang="en-US" sz="14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1212357">
                <a:tc gridSpan="2">
                  <a:txBody>
                    <a:bodyPr/>
                    <a:lstStyle/>
                    <a:p>
                      <a:pPr marL="342900" lvl="0" indent="-342900">
                        <a:buFont typeface="+mj-lt"/>
                        <a:buAutoNum type="arabicPeriod"/>
                      </a:pPr>
                      <a:r>
                        <a:rPr lang="en-US" sz="1100" dirty="0" smtClean="0">
                          <a:solidFill>
                            <a:schemeClr val="tx1"/>
                          </a:solidFill>
                        </a:rPr>
                        <a:t>Engage with Enterprise Architecture at gate G3 to conduct a compliance assessment against the proposed recommendations.</a:t>
                      </a:r>
                    </a:p>
                    <a:p>
                      <a:pPr marL="342900" lvl="0" indent="-342900">
                        <a:buFont typeface="+mj-lt"/>
                        <a:buAutoNum type="arabicPeriod"/>
                      </a:pPr>
                      <a:r>
                        <a:rPr lang="en-US" sz="1100" dirty="0" smtClean="0">
                          <a:solidFill>
                            <a:schemeClr val="tx1"/>
                          </a:solidFill>
                        </a:rPr>
                        <a:t>Project  will leverage and/or implement Enterprise Service standards as referenced Appendix A9 specifically for implementing and classifying services.</a:t>
                      </a:r>
                    </a:p>
                    <a:p>
                      <a:pPr marL="342900" lvl="0" indent="-342900">
                        <a:buFont typeface="+mj-lt"/>
                        <a:buAutoNum type="arabicPeriod"/>
                      </a:pPr>
                      <a:r>
                        <a:rPr lang="en-US" sz="1100" dirty="0" smtClean="0">
                          <a:solidFill>
                            <a:schemeClr val="tx1"/>
                          </a:solidFill>
                        </a:rPr>
                        <a:t>Project will Implement solution in accordance to proposed architecture approaches and referenced architectures as illustrated in Appendix A1-1 and</a:t>
                      </a:r>
                      <a:r>
                        <a:rPr lang="en-US" sz="1100" baseline="0" dirty="0" smtClean="0">
                          <a:solidFill>
                            <a:schemeClr val="tx1"/>
                          </a:solidFill>
                        </a:rPr>
                        <a:t> A1-2</a:t>
                      </a:r>
                      <a:r>
                        <a:rPr lang="en-US" sz="1100" dirty="0" smtClean="0">
                          <a:solidFill>
                            <a:schemeClr val="tx1"/>
                          </a:solidFill>
                        </a:rPr>
                        <a:t>. Recommended</a:t>
                      </a:r>
                      <a:r>
                        <a:rPr lang="en-US" sz="1100" baseline="0" dirty="0" smtClean="0">
                          <a:solidFill>
                            <a:schemeClr val="tx1"/>
                          </a:solidFill>
                        </a:rPr>
                        <a:t> approach is Option 1 (Approach with major Product Program Integration ) with Option 2 (Approach with limited or no Product Program Integration )as a secondary or fall back option to mitigate risks.</a:t>
                      </a:r>
                      <a:endParaRPr lang="en-US" sz="1100" dirty="0" smtClean="0">
                        <a:solidFill>
                          <a:schemeClr val="tx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8001000" cy="4525963"/>
          </a:xfrm>
        </p:spPr>
        <p:txBody>
          <a:bodyPr/>
          <a:lstStyle/>
          <a:p>
            <a:pPr>
              <a:buNone/>
            </a:pPr>
            <a:r>
              <a:rPr lang="en-US" sz="2400" dirty="0" smtClean="0"/>
              <a:t/>
            </a:r>
            <a:br>
              <a:rPr lang="en-US" sz="2400" dirty="0" smtClean="0"/>
            </a:br>
            <a:r>
              <a:rPr lang="en-US" sz="2400" dirty="0" smtClean="0"/>
              <a:t/>
            </a:r>
            <a:br>
              <a:rPr lang="en-US" sz="2400" dirty="0" smtClean="0"/>
            </a:br>
            <a:endParaRPr lang="en-US" sz="2400" dirty="0" smtClean="0"/>
          </a:p>
          <a:p>
            <a:pPr lvl="1"/>
            <a:endParaRPr lang="en-US" sz="2000" dirty="0" smtClean="0"/>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30</a:t>
            </a:fld>
            <a:endParaRPr lang="en-US" dirty="0"/>
          </a:p>
        </p:txBody>
      </p:sp>
      <p:sp>
        <p:nvSpPr>
          <p:cNvPr id="5" name="Title 1"/>
          <p:cNvSpPr>
            <a:spLocks noGrp="1"/>
          </p:cNvSpPr>
          <p:nvPr>
            <p:ph type="title"/>
          </p:nvPr>
        </p:nvSpPr>
        <p:spPr>
          <a:xfrm>
            <a:off x="533400" y="0"/>
            <a:ext cx="8229600" cy="1143000"/>
          </a:xfrm>
        </p:spPr>
        <p:txBody>
          <a:bodyPr/>
          <a:lstStyle/>
          <a:p>
            <a:r>
              <a:rPr lang="en-US" b="1" dirty="0" smtClean="0">
                <a:solidFill>
                  <a:schemeClr val="tx2"/>
                </a:solidFill>
              </a:rPr>
              <a:t>A11: Risk Assessment Analysis</a:t>
            </a:r>
            <a:endParaRPr lang="en-US" b="1" dirty="0">
              <a:solidFill>
                <a:schemeClr val="tx2"/>
              </a:solidFill>
            </a:endParaRPr>
          </a:p>
        </p:txBody>
      </p:sp>
      <p:graphicFrame>
        <p:nvGraphicFramePr>
          <p:cNvPr id="6" name="Table 5"/>
          <p:cNvGraphicFramePr>
            <a:graphicFrameLocks noGrp="1"/>
          </p:cNvGraphicFramePr>
          <p:nvPr/>
        </p:nvGraphicFramePr>
        <p:xfrm>
          <a:off x="228600" y="914400"/>
          <a:ext cx="8763000" cy="5096279"/>
        </p:xfrm>
        <a:graphic>
          <a:graphicData uri="http://schemas.openxmlformats.org/drawingml/2006/table">
            <a:tbl>
              <a:tblPr firstRow="1" bandRow="1">
                <a:tableStyleId>{5C22544A-7EE6-4342-B048-85BDC9FD1C3A}</a:tableStyleId>
              </a:tblPr>
              <a:tblGrid>
                <a:gridCol w="990600"/>
                <a:gridCol w="381000"/>
                <a:gridCol w="2654642"/>
                <a:gridCol w="589982"/>
                <a:gridCol w="673153"/>
                <a:gridCol w="473676"/>
                <a:gridCol w="2999947"/>
              </a:tblGrid>
              <a:tr h="338859">
                <a:tc>
                  <a:txBody>
                    <a:bodyPr/>
                    <a:lstStyle/>
                    <a:p>
                      <a:pPr marL="0" marR="0" algn="ctr">
                        <a:spcBef>
                          <a:spcPts val="0"/>
                        </a:spcBef>
                        <a:spcAft>
                          <a:spcPts val="0"/>
                        </a:spcAft>
                      </a:pPr>
                      <a:r>
                        <a:rPr lang="en-US" sz="900" b="1" dirty="0">
                          <a:solidFill>
                            <a:srgbClr val="FFFFFF"/>
                          </a:solidFill>
                          <a:latin typeface="Arial"/>
                          <a:ea typeface="Times New Roman"/>
                          <a:cs typeface="Arial"/>
                        </a:rPr>
                        <a:t>Risk Category</a:t>
                      </a:r>
                      <a:endParaRPr lang="en-US" sz="900" dirty="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dirty="0">
                          <a:solidFill>
                            <a:srgbClr val="FFFFFF"/>
                          </a:solidFill>
                          <a:latin typeface="Arial"/>
                          <a:ea typeface="Times New Roman"/>
                          <a:cs typeface="Arial"/>
                        </a:rPr>
                        <a:t>Risk</a:t>
                      </a:r>
                      <a:endParaRPr lang="en-US" sz="900" dirty="0">
                        <a:latin typeface="Arial"/>
                        <a:ea typeface="Times New Roman"/>
                        <a:cs typeface="Times New Roman"/>
                      </a:endParaRPr>
                    </a:p>
                  </a:txBody>
                  <a:tcPr marL="68580" marR="68580" marT="8255" marB="0"/>
                </a:tc>
                <a:tc>
                  <a:txBody>
                    <a:bodyPr/>
                    <a:lstStyle/>
                    <a:p>
                      <a:pPr marL="0" marR="0" algn="ctr">
                        <a:spcBef>
                          <a:spcPts val="0"/>
                        </a:spcBef>
                        <a:spcAft>
                          <a:spcPts val="0"/>
                        </a:spcAft>
                      </a:pPr>
                      <a:r>
                        <a:rPr lang="en-US" sz="900" b="1">
                          <a:solidFill>
                            <a:srgbClr val="FFFFFF"/>
                          </a:solidFill>
                          <a:latin typeface="Arial"/>
                          <a:ea typeface="Times New Roman"/>
                          <a:cs typeface="Arial"/>
                        </a:rPr>
                        <a:t>Risk Name /Description</a:t>
                      </a:r>
                      <a:endParaRPr lang="en-US" sz="900">
                        <a:latin typeface="Arial"/>
                        <a:ea typeface="Times New Roman"/>
                        <a:cs typeface="Times New Roman"/>
                      </a:endParaRPr>
                    </a:p>
                  </a:txBody>
                  <a:tcPr marL="68580" marR="68580" marT="8255" marB="0"/>
                </a:tc>
                <a:tc>
                  <a:txBody>
                    <a:bodyPr/>
                    <a:lstStyle/>
                    <a:p>
                      <a:pPr marL="0" marR="0" algn="ctr">
                        <a:spcBef>
                          <a:spcPts val="0"/>
                        </a:spcBef>
                        <a:spcAft>
                          <a:spcPts val="0"/>
                        </a:spcAft>
                      </a:pPr>
                      <a:r>
                        <a:rPr lang="en-US" sz="900" b="1">
                          <a:solidFill>
                            <a:srgbClr val="FFFFFF"/>
                          </a:solidFill>
                          <a:latin typeface="Arial"/>
                          <a:ea typeface="Times New Roman"/>
                          <a:cs typeface="Arial"/>
                        </a:rPr>
                        <a:t>Risk Level</a:t>
                      </a:r>
                      <a:endParaRPr lang="en-US" sz="900">
                        <a:latin typeface="Arial"/>
                        <a:ea typeface="Times New Roman"/>
                        <a:cs typeface="Times New Roman"/>
                      </a:endParaRPr>
                    </a:p>
                    <a:p>
                      <a:pPr marL="0" marR="0" algn="ctr">
                        <a:spcBef>
                          <a:spcPts val="0"/>
                        </a:spcBef>
                        <a:spcAft>
                          <a:spcPts val="0"/>
                        </a:spcAft>
                      </a:pPr>
                      <a:r>
                        <a:rPr lang="en-US" sz="900" b="1">
                          <a:solidFill>
                            <a:srgbClr val="FFFFFF"/>
                          </a:solidFill>
                          <a:latin typeface="Arial"/>
                          <a:ea typeface="Times New Roman"/>
                          <a:cs typeface="Arial"/>
                        </a:rPr>
                        <a:t>(estimate)</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a:solidFill>
                            <a:srgbClr val="FFFFFF"/>
                          </a:solidFill>
                          <a:latin typeface="Arial"/>
                          <a:ea typeface="Times New Roman"/>
                          <a:cs typeface="Arial"/>
                        </a:rPr>
                        <a:t>Likelihood of Impact</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a:solidFill>
                            <a:srgbClr val="FFFFFF"/>
                          </a:solidFill>
                          <a:latin typeface="Arial"/>
                          <a:ea typeface="Times New Roman"/>
                          <a:cs typeface="Arial"/>
                        </a:rPr>
                        <a:t>Impact Level</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dirty="0">
                          <a:solidFill>
                            <a:srgbClr val="FFFFFF"/>
                          </a:solidFill>
                          <a:latin typeface="Arial"/>
                          <a:ea typeface="Times New Roman"/>
                          <a:cs typeface="Arial"/>
                        </a:rPr>
                        <a:t>Mitigation</a:t>
                      </a:r>
                      <a:endParaRPr lang="en-US" sz="900" dirty="0">
                        <a:latin typeface="Arial"/>
                        <a:ea typeface="Times New Roman"/>
                        <a:cs typeface="Times New Roman"/>
                      </a:endParaRPr>
                    </a:p>
                  </a:txBody>
                  <a:tcPr marL="68580" marR="68580" marT="8255" marB="0"/>
                </a:tc>
              </a:tr>
              <a:tr h="856326">
                <a:tc>
                  <a:txBody>
                    <a:bodyPr/>
                    <a:lstStyle/>
                    <a:p>
                      <a:pPr marL="0" marR="0">
                        <a:spcBef>
                          <a:spcPts val="0"/>
                        </a:spcBef>
                        <a:spcAft>
                          <a:spcPts val="0"/>
                        </a:spcAft>
                      </a:pPr>
                      <a:r>
                        <a:rPr lang="en-US" sz="900" b="1" dirty="0">
                          <a:latin typeface="Arial"/>
                          <a:ea typeface="Times New Roman"/>
                          <a:cs typeface="Arial"/>
                        </a:rPr>
                        <a:t>Information</a:t>
                      </a:r>
                      <a:endParaRPr lang="en-US" sz="900" b="1" dirty="0">
                        <a:latin typeface="Arial"/>
                        <a:ea typeface="Times New Roman"/>
                        <a:cs typeface="Times New Roman"/>
                      </a:endParaRPr>
                    </a:p>
                    <a:p>
                      <a:pPr marL="0" marR="0">
                        <a:spcBef>
                          <a:spcPts val="0"/>
                        </a:spcBef>
                        <a:spcAft>
                          <a:spcPts val="0"/>
                        </a:spcAft>
                      </a:pPr>
                      <a:r>
                        <a:rPr lang="en-US" sz="900" b="1" dirty="0">
                          <a:latin typeface="Arial"/>
                          <a:ea typeface="Times New Roman"/>
                          <a:cs typeface="Arial"/>
                        </a:rPr>
                        <a:t>Architecture</a:t>
                      </a:r>
                      <a:endParaRPr lang="en-US" sz="900" b="1" dirty="0">
                        <a:latin typeface="Arial"/>
                        <a:ea typeface="Times New Roman"/>
                        <a:cs typeface="Times New Roman"/>
                      </a:endParaRPr>
                    </a:p>
                  </a:txBody>
                  <a:tcPr marL="0" marR="0" marT="0" marB="0"/>
                </a:tc>
                <a:tc>
                  <a:txBody>
                    <a:bodyPr/>
                    <a:lstStyle/>
                    <a:p>
                      <a:endParaRPr lang="en-US" sz="1000" dirty="0">
                        <a:latin typeface="Calibri"/>
                        <a:cs typeface="Times New Roman"/>
                      </a:endParaRPr>
                    </a:p>
                  </a:txBody>
                  <a:tcPr marL="68580" marR="68580" marT="8255" marB="0"/>
                </a:tc>
                <a:tc>
                  <a:txBody>
                    <a:bodyPr/>
                    <a:lstStyle/>
                    <a:p>
                      <a:pPr marL="285750" indent="-285750" algn="l" defTabSz="914400" rtl="0" eaLnBrk="1" latinLnBrk="0" hangingPunct="1">
                        <a:buFont typeface="Arial" pitchFamily="34" charset="0"/>
                        <a:buNone/>
                      </a:pPr>
                      <a:r>
                        <a:rPr lang="en-US" sz="1000" kern="1200" dirty="0" smtClean="0">
                          <a:solidFill>
                            <a:schemeClr val="tx1"/>
                          </a:solidFill>
                          <a:latin typeface="+mn-lt"/>
                          <a:ea typeface="+mn-ea"/>
                          <a:cs typeface="+mn-cs"/>
                        </a:rPr>
                        <a:t>Option 1: </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 Ability to hire qualified Data Modelers and ramp up in time for   </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 FY14, 2Q (start of Project)</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 Some information models are at Conceptual level only ( Rate  </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 Plan, Combinability, Eligibility)</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High dependency on Master Data Hubs readiness</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High dependency on ESA, CDR readiness</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Integration  with Product Hub and CMS</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All Product / Asset data in Accovia-DLP will need early profiling,</a:t>
                      </a:r>
                      <a:r>
                        <a:rPr lang="en-US" sz="1000" kern="1200" baseline="0" dirty="0" smtClean="0">
                          <a:solidFill>
                            <a:schemeClr val="tx1"/>
                          </a:solidFill>
                          <a:latin typeface="+mn-lt"/>
                          <a:ea typeface="+mn-ea"/>
                          <a:cs typeface="+mn-cs"/>
                        </a:rPr>
                        <a:t> mapping and Data Quality checks</a:t>
                      </a:r>
                      <a:endParaRPr lang="en-US" sz="1000" kern="1200" dirty="0" smtClean="0">
                        <a:solidFill>
                          <a:schemeClr val="tx1"/>
                        </a:solidFill>
                        <a:latin typeface="+mn-lt"/>
                        <a:ea typeface="+mn-ea"/>
                        <a:cs typeface="+mn-cs"/>
                      </a:endParaRPr>
                    </a:p>
                    <a:p>
                      <a:pPr marL="285750" indent="-285750" algn="l" defTabSz="914400" rtl="0" eaLnBrk="1" latinLnBrk="0" hangingPunct="1">
                        <a:buFont typeface="Arial" pitchFamily="34" charset="0"/>
                        <a:buNone/>
                      </a:pPr>
                      <a:r>
                        <a:rPr lang="en-US" sz="1000" kern="1200" dirty="0" smtClean="0">
                          <a:solidFill>
                            <a:schemeClr val="tx1"/>
                          </a:solidFill>
                          <a:latin typeface="+mn-lt"/>
                          <a:ea typeface="+mn-ea"/>
                          <a:cs typeface="+mn-cs"/>
                        </a:rPr>
                        <a:t>Option 2:</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Tactical Solution  incurring more technical debt instead of building out new Product Program Architecture</a:t>
                      </a:r>
                    </a:p>
                    <a:p>
                      <a:pPr marL="285750" indent="-285750" algn="l" defTabSz="914400" rtl="0" eaLnBrk="1" latinLnBrk="0" hangingPunct="1">
                        <a:buFont typeface="+mj-lt"/>
                        <a:buAutoNum type="arabicPeriod"/>
                      </a:pPr>
                      <a:r>
                        <a:rPr lang="en-US" sz="1000" kern="1200" dirty="0" smtClean="0">
                          <a:solidFill>
                            <a:schemeClr val="tx1"/>
                          </a:solidFill>
                          <a:latin typeface="+mn-lt"/>
                          <a:ea typeface="+mn-ea"/>
                          <a:cs typeface="+mn-cs"/>
                        </a:rPr>
                        <a:t>As more capabilities are built leveraging the Product Program, data integration for analytics will become an issue</a:t>
                      </a:r>
                    </a:p>
                  </a:txBody>
                  <a:tcPr marL="68580" marR="68580" marT="8255" marB="0"/>
                </a:tc>
                <a:tc>
                  <a:txBody>
                    <a:bodyPr/>
                    <a:lstStyle/>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 </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Low</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Low</a:t>
                      </a:r>
                    </a:p>
                  </a:txBody>
                  <a:tcPr marL="0" marR="0" marT="0" marB="0"/>
                </a:tc>
                <a:tc>
                  <a:txBody>
                    <a:bodyPr/>
                    <a:lstStyle/>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Low</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Low</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High</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endParaRPr lang="en-US" sz="1000" dirty="0" smtClean="0">
                        <a:latin typeface="+mn-lt"/>
                        <a:ea typeface="Times New Roman"/>
                        <a:cs typeface="Times New Roman"/>
                      </a:endParaRPr>
                    </a:p>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endParaRPr lang="en-US" sz="1000" dirty="0" smtClean="0">
                        <a:latin typeface="+mn-lt"/>
                        <a:ea typeface="Times New Roman"/>
                        <a:cs typeface="Times New Roman"/>
                      </a:endParaRPr>
                    </a:p>
                    <a:p>
                      <a:pPr marL="228600" marR="0" indent="-228600">
                        <a:spcBef>
                          <a:spcPts val="0"/>
                        </a:spcBef>
                        <a:spcAft>
                          <a:spcPts val="0"/>
                        </a:spcAft>
                        <a:buFont typeface="+mj-lt"/>
                        <a:buAutoNum type="arabicPeriod"/>
                      </a:pPr>
                      <a:r>
                        <a:rPr lang="en-US" sz="1000" dirty="0" smtClean="0">
                          <a:latin typeface="+mn-lt"/>
                          <a:ea typeface="Times New Roman"/>
                          <a:cs typeface="Times New Roman"/>
                        </a:rPr>
                        <a:t>  Start interviewing</a:t>
                      </a:r>
                      <a:r>
                        <a:rPr lang="en-US" sz="1000" baseline="0" dirty="0" smtClean="0">
                          <a:latin typeface="+mn-lt"/>
                          <a:ea typeface="Times New Roman"/>
                          <a:cs typeface="Times New Roman"/>
                        </a:rPr>
                        <a:t> for contractor Data Modeler </a:t>
                      </a:r>
                      <a:br>
                        <a:rPr lang="en-US" sz="1000" baseline="0" dirty="0" smtClean="0">
                          <a:latin typeface="+mn-lt"/>
                          <a:ea typeface="Times New Roman"/>
                          <a:cs typeface="Times New Roman"/>
                        </a:rPr>
                      </a:br>
                      <a:r>
                        <a:rPr lang="en-US" sz="1000" baseline="0" dirty="0" smtClean="0">
                          <a:latin typeface="+mn-lt"/>
                          <a:ea typeface="Times New Roman"/>
                          <a:cs typeface="Times New Roman"/>
                        </a:rPr>
                        <a:t>    resources now to ramp up</a:t>
                      </a:r>
                    </a:p>
                    <a:p>
                      <a:pPr marL="228600" marR="0" indent="-228600">
                        <a:spcBef>
                          <a:spcPts val="0"/>
                        </a:spcBef>
                        <a:spcAft>
                          <a:spcPts val="0"/>
                        </a:spcAft>
                        <a:buFont typeface="+mj-lt"/>
                        <a:buAutoNum type="arabicPeriod"/>
                      </a:pPr>
                      <a:endParaRPr lang="en-US" sz="1000" baseline="0" dirty="0" smtClean="0">
                        <a:latin typeface="+mn-lt"/>
                        <a:ea typeface="Times New Roman"/>
                        <a:cs typeface="Times New Roman"/>
                      </a:endParaRPr>
                    </a:p>
                    <a:p>
                      <a:pPr marL="228600" marR="0" indent="-228600">
                        <a:spcBef>
                          <a:spcPts val="0"/>
                        </a:spcBef>
                        <a:spcAft>
                          <a:spcPts val="0"/>
                        </a:spcAft>
                        <a:buFont typeface="+mj-lt"/>
                        <a:buAutoNum type="arabicPeriod"/>
                      </a:pPr>
                      <a:r>
                        <a:rPr lang="en-US" sz="1000" baseline="0" dirty="0" smtClean="0">
                          <a:latin typeface="+mn-lt"/>
                          <a:ea typeface="Times New Roman"/>
                          <a:cs typeface="Times New Roman"/>
                        </a:rPr>
                        <a:t>  Accelerate the detailed Conceptual Design to    </a:t>
                      </a:r>
                      <a:br>
                        <a:rPr lang="en-US" sz="1000" baseline="0" dirty="0" smtClean="0">
                          <a:latin typeface="+mn-lt"/>
                          <a:ea typeface="Times New Roman"/>
                          <a:cs typeface="Times New Roman"/>
                        </a:rPr>
                      </a:br>
                      <a:r>
                        <a:rPr lang="en-US" sz="1000" baseline="0" dirty="0" smtClean="0">
                          <a:latin typeface="+mn-lt"/>
                          <a:ea typeface="Times New Roman"/>
                          <a:cs typeface="Times New Roman"/>
                        </a:rPr>
                        <a:t>    facilitate the next step to Logical Design.</a:t>
                      </a:r>
                      <a:br>
                        <a:rPr lang="en-US" sz="1000" baseline="0" dirty="0" smtClean="0">
                          <a:latin typeface="+mn-lt"/>
                          <a:ea typeface="Times New Roman"/>
                          <a:cs typeface="Times New Roman"/>
                        </a:rPr>
                      </a:br>
                      <a:endParaRPr lang="en-US" sz="1000" baseline="0" dirty="0" smtClean="0">
                        <a:latin typeface="+mn-lt"/>
                        <a:ea typeface="Times New Roman"/>
                        <a:cs typeface="Times New Roman"/>
                      </a:endParaRPr>
                    </a:p>
                    <a:p>
                      <a:pPr marL="228600" marR="0" indent="-228600">
                        <a:spcBef>
                          <a:spcPts val="0"/>
                        </a:spcBef>
                        <a:spcAft>
                          <a:spcPts val="0"/>
                        </a:spcAft>
                        <a:buFont typeface="+mj-lt"/>
                        <a:buAutoNum type="arabicPeriod"/>
                      </a:pPr>
                      <a:r>
                        <a:rPr lang="en-US" sz="1000" baseline="0" dirty="0" smtClean="0">
                          <a:latin typeface="+mn-lt"/>
                          <a:ea typeface="Times New Roman"/>
                          <a:cs typeface="Times New Roman"/>
                        </a:rPr>
                        <a:t>  Consider separate data stores outside the Hubs as an interim step until Hub readiness </a:t>
                      </a:r>
                      <a:br>
                        <a:rPr lang="en-US" sz="1000" baseline="0" dirty="0" smtClean="0">
                          <a:latin typeface="+mn-lt"/>
                          <a:ea typeface="Times New Roman"/>
                          <a:cs typeface="Times New Roman"/>
                        </a:rPr>
                      </a:br>
                      <a:endParaRPr lang="en-US" sz="1000" baseline="0" dirty="0" smtClean="0">
                        <a:latin typeface="+mn-lt"/>
                        <a:ea typeface="Times New Roman"/>
                        <a:cs typeface="Times New Roman"/>
                      </a:endParaRPr>
                    </a:p>
                    <a:p>
                      <a:pPr marL="228600" marR="0" indent="-228600">
                        <a:spcBef>
                          <a:spcPts val="0"/>
                        </a:spcBef>
                        <a:spcAft>
                          <a:spcPts val="0"/>
                        </a:spcAft>
                        <a:buFont typeface="+mj-lt"/>
                        <a:buAutoNum type="arabicPeriod"/>
                      </a:pPr>
                      <a:endParaRPr lang="en-US" sz="1000" baseline="0" dirty="0" smtClean="0">
                        <a:latin typeface="+mn-lt"/>
                        <a:ea typeface="Times New Roman"/>
                        <a:cs typeface="Times New Roman"/>
                      </a:endParaRPr>
                    </a:p>
                    <a:p>
                      <a:pPr marL="228600" marR="0" indent="-228600">
                        <a:spcBef>
                          <a:spcPts val="0"/>
                        </a:spcBef>
                        <a:spcAft>
                          <a:spcPts val="0"/>
                        </a:spcAft>
                        <a:buFont typeface="+mj-lt"/>
                        <a:buAutoNum type="arabicPeriod"/>
                      </a:pPr>
                      <a:r>
                        <a:rPr lang="en-US" sz="1000" baseline="0" dirty="0" smtClean="0">
                          <a:latin typeface="+mn-lt"/>
                          <a:ea typeface="Times New Roman"/>
                          <a:cs typeface="Times New Roman"/>
                        </a:rPr>
                        <a:t>  Begin the Accovia profiling/mapping/data quality </a:t>
                      </a:r>
                      <a:br>
                        <a:rPr lang="en-US" sz="1000" baseline="0" dirty="0" smtClean="0">
                          <a:latin typeface="+mn-lt"/>
                          <a:ea typeface="Times New Roman"/>
                          <a:cs typeface="Times New Roman"/>
                        </a:rPr>
                      </a:br>
                      <a:r>
                        <a:rPr lang="en-US" sz="1000" baseline="0" dirty="0" smtClean="0">
                          <a:latin typeface="+mn-lt"/>
                          <a:ea typeface="Times New Roman"/>
                          <a:cs typeface="Times New Roman"/>
                        </a:rPr>
                        <a:t>   checks effort now.</a:t>
                      </a:r>
                      <a:br>
                        <a:rPr lang="en-US" sz="1000" baseline="0" dirty="0" smtClean="0">
                          <a:latin typeface="+mn-lt"/>
                          <a:ea typeface="Times New Roman"/>
                          <a:cs typeface="Times New Roman"/>
                        </a:rPr>
                      </a:br>
                      <a:r>
                        <a:rPr lang="en-US" sz="1000" baseline="0" dirty="0" smtClean="0">
                          <a:latin typeface="+mn-lt"/>
                          <a:ea typeface="Times New Roman"/>
                          <a:cs typeface="Times New Roman"/>
                        </a:rPr>
                        <a:t/>
                      </a:r>
                      <a:br>
                        <a:rPr lang="en-US" sz="1000" baseline="0" dirty="0" smtClean="0">
                          <a:latin typeface="+mn-lt"/>
                          <a:ea typeface="Times New Roman"/>
                          <a:cs typeface="Times New Roman"/>
                        </a:rPr>
                      </a:br>
                      <a:endParaRPr lang="en-US" sz="1000" baseline="0" dirty="0" smtClean="0">
                        <a:latin typeface="+mn-lt"/>
                        <a:ea typeface="Times New Roman"/>
                        <a:cs typeface="Times New Roman"/>
                      </a:endParaRPr>
                    </a:p>
                    <a:p>
                      <a:pPr marL="228600" marR="0" indent="-228600">
                        <a:spcBef>
                          <a:spcPts val="0"/>
                        </a:spcBef>
                        <a:spcAft>
                          <a:spcPts val="0"/>
                        </a:spcAft>
                        <a:buFont typeface="+mj-lt"/>
                        <a:buAutoNum type="arabicPeriod"/>
                      </a:pPr>
                      <a:r>
                        <a:rPr lang="en-US" sz="1000" baseline="0" dirty="0" smtClean="0">
                          <a:latin typeface="+mn-lt"/>
                          <a:ea typeface="Times New Roman"/>
                          <a:cs typeface="Times New Roman"/>
                        </a:rPr>
                        <a:t>  Define smaller steps toward Product Program </a:t>
                      </a:r>
                      <a:br>
                        <a:rPr lang="en-US" sz="1000" baseline="0" dirty="0" smtClean="0">
                          <a:latin typeface="+mn-lt"/>
                          <a:ea typeface="Times New Roman"/>
                          <a:cs typeface="Times New Roman"/>
                        </a:rPr>
                      </a:br>
                      <a:r>
                        <a:rPr lang="en-US" sz="1000" baseline="0" dirty="0" smtClean="0">
                          <a:latin typeface="+mn-lt"/>
                          <a:ea typeface="Times New Roman"/>
                          <a:cs typeface="Times New Roman"/>
                        </a:rPr>
                        <a:t>   adoption</a:t>
                      </a:r>
                      <a:br>
                        <a:rPr lang="en-US" sz="1000" baseline="0" dirty="0" smtClean="0">
                          <a:latin typeface="+mn-lt"/>
                          <a:ea typeface="Times New Roman"/>
                          <a:cs typeface="Times New Roman"/>
                        </a:rPr>
                      </a:br>
                      <a:endParaRPr lang="en-US" sz="1000" baseline="0" dirty="0" smtClean="0">
                        <a:latin typeface="+mn-lt"/>
                        <a:ea typeface="Times New Roman"/>
                        <a:cs typeface="Times New Roman"/>
                      </a:endParaRPr>
                    </a:p>
                  </a:txBody>
                  <a:tcPr marL="68580" marR="68580" marT="8255" marB="0"/>
                </a:tc>
              </a:tr>
              <a:tr h="0">
                <a:tc rowSpan="3">
                  <a:txBody>
                    <a:bodyPr/>
                    <a:lstStyle/>
                    <a:p>
                      <a:pPr marL="0" marR="0">
                        <a:spcBef>
                          <a:spcPts val="0"/>
                        </a:spcBef>
                        <a:spcAft>
                          <a:spcPts val="0"/>
                        </a:spcAft>
                      </a:pPr>
                      <a:r>
                        <a:rPr lang="en-US" sz="900" b="1" dirty="0">
                          <a:latin typeface="Arial"/>
                          <a:ea typeface="Times New Roman"/>
                          <a:cs typeface="Arial"/>
                        </a:rPr>
                        <a:t>Business Architecture</a:t>
                      </a: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0" marR="0" indent="0" algn="l" defTabSz="914400" rtl="0" eaLnBrk="1" fontAlgn="auto" latinLnBrk="0" hangingPunct="1">
                        <a:lnSpc>
                          <a:spcPct val="100000"/>
                        </a:lnSpc>
                        <a:spcBef>
                          <a:spcPts val="600"/>
                        </a:spcBef>
                        <a:spcAft>
                          <a:spcPts val="300"/>
                        </a:spcAft>
                        <a:buClrTx/>
                        <a:buSzTx/>
                        <a:buFontTx/>
                        <a:buNone/>
                        <a:tabLst/>
                        <a:defRPr/>
                      </a:pPr>
                      <a:r>
                        <a:rPr lang="en-US" sz="1000" baseline="0" dirty="0" smtClean="0"/>
                        <a:t>In Option 1, there is a risk to business user experience if the new UIs is not available at project go-live.</a:t>
                      </a: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Low</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r>
                        <a:rPr lang="en-US" sz="1000" b="0" dirty="0" smtClean="0">
                          <a:solidFill>
                            <a:schemeClr val="tx1"/>
                          </a:solidFill>
                          <a:latin typeface="+mn-lt"/>
                          <a:ea typeface="Times New Roman"/>
                          <a:cs typeface="Arial" pitchFamily="34" charset="0"/>
                        </a:rPr>
                        <a:t>Determine</a:t>
                      </a:r>
                      <a:r>
                        <a:rPr lang="en-US" sz="1000" b="0" baseline="0" dirty="0" smtClean="0">
                          <a:solidFill>
                            <a:schemeClr val="tx1"/>
                          </a:solidFill>
                          <a:latin typeface="+mn-lt"/>
                          <a:ea typeface="Times New Roman"/>
                          <a:cs typeface="Arial" pitchFamily="34" charset="0"/>
                        </a:rPr>
                        <a:t> a  backup solution  and process that would  allow business users to update asset definition, product definition and inventory changes.</a:t>
                      </a:r>
                      <a:endParaRPr lang="en-US" sz="1000" b="0" dirty="0">
                        <a:solidFill>
                          <a:schemeClr val="tx1"/>
                        </a:solidFill>
                        <a:latin typeface="+mn-lt"/>
                        <a:ea typeface="Times New Roman"/>
                        <a:cs typeface="Arial" pitchFamily="34" charset="0"/>
                      </a:endParaRPr>
                    </a:p>
                  </a:txBody>
                  <a:tcPr marL="68580" marR="68580" marT="8255" marB="0"/>
                </a:tc>
              </a:tr>
              <a:tr h="261390">
                <a:tc vMerge="1">
                  <a:txBody>
                    <a:bodyPr/>
                    <a:lstStyle/>
                    <a:p>
                      <a:pPr marL="0" marR="0">
                        <a:spcBef>
                          <a:spcPts val="0"/>
                        </a:spcBef>
                        <a:spcAft>
                          <a:spcPts val="0"/>
                        </a:spcAft>
                      </a:pP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342900" indent="-342900">
                        <a:buFont typeface="Arial"/>
                        <a:buNone/>
                      </a:pPr>
                      <a:r>
                        <a:rPr lang="en-US" sz="1000" baseline="0" dirty="0" smtClean="0"/>
                        <a:t>In Option 1, there is a risk to the business if the UI does not effectively support the sequencing of tasks and the required functionality.</a:t>
                      </a: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Low</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Low</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Low</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r>
                        <a:rPr lang="en-US" sz="1000" b="0" dirty="0" smtClean="0">
                          <a:solidFill>
                            <a:schemeClr val="tx1"/>
                          </a:solidFill>
                          <a:latin typeface="+mn-lt"/>
                          <a:ea typeface="Times New Roman"/>
                          <a:cs typeface="Arial" pitchFamily="34" charset="0"/>
                        </a:rPr>
                        <a:t>The</a:t>
                      </a:r>
                      <a:r>
                        <a:rPr lang="en-US" sz="1000" b="0" baseline="0" dirty="0" smtClean="0">
                          <a:solidFill>
                            <a:schemeClr val="tx1"/>
                          </a:solidFill>
                          <a:latin typeface="+mn-lt"/>
                          <a:ea typeface="Times New Roman"/>
                          <a:cs typeface="Arial" pitchFamily="34" charset="0"/>
                        </a:rPr>
                        <a:t>  target business process and UI wireframes should be defined and reviewed prior to  solution design and development. </a:t>
                      </a:r>
                      <a:endParaRPr lang="en-US" sz="1000" b="0" dirty="0">
                        <a:solidFill>
                          <a:schemeClr val="tx1"/>
                        </a:solidFill>
                        <a:latin typeface="+mn-lt"/>
                        <a:ea typeface="Times New Roman"/>
                        <a:cs typeface="Arial" pitchFamily="34" charset="0"/>
                      </a:endParaRPr>
                    </a:p>
                  </a:txBody>
                  <a:tcPr marL="68580" marR="68580" marT="8255" marB="0"/>
                </a:tc>
              </a:tr>
              <a:tr h="121805">
                <a:tc vMerge="1">
                  <a:txBody>
                    <a:bodyPr/>
                    <a:lstStyle/>
                    <a:p>
                      <a:pPr marL="0" marR="0">
                        <a:spcBef>
                          <a:spcPts val="0"/>
                        </a:spcBef>
                        <a:spcAft>
                          <a:spcPts val="0"/>
                        </a:spcAft>
                      </a:pP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0" marR="0" indent="0" algn="l" defTabSz="914400" rtl="0" eaLnBrk="1" fontAlgn="auto" latinLnBrk="0" hangingPunct="1">
                        <a:lnSpc>
                          <a:spcPct val="100000"/>
                        </a:lnSpc>
                        <a:spcBef>
                          <a:spcPts val="600"/>
                        </a:spcBef>
                        <a:spcAft>
                          <a:spcPts val="300"/>
                        </a:spcAft>
                        <a:buClrTx/>
                        <a:buSzTx/>
                        <a:buFontTx/>
                        <a:buNone/>
                        <a:tabLst/>
                        <a:defRPr/>
                      </a:pPr>
                      <a:r>
                        <a:rPr lang="en-US" sz="1000" baseline="0" dirty="0" smtClean="0"/>
                        <a:t>In Option 2, there is a risk to the business of not being able to share cleansed and governed business data across business for DLP.</a:t>
                      </a: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r>
                        <a:rPr lang="en-US" sz="1000" b="0" dirty="0" smtClean="0">
                          <a:solidFill>
                            <a:schemeClr val="tx1"/>
                          </a:solidFill>
                          <a:latin typeface="+mn-lt"/>
                          <a:ea typeface="Times New Roman"/>
                          <a:cs typeface="Arial" pitchFamily="34" charset="0"/>
                        </a:rPr>
                        <a:t>Determine a backup solution and process </a:t>
                      </a:r>
                      <a:r>
                        <a:rPr lang="en-US" sz="1000" b="0" baseline="0" dirty="0" smtClean="0">
                          <a:solidFill>
                            <a:schemeClr val="tx1"/>
                          </a:solidFill>
                          <a:latin typeface="+mn-lt"/>
                          <a:ea typeface="Times New Roman"/>
                          <a:cs typeface="Arial" pitchFamily="34" charset="0"/>
                        </a:rPr>
                        <a:t>for governing business data for DLP.</a:t>
                      </a:r>
                      <a:endParaRPr lang="en-US" sz="1000" b="0" dirty="0">
                        <a:solidFill>
                          <a:schemeClr val="tx1"/>
                        </a:solidFill>
                        <a:latin typeface="+mn-lt"/>
                        <a:ea typeface="Times New Roman"/>
                        <a:cs typeface="Arial" pitchFamily="34" charset="0"/>
                      </a:endParaRPr>
                    </a:p>
                  </a:txBody>
                  <a:tcPr marL="68580" marR="68580" marT="8255" marB="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8001000" cy="4525963"/>
          </a:xfrm>
        </p:spPr>
        <p:txBody>
          <a:bodyPr/>
          <a:lstStyle/>
          <a:p>
            <a:pPr>
              <a:buNone/>
            </a:pPr>
            <a:r>
              <a:rPr lang="en-US" sz="2400" dirty="0" smtClean="0"/>
              <a:t/>
            </a:r>
            <a:br>
              <a:rPr lang="en-US" sz="2400" dirty="0" smtClean="0"/>
            </a:br>
            <a:r>
              <a:rPr lang="en-US" sz="2400" dirty="0" smtClean="0"/>
              <a:t/>
            </a:r>
            <a:br>
              <a:rPr lang="en-US" sz="2400" dirty="0" smtClean="0"/>
            </a:br>
            <a:endParaRPr lang="en-US" sz="2400" dirty="0" smtClean="0"/>
          </a:p>
          <a:p>
            <a:pPr lvl="1"/>
            <a:endParaRPr lang="en-US" sz="2000" dirty="0" smtClean="0"/>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31</a:t>
            </a:fld>
            <a:endParaRPr lang="en-US" dirty="0"/>
          </a:p>
        </p:txBody>
      </p:sp>
      <p:sp>
        <p:nvSpPr>
          <p:cNvPr id="5" name="Title 1"/>
          <p:cNvSpPr>
            <a:spLocks noGrp="1"/>
          </p:cNvSpPr>
          <p:nvPr>
            <p:ph type="title"/>
          </p:nvPr>
        </p:nvSpPr>
        <p:spPr>
          <a:xfrm>
            <a:off x="533400" y="0"/>
            <a:ext cx="8229600" cy="1143000"/>
          </a:xfrm>
        </p:spPr>
        <p:txBody>
          <a:bodyPr/>
          <a:lstStyle/>
          <a:p>
            <a:r>
              <a:rPr lang="en-US" b="1" dirty="0" smtClean="0">
                <a:solidFill>
                  <a:schemeClr val="tx2"/>
                </a:solidFill>
              </a:rPr>
              <a:t>A11: Risk Assessment Analysis (</a:t>
            </a:r>
            <a:r>
              <a:rPr lang="en-US" b="1" dirty="0" err="1" smtClean="0">
                <a:solidFill>
                  <a:schemeClr val="tx2"/>
                </a:solidFill>
              </a:rPr>
              <a:t>Contd</a:t>
            </a:r>
            <a:r>
              <a:rPr lang="en-US" b="1" dirty="0" smtClean="0">
                <a:solidFill>
                  <a:schemeClr val="tx2"/>
                </a:solidFill>
              </a:rPr>
              <a:t>)</a:t>
            </a:r>
            <a:endParaRPr lang="en-US" b="1" dirty="0">
              <a:solidFill>
                <a:schemeClr val="tx2"/>
              </a:solidFill>
            </a:endParaRPr>
          </a:p>
        </p:txBody>
      </p:sp>
      <p:graphicFrame>
        <p:nvGraphicFramePr>
          <p:cNvPr id="6" name="Table 5"/>
          <p:cNvGraphicFramePr>
            <a:graphicFrameLocks noGrp="1"/>
          </p:cNvGraphicFramePr>
          <p:nvPr/>
        </p:nvGraphicFramePr>
        <p:xfrm>
          <a:off x="228600" y="914400"/>
          <a:ext cx="8763000" cy="5744441"/>
        </p:xfrm>
        <a:graphic>
          <a:graphicData uri="http://schemas.openxmlformats.org/drawingml/2006/table">
            <a:tbl>
              <a:tblPr firstRow="1" bandRow="1">
                <a:tableStyleId>{5C22544A-7EE6-4342-B048-85BDC9FD1C3A}</a:tableStyleId>
              </a:tblPr>
              <a:tblGrid>
                <a:gridCol w="990600"/>
                <a:gridCol w="381000"/>
                <a:gridCol w="2654642"/>
                <a:gridCol w="589982"/>
                <a:gridCol w="673153"/>
                <a:gridCol w="473676"/>
                <a:gridCol w="2999947"/>
              </a:tblGrid>
              <a:tr h="338859">
                <a:tc>
                  <a:txBody>
                    <a:bodyPr/>
                    <a:lstStyle/>
                    <a:p>
                      <a:pPr marL="0" marR="0" algn="ctr">
                        <a:spcBef>
                          <a:spcPts val="0"/>
                        </a:spcBef>
                        <a:spcAft>
                          <a:spcPts val="0"/>
                        </a:spcAft>
                      </a:pPr>
                      <a:r>
                        <a:rPr lang="en-US" sz="900" b="1" dirty="0">
                          <a:solidFill>
                            <a:srgbClr val="FFFFFF"/>
                          </a:solidFill>
                          <a:latin typeface="Arial"/>
                          <a:ea typeface="Times New Roman"/>
                          <a:cs typeface="Arial"/>
                        </a:rPr>
                        <a:t>Risk Category</a:t>
                      </a:r>
                      <a:endParaRPr lang="en-US" sz="900" dirty="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dirty="0">
                          <a:solidFill>
                            <a:srgbClr val="FFFFFF"/>
                          </a:solidFill>
                          <a:latin typeface="Arial"/>
                          <a:ea typeface="Times New Roman"/>
                          <a:cs typeface="Arial"/>
                        </a:rPr>
                        <a:t>Risk</a:t>
                      </a:r>
                      <a:endParaRPr lang="en-US" sz="900" dirty="0">
                        <a:latin typeface="Arial"/>
                        <a:ea typeface="Times New Roman"/>
                        <a:cs typeface="Times New Roman"/>
                      </a:endParaRPr>
                    </a:p>
                  </a:txBody>
                  <a:tcPr marL="68580" marR="68580" marT="8255" marB="0"/>
                </a:tc>
                <a:tc>
                  <a:txBody>
                    <a:bodyPr/>
                    <a:lstStyle/>
                    <a:p>
                      <a:pPr marL="0" marR="0" algn="ctr">
                        <a:spcBef>
                          <a:spcPts val="0"/>
                        </a:spcBef>
                        <a:spcAft>
                          <a:spcPts val="0"/>
                        </a:spcAft>
                      </a:pPr>
                      <a:r>
                        <a:rPr lang="en-US" sz="900" b="1">
                          <a:solidFill>
                            <a:srgbClr val="FFFFFF"/>
                          </a:solidFill>
                          <a:latin typeface="Arial"/>
                          <a:ea typeface="Times New Roman"/>
                          <a:cs typeface="Arial"/>
                        </a:rPr>
                        <a:t>Risk Name /Description</a:t>
                      </a:r>
                      <a:endParaRPr lang="en-US" sz="900">
                        <a:latin typeface="Arial"/>
                        <a:ea typeface="Times New Roman"/>
                        <a:cs typeface="Times New Roman"/>
                      </a:endParaRPr>
                    </a:p>
                  </a:txBody>
                  <a:tcPr marL="68580" marR="68580" marT="8255" marB="0"/>
                </a:tc>
                <a:tc>
                  <a:txBody>
                    <a:bodyPr/>
                    <a:lstStyle/>
                    <a:p>
                      <a:pPr marL="0" marR="0" algn="ctr">
                        <a:spcBef>
                          <a:spcPts val="0"/>
                        </a:spcBef>
                        <a:spcAft>
                          <a:spcPts val="0"/>
                        </a:spcAft>
                      </a:pPr>
                      <a:r>
                        <a:rPr lang="en-US" sz="900" b="1">
                          <a:solidFill>
                            <a:srgbClr val="FFFFFF"/>
                          </a:solidFill>
                          <a:latin typeface="Arial"/>
                          <a:ea typeface="Times New Roman"/>
                          <a:cs typeface="Arial"/>
                        </a:rPr>
                        <a:t>Risk Level</a:t>
                      </a:r>
                      <a:endParaRPr lang="en-US" sz="900">
                        <a:latin typeface="Arial"/>
                        <a:ea typeface="Times New Roman"/>
                        <a:cs typeface="Times New Roman"/>
                      </a:endParaRPr>
                    </a:p>
                    <a:p>
                      <a:pPr marL="0" marR="0" algn="ctr">
                        <a:spcBef>
                          <a:spcPts val="0"/>
                        </a:spcBef>
                        <a:spcAft>
                          <a:spcPts val="0"/>
                        </a:spcAft>
                      </a:pPr>
                      <a:r>
                        <a:rPr lang="en-US" sz="900" b="1">
                          <a:solidFill>
                            <a:srgbClr val="FFFFFF"/>
                          </a:solidFill>
                          <a:latin typeface="Arial"/>
                          <a:ea typeface="Times New Roman"/>
                          <a:cs typeface="Arial"/>
                        </a:rPr>
                        <a:t>(estimate)</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a:solidFill>
                            <a:srgbClr val="FFFFFF"/>
                          </a:solidFill>
                          <a:latin typeface="Arial"/>
                          <a:ea typeface="Times New Roman"/>
                          <a:cs typeface="Arial"/>
                        </a:rPr>
                        <a:t>Likelihood of Impact</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a:solidFill>
                            <a:srgbClr val="FFFFFF"/>
                          </a:solidFill>
                          <a:latin typeface="Arial"/>
                          <a:ea typeface="Times New Roman"/>
                          <a:cs typeface="Arial"/>
                        </a:rPr>
                        <a:t>Impact Level</a:t>
                      </a:r>
                      <a:endParaRPr lang="en-US" sz="900">
                        <a:latin typeface="Arial"/>
                        <a:ea typeface="Times New Roman"/>
                        <a:cs typeface="Times New Roman"/>
                      </a:endParaRPr>
                    </a:p>
                  </a:txBody>
                  <a:tcPr marL="0" marR="0" marT="0" marB="0"/>
                </a:tc>
                <a:tc>
                  <a:txBody>
                    <a:bodyPr/>
                    <a:lstStyle/>
                    <a:p>
                      <a:pPr marL="0" marR="0" algn="ctr">
                        <a:spcBef>
                          <a:spcPts val="0"/>
                        </a:spcBef>
                        <a:spcAft>
                          <a:spcPts val="0"/>
                        </a:spcAft>
                      </a:pPr>
                      <a:r>
                        <a:rPr lang="en-US" sz="900" b="1" dirty="0">
                          <a:solidFill>
                            <a:srgbClr val="FFFFFF"/>
                          </a:solidFill>
                          <a:latin typeface="Arial"/>
                          <a:ea typeface="Times New Roman"/>
                          <a:cs typeface="Arial"/>
                        </a:rPr>
                        <a:t>Mitigation</a:t>
                      </a:r>
                      <a:endParaRPr lang="en-US" sz="900" dirty="0">
                        <a:latin typeface="Arial"/>
                        <a:ea typeface="Times New Roman"/>
                        <a:cs typeface="Times New Roman"/>
                      </a:endParaRPr>
                    </a:p>
                  </a:txBody>
                  <a:tcPr marL="68580" marR="68580" marT="8255" marB="0"/>
                </a:tc>
              </a:tr>
              <a:tr h="261390">
                <a:tc>
                  <a:txBody>
                    <a:bodyPr/>
                    <a:lstStyle/>
                    <a:p>
                      <a:pPr marL="0" marR="0">
                        <a:spcBef>
                          <a:spcPts val="0"/>
                        </a:spcBef>
                        <a:spcAft>
                          <a:spcPts val="0"/>
                        </a:spcAft>
                      </a:pPr>
                      <a:r>
                        <a:rPr lang="en-US" sz="900" b="1" dirty="0" smtClean="0">
                          <a:latin typeface="Arial"/>
                          <a:ea typeface="Times New Roman"/>
                          <a:cs typeface="Arial"/>
                        </a:rPr>
                        <a:t>Solution</a:t>
                      </a:r>
                      <a:endParaRPr lang="en-US" sz="900" b="1" dirty="0" smtClean="0">
                        <a:latin typeface="Arial"/>
                        <a:ea typeface="Times New Roman"/>
                        <a:cs typeface="Times New Roman"/>
                      </a:endParaRPr>
                    </a:p>
                    <a:p>
                      <a:pPr marL="0" marR="0">
                        <a:spcBef>
                          <a:spcPts val="0"/>
                        </a:spcBef>
                        <a:spcAft>
                          <a:spcPts val="0"/>
                        </a:spcAft>
                      </a:pPr>
                      <a:r>
                        <a:rPr lang="en-US" sz="900" b="1" dirty="0" smtClean="0">
                          <a:latin typeface="Arial"/>
                          <a:ea typeface="Times New Roman"/>
                          <a:cs typeface="Arial"/>
                        </a:rPr>
                        <a:t>Architecture – </a:t>
                      </a:r>
                      <a:endParaRPr lang="en-US" sz="900" b="1" dirty="0" smtClean="0">
                        <a:latin typeface="Arial"/>
                        <a:ea typeface="Times New Roman"/>
                        <a:cs typeface="Times New Roman"/>
                      </a:endParaRPr>
                    </a:p>
                    <a:p>
                      <a:pPr marL="0" marR="0">
                        <a:spcBef>
                          <a:spcPts val="0"/>
                        </a:spcBef>
                        <a:spcAft>
                          <a:spcPts val="0"/>
                        </a:spcAft>
                      </a:pPr>
                      <a:r>
                        <a:rPr lang="en-US" sz="900" b="1" dirty="0" smtClean="0">
                          <a:latin typeface="Arial"/>
                          <a:ea typeface="Times New Roman"/>
                          <a:cs typeface="Arial"/>
                        </a:rPr>
                        <a:t>Information</a:t>
                      </a:r>
                      <a:endParaRPr lang="en-US" sz="900" b="1" dirty="0" smtClean="0">
                        <a:latin typeface="Arial"/>
                        <a:ea typeface="Times New Roman"/>
                        <a:cs typeface="Times New Roman"/>
                      </a:endParaRPr>
                    </a:p>
                  </a:txBody>
                  <a:tcPr marL="0" marR="0" marT="0" marB="0"/>
                </a:tc>
                <a:tc>
                  <a:txBody>
                    <a:bodyPr/>
                    <a:lstStyle/>
                    <a:p>
                      <a:endParaRPr lang="en-US" dirty="0"/>
                    </a:p>
                  </a:txBody>
                  <a:tcPr/>
                </a:tc>
                <a:tc>
                  <a:txBody>
                    <a:bodyPr/>
                    <a:lstStyle/>
                    <a:p>
                      <a:pPr marL="347345" marR="0" indent="-347345">
                        <a:spcBef>
                          <a:spcPts val="0"/>
                        </a:spcBef>
                        <a:spcAft>
                          <a:spcPts val="0"/>
                        </a:spcAft>
                      </a:pPr>
                      <a:r>
                        <a:rPr lang="en-US" sz="1000" kern="1200" dirty="0">
                          <a:solidFill>
                            <a:schemeClr val="tx1"/>
                          </a:solidFill>
                          <a:latin typeface="Calibri"/>
                          <a:ea typeface="Times New Roman"/>
                          <a:cs typeface="Calibri"/>
                        </a:rPr>
                        <a:t>Option 1 and 1A:</a:t>
                      </a:r>
                      <a:endParaRPr lang="en-US" sz="1100" dirty="0">
                        <a:solidFill>
                          <a:schemeClr val="tx1"/>
                        </a:solidFill>
                        <a:latin typeface="Calibri"/>
                        <a:ea typeface="Times New Roman"/>
                        <a:cs typeface="Times New Roman"/>
                      </a:endParaRPr>
                    </a:p>
                    <a:p>
                      <a:pPr marL="342900" marR="0" lvl="0" indent="-342900">
                        <a:spcBef>
                          <a:spcPts val="0"/>
                        </a:spcBef>
                        <a:spcAft>
                          <a:spcPts val="0"/>
                        </a:spcAft>
                        <a:buFont typeface="Arial"/>
                        <a:buChar char="•"/>
                        <a:tabLst>
                          <a:tab pos="457200" algn="l"/>
                        </a:tabLst>
                      </a:pPr>
                      <a:r>
                        <a:rPr lang="en-US" sz="1000" kern="1200" dirty="0">
                          <a:solidFill>
                            <a:schemeClr val="tx1"/>
                          </a:solidFill>
                          <a:latin typeface="Calibri"/>
                          <a:ea typeface="Times New Roman"/>
                          <a:cs typeface="Calibri"/>
                        </a:rPr>
                        <a:t>Aggressive timeline for Scope.</a:t>
                      </a:r>
                      <a:endParaRPr lang="en-US" sz="1100" dirty="0">
                        <a:solidFill>
                          <a:schemeClr val="tx1"/>
                        </a:solidFill>
                        <a:latin typeface="Calibri"/>
                        <a:ea typeface="Times New Roman"/>
                        <a:cs typeface="Times New Roman"/>
                      </a:endParaRPr>
                    </a:p>
                    <a:p>
                      <a:pPr marL="342900" marR="0" lvl="0" indent="-342900">
                        <a:spcBef>
                          <a:spcPts val="0"/>
                        </a:spcBef>
                        <a:spcAft>
                          <a:spcPts val="0"/>
                        </a:spcAft>
                        <a:buFont typeface="Arial"/>
                        <a:buChar char="•"/>
                        <a:tabLst>
                          <a:tab pos="457200" algn="l"/>
                        </a:tabLst>
                      </a:pPr>
                      <a:r>
                        <a:rPr lang="en-US" sz="1000" kern="1200" dirty="0">
                          <a:solidFill>
                            <a:schemeClr val="tx1"/>
                          </a:solidFill>
                          <a:latin typeface="Calibri"/>
                          <a:ea typeface="Times New Roman"/>
                          <a:cs typeface="Calibri"/>
                        </a:rPr>
                        <a:t>High dependency on Product Program for: </a:t>
                      </a:r>
                      <a:endParaRPr lang="en-US" sz="1100" dirty="0">
                        <a:solidFill>
                          <a:schemeClr val="tx1"/>
                        </a:solidFill>
                        <a:latin typeface="Calibri"/>
                        <a:ea typeface="Times New Roman"/>
                        <a:cs typeface="Times New Roman"/>
                      </a:endParaRPr>
                    </a:p>
                    <a:p>
                      <a:pPr marL="742950" marR="0" lvl="1" indent="-285750">
                        <a:spcBef>
                          <a:spcPts val="0"/>
                        </a:spcBef>
                        <a:spcAft>
                          <a:spcPts val="0"/>
                        </a:spcAft>
                        <a:buFont typeface="Arial"/>
                        <a:buChar char="•"/>
                        <a:tabLst>
                          <a:tab pos="914400" algn="l"/>
                        </a:tabLst>
                      </a:pPr>
                      <a:r>
                        <a:rPr lang="en-US" sz="1000" kern="1200" dirty="0">
                          <a:solidFill>
                            <a:schemeClr val="tx1"/>
                          </a:solidFill>
                          <a:latin typeface="Calibri"/>
                          <a:ea typeface="Times New Roman"/>
                          <a:cs typeface="Calibri"/>
                        </a:rPr>
                        <a:t>Services Evolution</a:t>
                      </a:r>
                      <a:endParaRPr lang="en-US" sz="1100" dirty="0">
                        <a:solidFill>
                          <a:schemeClr val="tx1"/>
                        </a:solidFill>
                        <a:latin typeface="Calibri"/>
                        <a:ea typeface="Times New Roman"/>
                        <a:cs typeface="Times New Roman"/>
                      </a:endParaRPr>
                    </a:p>
                    <a:p>
                      <a:pPr marL="742950" marR="0" lvl="1" indent="-285750">
                        <a:spcBef>
                          <a:spcPts val="0"/>
                        </a:spcBef>
                        <a:spcAft>
                          <a:spcPts val="0"/>
                        </a:spcAft>
                        <a:buFont typeface="Arial"/>
                        <a:buChar char="•"/>
                        <a:tabLst>
                          <a:tab pos="914400" algn="l"/>
                        </a:tabLst>
                      </a:pPr>
                      <a:r>
                        <a:rPr lang="en-US" sz="1000" kern="1200" dirty="0">
                          <a:solidFill>
                            <a:schemeClr val="tx1"/>
                          </a:solidFill>
                          <a:latin typeface="Calibri"/>
                          <a:ea typeface="Times New Roman"/>
                          <a:cs typeface="Calibri"/>
                        </a:rPr>
                        <a:t>Dependency on CDR for reference data.</a:t>
                      </a:r>
                      <a:endParaRPr lang="en-US" sz="1100" dirty="0">
                        <a:solidFill>
                          <a:schemeClr val="tx1"/>
                        </a:solidFill>
                        <a:latin typeface="Calibri"/>
                        <a:ea typeface="Times New Roman"/>
                        <a:cs typeface="Times New Roman"/>
                      </a:endParaRPr>
                    </a:p>
                    <a:p>
                      <a:pPr marL="742950" marR="0" lvl="1" indent="-285750">
                        <a:spcBef>
                          <a:spcPts val="0"/>
                        </a:spcBef>
                        <a:spcAft>
                          <a:spcPts val="0"/>
                        </a:spcAft>
                        <a:buFont typeface="Arial"/>
                        <a:buChar char="•"/>
                        <a:tabLst>
                          <a:tab pos="914400" algn="l"/>
                        </a:tabLst>
                      </a:pPr>
                      <a:r>
                        <a:rPr lang="en-US" sz="1000" kern="1200" dirty="0">
                          <a:solidFill>
                            <a:schemeClr val="tx1"/>
                          </a:solidFill>
                          <a:latin typeface="Calibri"/>
                          <a:ea typeface="Times New Roman"/>
                          <a:cs typeface="Calibri"/>
                        </a:rPr>
                        <a:t>Dependency on IA for logical and physical data models readiness.</a:t>
                      </a:r>
                      <a:endParaRPr lang="en-US" sz="1100" dirty="0">
                        <a:solidFill>
                          <a:schemeClr val="tx1"/>
                        </a:solidFill>
                        <a:latin typeface="Calibri"/>
                        <a:ea typeface="Times New Roman"/>
                        <a:cs typeface="Times New Roman"/>
                      </a:endParaRPr>
                    </a:p>
                    <a:p>
                      <a:pPr marL="742950" marR="0" lvl="1" indent="-285750">
                        <a:spcBef>
                          <a:spcPts val="0"/>
                        </a:spcBef>
                        <a:spcAft>
                          <a:spcPts val="0"/>
                        </a:spcAft>
                        <a:buFont typeface="Arial"/>
                        <a:buChar char="•"/>
                        <a:tabLst>
                          <a:tab pos="914400" algn="l"/>
                        </a:tabLst>
                      </a:pPr>
                      <a:r>
                        <a:rPr lang="en-US" sz="1000" kern="1200" dirty="0">
                          <a:solidFill>
                            <a:schemeClr val="tx1"/>
                          </a:solidFill>
                          <a:latin typeface="Calibri"/>
                          <a:ea typeface="Times New Roman"/>
                          <a:cs typeface="Calibri"/>
                        </a:rPr>
                        <a:t>Dependency on MDM Hubs readiness.</a:t>
                      </a:r>
                      <a:endParaRPr lang="en-US" sz="1100" dirty="0">
                        <a:solidFill>
                          <a:schemeClr val="tx1"/>
                        </a:solidFill>
                        <a:latin typeface="Calibri"/>
                        <a:ea typeface="Times New Roman"/>
                        <a:cs typeface="Times New Roman"/>
                      </a:endParaRPr>
                    </a:p>
                    <a:p>
                      <a:pPr marL="347345" marR="0" indent="-347345">
                        <a:spcBef>
                          <a:spcPts val="0"/>
                        </a:spcBef>
                        <a:spcAft>
                          <a:spcPts val="0"/>
                        </a:spcAft>
                      </a:pPr>
                      <a:r>
                        <a:rPr lang="en-US" sz="1000" kern="1200" dirty="0">
                          <a:solidFill>
                            <a:schemeClr val="tx1"/>
                          </a:solidFill>
                          <a:latin typeface="Calibri"/>
                          <a:ea typeface="Times New Roman"/>
                          <a:cs typeface="Calibri"/>
                        </a:rPr>
                        <a:t>Option 2:</a:t>
                      </a:r>
                      <a:endParaRPr lang="en-US" sz="1100" dirty="0">
                        <a:solidFill>
                          <a:schemeClr val="tx1"/>
                        </a:solidFill>
                        <a:latin typeface="Calibri"/>
                        <a:ea typeface="Times New Roman"/>
                        <a:cs typeface="Times New Roman"/>
                      </a:endParaRPr>
                    </a:p>
                    <a:p>
                      <a:pPr marL="342900" marR="0" lvl="0" indent="-342900">
                        <a:spcBef>
                          <a:spcPts val="0"/>
                        </a:spcBef>
                        <a:spcAft>
                          <a:spcPts val="0"/>
                        </a:spcAft>
                        <a:buFont typeface="Arial"/>
                        <a:buChar char="•"/>
                        <a:tabLst>
                          <a:tab pos="457200" algn="l"/>
                        </a:tabLst>
                      </a:pPr>
                      <a:r>
                        <a:rPr lang="en-US" sz="1000" kern="1200" dirty="0">
                          <a:solidFill>
                            <a:schemeClr val="tx1"/>
                          </a:solidFill>
                          <a:latin typeface="Calibri"/>
                          <a:ea typeface="Times New Roman"/>
                          <a:cs typeface="Calibri"/>
                        </a:rPr>
                        <a:t>WDPRO using EAI MQ  integration.</a:t>
                      </a:r>
                      <a:endParaRPr lang="en-US" sz="1100" dirty="0">
                        <a:solidFill>
                          <a:schemeClr val="tx1"/>
                        </a:solidFill>
                        <a:latin typeface="Calibri"/>
                        <a:ea typeface="Times New Roman"/>
                        <a:cs typeface="Times New Roman"/>
                      </a:endParaRPr>
                    </a:p>
                    <a:p>
                      <a:pPr marL="342900" marR="0" lvl="0" indent="-342900">
                        <a:spcBef>
                          <a:spcPts val="0"/>
                        </a:spcBef>
                        <a:spcAft>
                          <a:spcPts val="0"/>
                        </a:spcAft>
                        <a:buFont typeface="Arial"/>
                        <a:buChar char="•"/>
                        <a:tabLst>
                          <a:tab pos="457200" algn="l"/>
                        </a:tabLst>
                      </a:pPr>
                      <a:r>
                        <a:rPr lang="en-US" sz="1000" kern="1200" dirty="0">
                          <a:solidFill>
                            <a:schemeClr val="tx1"/>
                          </a:solidFill>
                          <a:latin typeface="Calibri"/>
                          <a:ea typeface="Times New Roman"/>
                          <a:cs typeface="Calibri"/>
                        </a:rPr>
                        <a:t>Tactical solution which does not align with the foundational components of the product program target and transition architecture.</a:t>
                      </a:r>
                      <a:endParaRPr lang="en-US" sz="1100" dirty="0">
                        <a:solidFill>
                          <a:schemeClr val="tx1"/>
                        </a:solidFill>
                        <a:latin typeface="Calibri"/>
                        <a:ea typeface="Times New Roman"/>
                        <a:cs typeface="Times New Roman"/>
                      </a:endParaRPr>
                    </a:p>
                  </a:txBody>
                  <a:tcPr marL="68580" marR="68580" marT="8255" marB="0"/>
                </a:tc>
                <a:tc>
                  <a:txBody>
                    <a:bodyPr/>
                    <a:lstStyle/>
                    <a:p>
                      <a:pPr marL="0" marR="0" algn="ctr">
                        <a:spcBef>
                          <a:spcPts val="0"/>
                        </a:spcBef>
                        <a:spcAft>
                          <a:spcPts val="0"/>
                        </a:spcAft>
                      </a:pPr>
                      <a:endParaRPr lang="en-US" sz="1100" dirty="0">
                        <a:solidFill>
                          <a:schemeClr val="tx1"/>
                        </a:solidFill>
                        <a:latin typeface="Calibri"/>
                        <a:ea typeface="Times New Roman"/>
                        <a:cs typeface="Times New Roman"/>
                      </a:endParaRPr>
                    </a:p>
                    <a:p>
                      <a:pPr marL="0" marR="0" algn="ctr">
                        <a:spcBef>
                          <a:spcPts val="0"/>
                        </a:spcBef>
                        <a:spcAft>
                          <a:spcPts val="0"/>
                        </a:spcAft>
                      </a:pPr>
                      <a:r>
                        <a:rPr lang="en-US" sz="1000" b="1" kern="1200" dirty="0">
                          <a:solidFill>
                            <a:schemeClr val="tx1"/>
                          </a:solidFill>
                          <a:latin typeface="Calibri"/>
                          <a:ea typeface="Times New Roman"/>
                          <a:cs typeface="Times New Roman"/>
                        </a:rPr>
                        <a:t>High</a:t>
                      </a:r>
                      <a:endParaRPr lang="en-US" sz="1100" dirty="0">
                        <a:solidFill>
                          <a:schemeClr val="tx1"/>
                        </a:solidFill>
                        <a:latin typeface="Calibri"/>
                        <a:ea typeface="Times New Roman"/>
                        <a:cs typeface="Times New Roman"/>
                      </a:endParaRPr>
                    </a:p>
                    <a:p>
                      <a:pPr marL="0" marR="0" algn="ctr">
                        <a:spcBef>
                          <a:spcPts val="0"/>
                        </a:spcBef>
                        <a:spcAft>
                          <a:spcPts val="0"/>
                        </a:spcAft>
                      </a:pPr>
                      <a:r>
                        <a:rPr lang="en-US" sz="1000" b="1" kern="1200" dirty="0">
                          <a:solidFill>
                            <a:schemeClr val="tx1"/>
                          </a:solidFill>
                          <a:latin typeface="Calibri"/>
                          <a:ea typeface="Times New Roman"/>
                          <a:cs typeface="Times New Roman"/>
                        </a:rPr>
                        <a:t>Medium </a:t>
                      </a:r>
                      <a:endParaRPr lang="en-US" sz="1100" dirty="0">
                        <a:solidFill>
                          <a:schemeClr val="tx1"/>
                        </a:solidFill>
                        <a:latin typeface="Calibri"/>
                        <a:ea typeface="Times New Roman"/>
                        <a:cs typeface="Times New Roman"/>
                      </a:endParaRPr>
                    </a:p>
                  </a:txBody>
                  <a:tcPr marL="9525" marR="9525" marT="9525" marB="0"/>
                </a:tc>
                <a:tc>
                  <a:txBody>
                    <a:bodyPr/>
                    <a:lstStyle/>
                    <a:p>
                      <a:pPr marL="0" marR="0" algn="ctr">
                        <a:spcBef>
                          <a:spcPts val="0"/>
                        </a:spcBef>
                        <a:spcAft>
                          <a:spcPts val="0"/>
                        </a:spcAft>
                      </a:pPr>
                      <a:endParaRPr lang="en-US" sz="1100">
                        <a:solidFill>
                          <a:schemeClr val="tx1"/>
                        </a:solidFill>
                        <a:latin typeface="Calibri"/>
                        <a:ea typeface="Times New Roman"/>
                        <a:cs typeface="Times New Roman"/>
                      </a:endParaRPr>
                    </a:p>
                    <a:p>
                      <a:pPr marL="0" marR="0" algn="ctr">
                        <a:spcBef>
                          <a:spcPts val="0"/>
                        </a:spcBef>
                        <a:spcAft>
                          <a:spcPts val="0"/>
                        </a:spcAft>
                      </a:pPr>
                      <a:r>
                        <a:rPr lang="en-US" sz="1000" b="1" kern="1200">
                          <a:solidFill>
                            <a:schemeClr val="tx1"/>
                          </a:solidFill>
                          <a:latin typeface="Calibri"/>
                          <a:ea typeface="Times New Roman"/>
                          <a:cs typeface="Times New Roman"/>
                        </a:rPr>
                        <a:t>Medium</a:t>
                      </a:r>
                      <a:endParaRPr lang="en-US" sz="1100">
                        <a:solidFill>
                          <a:schemeClr val="tx1"/>
                        </a:solidFill>
                        <a:latin typeface="Calibri"/>
                        <a:ea typeface="Times New Roman"/>
                        <a:cs typeface="Times New Roman"/>
                      </a:endParaRPr>
                    </a:p>
                    <a:p>
                      <a:pPr marL="0" marR="0" algn="ctr">
                        <a:spcBef>
                          <a:spcPts val="0"/>
                        </a:spcBef>
                        <a:spcAft>
                          <a:spcPts val="0"/>
                        </a:spcAft>
                      </a:pPr>
                      <a:r>
                        <a:rPr lang="en-US" sz="1000" b="1" kern="1200">
                          <a:solidFill>
                            <a:schemeClr val="tx1"/>
                          </a:solidFill>
                          <a:latin typeface="Calibri"/>
                          <a:ea typeface="Times New Roman"/>
                          <a:cs typeface="Times New Roman"/>
                        </a:rPr>
                        <a:t>High </a:t>
                      </a:r>
                      <a:endParaRPr lang="en-US" sz="1100">
                        <a:solidFill>
                          <a:schemeClr val="tx1"/>
                        </a:solidFill>
                        <a:latin typeface="Calibri"/>
                        <a:ea typeface="Times New Roman"/>
                        <a:cs typeface="Times New Roman"/>
                      </a:endParaRPr>
                    </a:p>
                  </a:txBody>
                  <a:tcPr marL="9525" marR="9525" marT="9525" marB="0"/>
                </a:tc>
                <a:tc>
                  <a:txBody>
                    <a:bodyPr/>
                    <a:lstStyle/>
                    <a:p>
                      <a:pPr marL="0" marR="0" algn="ctr">
                        <a:spcBef>
                          <a:spcPts val="0"/>
                        </a:spcBef>
                        <a:spcAft>
                          <a:spcPts val="0"/>
                        </a:spcAft>
                      </a:pPr>
                      <a:endParaRPr lang="en-US" sz="1100">
                        <a:solidFill>
                          <a:schemeClr val="tx1"/>
                        </a:solidFill>
                        <a:latin typeface="Calibri"/>
                        <a:ea typeface="Times New Roman"/>
                        <a:cs typeface="Times New Roman"/>
                      </a:endParaRPr>
                    </a:p>
                    <a:p>
                      <a:pPr marL="0" marR="0" algn="ctr">
                        <a:spcBef>
                          <a:spcPts val="0"/>
                        </a:spcBef>
                        <a:spcAft>
                          <a:spcPts val="0"/>
                        </a:spcAft>
                      </a:pPr>
                      <a:r>
                        <a:rPr lang="en-US" sz="1000" b="1" kern="1200">
                          <a:solidFill>
                            <a:schemeClr val="tx1"/>
                          </a:solidFill>
                          <a:latin typeface="Calibri"/>
                          <a:ea typeface="Times New Roman"/>
                          <a:cs typeface="Times New Roman"/>
                        </a:rPr>
                        <a:t>High</a:t>
                      </a:r>
                      <a:endParaRPr lang="en-US" sz="1100">
                        <a:solidFill>
                          <a:schemeClr val="tx1"/>
                        </a:solidFill>
                        <a:latin typeface="Calibri"/>
                        <a:ea typeface="Times New Roman"/>
                        <a:cs typeface="Times New Roman"/>
                      </a:endParaRPr>
                    </a:p>
                    <a:p>
                      <a:pPr marL="0" marR="0" algn="ctr">
                        <a:spcBef>
                          <a:spcPts val="0"/>
                        </a:spcBef>
                        <a:spcAft>
                          <a:spcPts val="0"/>
                        </a:spcAft>
                      </a:pPr>
                      <a:r>
                        <a:rPr lang="en-US" sz="1000" b="1" kern="1200">
                          <a:solidFill>
                            <a:schemeClr val="tx1"/>
                          </a:solidFill>
                          <a:latin typeface="Calibri"/>
                          <a:ea typeface="Times New Roman"/>
                          <a:cs typeface="Times New Roman"/>
                        </a:rPr>
                        <a:t>Medium </a:t>
                      </a:r>
                      <a:endParaRPr lang="en-US" sz="1100">
                        <a:solidFill>
                          <a:schemeClr val="tx1"/>
                        </a:solidFill>
                        <a:latin typeface="Calibri"/>
                        <a:ea typeface="Times New Roman"/>
                        <a:cs typeface="Times New Roman"/>
                      </a:endParaRPr>
                    </a:p>
                  </a:txBody>
                  <a:tcPr marL="9525" marR="9525" marT="9525" marB="0"/>
                </a:tc>
                <a:tc>
                  <a:txBody>
                    <a:bodyPr/>
                    <a:lstStyle/>
                    <a:p>
                      <a:pPr marL="0" marR="0">
                        <a:spcBef>
                          <a:spcPts val="0"/>
                        </a:spcBef>
                        <a:spcAft>
                          <a:spcPts val="0"/>
                        </a:spcAft>
                      </a:pPr>
                      <a:endParaRPr lang="en-US" sz="1000" kern="1200" dirty="0">
                        <a:solidFill>
                          <a:schemeClr val="tx1"/>
                        </a:solidFill>
                        <a:latin typeface="Calibri"/>
                        <a:ea typeface="Times New Roman"/>
                        <a:cs typeface="Arial"/>
                      </a:endParaRPr>
                    </a:p>
                    <a:p>
                      <a:pPr marL="0" marR="0">
                        <a:spcBef>
                          <a:spcPts val="0"/>
                        </a:spcBef>
                        <a:spcAft>
                          <a:spcPts val="0"/>
                        </a:spcAft>
                      </a:pPr>
                      <a:r>
                        <a:rPr lang="en-US" sz="1000" kern="1200" dirty="0">
                          <a:solidFill>
                            <a:schemeClr val="tx1"/>
                          </a:solidFill>
                          <a:latin typeface="Calibri"/>
                          <a:ea typeface="Times New Roman"/>
                          <a:cs typeface="Arial"/>
                        </a:rPr>
                        <a:t>Appropriate planning and contingency to counter the aggressive timeline.</a:t>
                      </a:r>
                      <a:endParaRPr lang="en-US" sz="1100" dirty="0">
                        <a:solidFill>
                          <a:schemeClr val="tx1"/>
                        </a:solidFill>
                        <a:latin typeface="Calibri"/>
                        <a:ea typeface="Times New Roman"/>
                        <a:cs typeface="Times New Roman"/>
                      </a:endParaRPr>
                    </a:p>
                    <a:p>
                      <a:pPr marL="0" marR="0">
                        <a:spcBef>
                          <a:spcPts val="0"/>
                        </a:spcBef>
                        <a:spcAft>
                          <a:spcPts val="0"/>
                        </a:spcAft>
                      </a:pPr>
                      <a:r>
                        <a:rPr lang="en-US" sz="1000" kern="1200" dirty="0">
                          <a:solidFill>
                            <a:schemeClr val="tx1"/>
                          </a:solidFill>
                          <a:latin typeface="Calibri"/>
                          <a:ea typeface="Times New Roman"/>
                          <a:cs typeface="Arial"/>
                        </a:rPr>
                        <a:t>Monitor progress of Product Program and take necessary tactical steps if necessary in case of delays or other deviations from the proposed approach.</a:t>
                      </a:r>
                      <a:endParaRPr lang="en-US" sz="1100" dirty="0">
                        <a:solidFill>
                          <a:schemeClr val="tx1"/>
                        </a:solidFill>
                        <a:latin typeface="Calibri"/>
                        <a:ea typeface="Times New Roman"/>
                        <a:cs typeface="Times New Roman"/>
                      </a:endParaRPr>
                    </a:p>
                    <a:p>
                      <a:pPr marL="0" marR="0">
                        <a:spcBef>
                          <a:spcPts val="0"/>
                        </a:spcBef>
                        <a:spcAft>
                          <a:spcPts val="0"/>
                        </a:spcAft>
                      </a:pPr>
                      <a:r>
                        <a:rPr lang="en-US" sz="1000" kern="1200" dirty="0">
                          <a:solidFill>
                            <a:schemeClr val="tx1"/>
                          </a:solidFill>
                          <a:latin typeface="Calibri"/>
                          <a:ea typeface="Times New Roman"/>
                          <a:cs typeface="Arial"/>
                        </a:rPr>
                        <a:t>To avoid temporary throw away work and preventing WDPRO from integrating to End of Life services, recommended to use Option 1 instead. </a:t>
                      </a:r>
                      <a:endParaRPr lang="en-US" sz="1100" dirty="0">
                        <a:solidFill>
                          <a:schemeClr val="tx1"/>
                        </a:solidFill>
                        <a:latin typeface="Calibri"/>
                        <a:ea typeface="Times New Roman"/>
                        <a:cs typeface="Times New Roman"/>
                      </a:endParaRPr>
                    </a:p>
                  </a:txBody>
                  <a:tcPr marL="68580" marR="68580" marT="8255" marB="0"/>
                </a:tc>
              </a:tr>
              <a:tr h="922656">
                <a:tc rowSpan="4">
                  <a:txBody>
                    <a:bodyPr/>
                    <a:lstStyle/>
                    <a:p>
                      <a:pPr marL="0" marR="0">
                        <a:spcBef>
                          <a:spcPts val="0"/>
                        </a:spcBef>
                        <a:spcAft>
                          <a:spcPts val="0"/>
                        </a:spcAft>
                      </a:pPr>
                      <a:r>
                        <a:rPr lang="en-US" sz="900" b="1" dirty="0" smtClean="0">
                          <a:latin typeface="Arial"/>
                          <a:ea typeface="Times New Roman"/>
                          <a:cs typeface="Times New Roman"/>
                        </a:rPr>
                        <a:t>Enterprise</a:t>
                      </a:r>
                      <a:r>
                        <a:rPr lang="en-US" sz="900" b="1" baseline="0" dirty="0" smtClean="0">
                          <a:latin typeface="Arial"/>
                          <a:ea typeface="Times New Roman"/>
                          <a:cs typeface="Times New Roman"/>
                        </a:rPr>
                        <a:t> Architecture</a:t>
                      </a: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dirty="0" smtClean="0">
                          <a:solidFill>
                            <a:schemeClr val="tx1"/>
                          </a:solidFill>
                        </a:rPr>
                        <a:t>Option 1:Availability  and stability</a:t>
                      </a:r>
                      <a:r>
                        <a:rPr lang="en-US" sz="1000" baseline="0" dirty="0" smtClean="0">
                          <a:solidFill>
                            <a:schemeClr val="tx1"/>
                          </a:solidFill>
                        </a:rPr>
                        <a:t> </a:t>
                      </a:r>
                      <a:r>
                        <a:rPr lang="en-US" sz="1000" dirty="0" smtClean="0">
                          <a:solidFill>
                            <a:schemeClr val="tx1"/>
                          </a:solidFill>
                        </a:rPr>
                        <a:t>of  the  Product</a:t>
                      </a:r>
                      <a:r>
                        <a:rPr lang="en-US" sz="1000" baseline="0" dirty="0" smtClean="0">
                          <a:solidFill>
                            <a:schemeClr val="tx1"/>
                          </a:solidFill>
                        </a:rPr>
                        <a:t> Program’s</a:t>
                      </a:r>
                      <a:r>
                        <a:rPr lang="en-US" sz="1000" dirty="0" smtClean="0">
                          <a:solidFill>
                            <a:schemeClr val="tx1"/>
                          </a:solidFill>
                        </a:rPr>
                        <a:t> components</a:t>
                      </a:r>
                      <a:r>
                        <a:rPr lang="en-US" sz="1000" baseline="0" dirty="0" smtClean="0">
                          <a:solidFill>
                            <a:schemeClr val="tx1"/>
                          </a:solidFill>
                        </a:rPr>
                        <a:t> i.e. Sales Order Service, Sales Offer Service, Product Services,  Asset Services, Entitlement Services, etc  in time </a:t>
                      </a:r>
                      <a:r>
                        <a:rPr lang="en-US" sz="1000" dirty="0" smtClean="0">
                          <a:solidFill>
                            <a:schemeClr val="tx1"/>
                          </a:solidFill>
                        </a:rPr>
                        <a:t>for project delivery.</a:t>
                      </a: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228600" lvl="0" indent="-228600">
                        <a:buFont typeface="+mj-lt"/>
                        <a:buAutoNum type="arabicPeriod"/>
                      </a:pPr>
                      <a:r>
                        <a:rPr lang="en-US" sz="1000" kern="1200" dirty="0" smtClean="0">
                          <a:solidFill>
                            <a:schemeClr val="dk1"/>
                          </a:solidFill>
                          <a:latin typeface="+mn-lt"/>
                          <a:ea typeface="+mn-ea"/>
                          <a:cs typeface="+mn-cs"/>
                        </a:rPr>
                        <a:t>Delay</a:t>
                      </a:r>
                      <a:r>
                        <a:rPr lang="en-US" sz="1000" kern="1200" baseline="0" dirty="0" smtClean="0">
                          <a:solidFill>
                            <a:schemeClr val="dk1"/>
                          </a:solidFill>
                          <a:latin typeface="+mn-lt"/>
                          <a:ea typeface="+mn-ea"/>
                          <a:cs typeface="+mn-cs"/>
                        </a:rPr>
                        <a:t> DLP DNX initiative until Product Program components become available and or stabilized.</a:t>
                      </a:r>
                    </a:p>
                    <a:p>
                      <a:pPr marL="228600" lvl="0" indent="-228600">
                        <a:buFont typeface="+mj-lt"/>
                        <a:buAutoNum type="arabicPeriod"/>
                      </a:pPr>
                      <a:endParaRPr lang="en-US" sz="1000" kern="1200" baseline="0" dirty="0" smtClean="0">
                        <a:solidFill>
                          <a:schemeClr val="dk1"/>
                        </a:solidFill>
                        <a:latin typeface="+mn-lt"/>
                        <a:ea typeface="+mn-ea"/>
                        <a:cs typeface="+mn-cs"/>
                      </a:endParaRPr>
                    </a:p>
                    <a:p>
                      <a:pPr marL="228600" lvl="0" indent="-228600">
                        <a:buFont typeface="+mj-lt"/>
                        <a:buAutoNum type="arabicPeriod"/>
                      </a:pPr>
                      <a:r>
                        <a:rPr lang="en-US" sz="1000" kern="1200" dirty="0" smtClean="0">
                          <a:solidFill>
                            <a:schemeClr val="dk1"/>
                          </a:solidFill>
                          <a:latin typeface="+mn-lt"/>
                          <a:ea typeface="+mn-ea"/>
                          <a:cs typeface="+mn-cs"/>
                        </a:rPr>
                        <a:t>Implement  fallback</a:t>
                      </a:r>
                      <a:r>
                        <a:rPr lang="en-US" sz="1000" kern="1200" baseline="0" dirty="0" smtClean="0">
                          <a:solidFill>
                            <a:schemeClr val="dk1"/>
                          </a:solidFill>
                          <a:latin typeface="+mn-lt"/>
                          <a:ea typeface="+mn-ea"/>
                          <a:cs typeface="+mn-cs"/>
                        </a:rPr>
                        <a:t> option 2 as last resort.</a:t>
                      </a:r>
                      <a:endParaRPr lang="en-US" sz="1000" kern="1200" dirty="0" smtClean="0">
                        <a:solidFill>
                          <a:schemeClr val="dk1"/>
                        </a:solidFill>
                        <a:latin typeface="+mn-lt"/>
                        <a:ea typeface="+mn-ea"/>
                        <a:cs typeface="+mn-cs"/>
                      </a:endParaRPr>
                    </a:p>
                  </a:txBody>
                  <a:tcPr marL="68580" marR="68580" marT="8255" marB="0"/>
                </a:tc>
              </a:tr>
              <a:tr h="356755">
                <a:tc vMerge="1">
                  <a:txBody>
                    <a:bodyPr/>
                    <a:lstStyle/>
                    <a:p>
                      <a:pPr marL="0" marR="0">
                        <a:spcBef>
                          <a:spcPts val="0"/>
                        </a:spcBef>
                        <a:spcAft>
                          <a:spcPts val="0"/>
                        </a:spcAft>
                      </a:pPr>
                      <a:endParaRPr lang="en-US" sz="1000" dirty="0">
                        <a:latin typeface="Arial"/>
                        <a:ea typeface="Times New Roman"/>
                        <a:cs typeface="Times New Roman"/>
                      </a:endParaRPr>
                    </a:p>
                  </a:txBody>
                  <a:tcPr marL="0" marR="0" marT="0" marB="0"/>
                </a:tc>
                <a:tc>
                  <a:txBody>
                    <a:bodyPr/>
                    <a:lstStyle/>
                    <a:p>
                      <a:endParaRPr lang="en-US" dirty="0"/>
                    </a:p>
                  </a:txBody>
                  <a:tcPr/>
                </a:tc>
                <a:tc>
                  <a:txBody>
                    <a:bodyPr/>
                    <a:lstStyle/>
                    <a:p>
                      <a:pPr marL="0" marR="0" lvl="0" indent="0" algn="l" defTabSz="914400" rtl="0" eaLnBrk="1" fontAlgn="auto" latinLnBrk="0" hangingPunct="1">
                        <a:lnSpc>
                          <a:spcPct val="100000"/>
                        </a:lnSpc>
                        <a:spcBef>
                          <a:spcPts val="600"/>
                        </a:spcBef>
                        <a:spcAft>
                          <a:spcPts val="300"/>
                        </a:spcAft>
                        <a:buClrTx/>
                        <a:buSzTx/>
                        <a:buFontTx/>
                        <a:buNone/>
                        <a:tabLst/>
                        <a:defRPr/>
                      </a:pPr>
                      <a:r>
                        <a:rPr lang="en-US" sz="1000" dirty="0" smtClean="0">
                          <a:solidFill>
                            <a:schemeClr val="tx1"/>
                          </a:solidFill>
                        </a:rPr>
                        <a:t>Option 2: Web Client leveraging</a:t>
                      </a:r>
                      <a:r>
                        <a:rPr lang="en-US" sz="1000" baseline="0" dirty="0" smtClean="0">
                          <a:solidFill>
                            <a:schemeClr val="tx1"/>
                          </a:solidFill>
                        </a:rPr>
                        <a:t>  “antiquated” EAI MQ Series integration  technology </a:t>
                      </a:r>
                      <a:endParaRPr lang="en-US" sz="1000" dirty="0" smtClean="0">
                        <a:solidFill>
                          <a:schemeClr val="tx1"/>
                        </a:solidFill>
                      </a:endParaRP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Delay</a:t>
                      </a:r>
                      <a:r>
                        <a:rPr lang="en-US" sz="1000" kern="1200" baseline="0" dirty="0" smtClean="0">
                          <a:solidFill>
                            <a:schemeClr val="dk1"/>
                          </a:solidFill>
                          <a:latin typeface="+mn-lt"/>
                          <a:ea typeface="+mn-ea"/>
                          <a:cs typeface="+mn-cs"/>
                        </a:rPr>
                        <a:t> DLP DNX initiative until it is feasible to integrate with Product Program components</a:t>
                      </a:r>
                    </a:p>
                  </a:txBody>
                  <a:tcPr marL="68580" marR="68580" marT="8255" marB="0"/>
                </a:tc>
              </a:tr>
              <a:tr h="0">
                <a:tc vMerge="1">
                  <a:txBody>
                    <a:bodyPr/>
                    <a:lstStyle/>
                    <a:p>
                      <a:pPr marL="0" marR="0">
                        <a:spcBef>
                          <a:spcPts val="0"/>
                        </a:spcBef>
                        <a:spcAft>
                          <a:spcPts val="0"/>
                        </a:spcAft>
                      </a:pPr>
                      <a:endParaRPr lang="en-US" sz="1000" dirty="0">
                        <a:latin typeface="Arial"/>
                        <a:ea typeface="Times New Roman"/>
                        <a:cs typeface="Times New Roman"/>
                      </a:endParaRPr>
                    </a:p>
                  </a:txBody>
                  <a:tcPr marL="0" marR="0" marT="0" marB="0"/>
                </a:tc>
                <a:tc>
                  <a:txBody>
                    <a:bodyPr/>
                    <a:lstStyle/>
                    <a:p>
                      <a:endParaRPr lang="en-US" dirty="0"/>
                    </a:p>
                  </a:txBody>
                  <a:tcPr/>
                </a:tc>
                <a:tc>
                  <a:txBody>
                    <a:bodyPr/>
                    <a:lstStyle/>
                    <a:p>
                      <a:pPr marL="0" marR="0" indent="0" algn="l" defTabSz="914400" rtl="0" eaLnBrk="1" fontAlgn="auto" latinLnBrk="0" hangingPunct="1">
                        <a:lnSpc>
                          <a:spcPct val="100000"/>
                        </a:lnSpc>
                        <a:spcBef>
                          <a:spcPts val="600"/>
                        </a:spcBef>
                        <a:spcAft>
                          <a:spcPts val="300"/>
                        </a:spcAft>
                        <a:buClrTx/>
                        <a:buSzTx/>
                        <a:buFontTx/>
                        <a:buNone/>
                        <a:tabLst/>
                        <a:defRPr/>
                      </a:pPr>
                      <a:r>
                        <a:rPr lang="en-US" sz="1000" dirty="0" smtClean="0">
                          <a:solidFill>
                            <a:schemeClr val="tx1"/>
                          </a:solidFill>
                        </a:rPr>
                        <a:t>Option 1: DLP</a:t>
                      </a:r>
                      <a:r>
                        <a:rPr lang="en-US" sz="1000" baseline="0" dirty="0" smtClean="0">
                          <a:solidFill>
                            <a:schemeClr val="tx1"/>
                          </a:solidFill>
                        </a:rPr>
                        <a:t> Business i</a:t>
                      </a:r>
                      <a:r>
                        <a:rPr lang="en-US" sz="1000" dirty="0" smtClean="0">
                          <a:solidFill>
                            <a:schemeClr val="tx1"/>
                          </a:solidFill>
                        </a:rPr>
                        <a:t>mpacts</a:t>
                      </a:r>
                      <a:r>
                        <a:rPr lang="en-US" sz="1000" baseline="0" dirty="0" smtClean="0">
                          <a:solidFill>
                            <a:schemeClr val="tx1"/>
                          </a:solidFill>
                        </a:rPr>
                        <a:t> as a result of new UI components</a:t>
                      </a:r>
                      <a:endParaRPr lang="en-US" sz="1000" dirty="0" smtClean="0">
                        <a:solidFill>
                          <a:schemeClr val="tx1"/>
                        </a:solidFill>
                      </a:endParaRP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mn-lt"/>
                          <a:ea typeface="Times New Roman"/>
                          <a:cs typeface="Arial" pitchFamily="34" charset="0"/>
                        </a:rPr>
                        <a:t>If</a:t>
                      </a:r>
                      <a:r>
                        <a:rPr lang="en-US" sz="1000" b="0" baseline="0" dirty="0" smtClean="0">
                          <a:solidFill>
                            <a:schemeClr val="tx1"/>
                          </a:solidFill>
                          <a:latin typeface="+mn-lt"/>
                          <a:ea typeface="Times New Roman"/>
                          <a:cs typeface="Arial" pitchFamily="34" charset="0"/>
                        </a:rPr>
                        <a:t>  project is approved, engage with the DLP business team early to plan and train for the user impacts</a:t>
                      </a:r>
                      <a:endParaRPr lang="en-US" sz="1000" b="0" dirty="0" smtClean="0">
                        <a:solidFill>
                          <a:schemeClr val="tx1"/>
                        </a:solidFill>
                        <a:latin typeface="+mn-lt"/>
                        <a:ea typeface="Times New Roman"/>
                        <a:cs typeface="Arial" pitchFamily="34" charset="0"/>
                      </a:endParaRPr>
                    </a:p>
                  </a:txBody>
                  <a:tcPr marL="68580" marR="68580" marT="8255" marB="0"/>
                </a:tc>
              </a:tr>
              <a:tr h="391390">
                <a:tc vMerge="1">
                  <a:txBody>
                    <a:bodyPr/>
                    <a:lstStyle/>
                    <a:p>
                      <a:pPr marL="0" marR="0">
                        <a:spcBef>
                          <a:spcPts val="0"/>
                        </a:spcBef>
                        <a:spcAft>
                          <a:spcPts val="0"/>
                        </a:spcAft>
                      </a:pP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en-US" sz="1000" dirty="0" smtClean="0">
                          <a:solidFill>
                            <a:schemeClr val="tx1"/>
                          </a:solidFill>
                        </a:rPr>
                        <a:t>Option 1: DLP</a:t>
                      </a:r>
                      <a:r>
                        <a:rPr lang="en-US" sz="1000" baseline="0" dirty="0" smtClean="0">
                          <a:solidFill>
                            <a:schemeClr val="tx1"/>
                          </a:solidFill>
                        </a:rPr>
                        <a:t> Business i</a:t>
                      </a:r>
                      <a:r>
                        <a:rPr lang="en-US" sz="1000" dirty="0" smtClean="0">
                          <a:solidFill>
                            <a:schemeClr val="tx1"/>
                          </a:solidFill>
                        </a:rPr>
                        <a:t>mpacts</a:t>
                      </a:r>
                      <a:r>
                        <a:rPr lang="en-US" sz="1000" baseline="0" dirty="0" smtClean="0">
                          <a:solidFill>
                            <a:schemeClr val="tx1"/>
                          </a:solidFill>
                        </a:rPr>
                        <a:t> as a result of the changes to SBC adapting to new Product Program components</a:t>
                      </a: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High</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r>
                        <a:rPr lang="en-US" sz="1000" b="0" dirty="0" smtClean="0">
                          <a:solidFill>
                            <a:schemeClr val="tx1"/>
                          </a:solidFill>
                          <a:latin typeface="+mn-lt"/>
                          <a:ea typeface="Times New Roman"/>
                          <a:cs typeface="Arial" pitchFamily="34" charset="0"/>
                        </a:rPr>
                        <a:t>If</a:t>
                      </a:r>
                      <a:r>
                        <a:rPr lang="en-US" sz="1000" b="0" baseline="0" dirty="0" smtClean="0">
                          <a:solidFill>
                            <a:schemeClr val="tx1"/>
                          </a:solidFill>
                          <a:latin typeface="+mn-lt"/>
                          <a:ea typeface="Times New Roman"/>
                          <a:cs typeface="Arial" pitchFamily="34" charset="0"/>
                        </a:rPr>
                        <a:t>  project is approved, engage with the DLP business team early to plan and train for the user impacts</a:t>
                      </a:r>
                      <a:endParaRPr lang="en-US" sz="1000" b="0" dirty="0">
                        <a:solidFill>
                          <a:schemeClr val="tx1"/>
                        </a:solidFill>
                        <a:latin typeface="+mn-lt"/>
                        <a:ea typeface="Times New Roman"/>
                        <a:cs typeface="Arial" pitchFamily="34" charset="0"/>
                      </a:endParaRPr>
                    </a:p>
                  </a:txBody>
                  <a:tcPr marL="68580" marR="68580" marT="8255" marB="0"/>
                </a:tc>
              </a:tr>
              <a:tr h="686896">
                <a:tc>
                  <a:txBody>
                    <a:bodyPr/>
                    <a:lstStyle/>
                    <a:p>
                      <a:pPr marL="0" marR="0">
                        <a:spcBef>
                          <a:spcPts val="0"/>
                        </a:spcBef>
                        <a:spcAft>
                          <a:spcPts val="0"/>
                        </a:spcAft>
                      </a:pPr>
                      <a:endParaRPr lang="en-US" sz="900" b="1" dirty="0">
                        <a:latin typeface="Arial"/>
                        <a:ea typeface="Times New Roman"/>
                        <a:cs typeface="Times New Roman"/>
                      </a:endParaRPr>
                    </a:p>
                  </a:txBody>
                  <a:tcPr marL="0" marR="0" marT="0" marB="0"/>
                </a:tc>
                <a:tc>
                  <a:txBody>
                    <a:bodyPr/>
                    <a:lstStyle/>
                    <a:p>
                      <a:endParaRPr lang="en-US" dirty="0"/>
                    </a:p>
                  </a:txBody>
                  <a:tcPr/>
                </a:tc>
                <a:tc>
                  <a:txBody>
                    <a:bodyPr/>
                    <a:lstStyle/>
                    <a:p>
                      <a:pPr marL="0" marR="0" indent="0" algn="l" defTabSz="914400" rtl="0" eaLnBrk="1" fontAlgn="auto" latinLnBrk="0" hangingPunct="1">
                        <a:lnSpc>
                          <a:spcPct val="100000"/>
                        </a:lnSpc>
                        <a:spcBef>
                          <a:spcPts val="600"/>
                        </a:spcBef>
                        <a:spcAft>
                          <a:spcPts val="300"/>
                        </a:spcAft>
                        <a:buClrTx/>
                        <a:buSzTx/>
                        <a:buFontTx/>
                        <a:buNone/>
                        <a:tabLst/>
                        <a:defRPr/>
                      </a:pPr>
                      <a:r>
                        <a:rPr lang="en-US" sz="1000" baseline="0" dirty="0" smtClean="0">
                          <a:solidFill>
                            <a:schemeClr val="tx1"/>
                          </a:solidFill>
                        </a:rPr>
                        <a:t>Multiple CMS  applications (</a:t>
                      </a:r>
                      <a:r>
                        <a:rPr lang="en-US" sz="1000" baseline="0" dirty="0" err="1" smtClean="0">
                          <a:solidFill>
                            <a:schemeClr val="tx1"/>
                          </a:solidFill>
                        </a:rPr>
                        <a:t>Tridion</a:t>
                      </a:r>
                      <a:r>
                        <a:rPr lang="en-US" sz="1000" baseline="0" dirty="0" smtClean="0">
                          <a:solidFill>
                            <a:schemeClr val="tx1"/>
                          </a:solidFill>
                        </a:rPr>
                        <a:t>, Hippo, OneSource) and integrations .</a:t>
                      </a:r>
                    </a:p>
                    <a:p>
                      <a:pPr marL="0" marR="0" indent="0" algn="l" defTabSz="914400" rtl="0" eaLnBrk="1" fontAlgn="auto" latinLnBrk="0" hangingPunct="1">
                        <a:lnSpc>
                          <a:spcPct val="100000"/>
                        </a:lnSpc>
                        <a:spcBef>
                          <a:spcPts val="600"/>
                        </a:spcBef>
                        <a:spcAft>
                          <a:spcPts val="300"/>
                        </a:spcAft>
                        <a:buClrTx/>
                        <a:buSzTx/>
                        <a:buFontTx/>
                        <a:buNone/>
                        <a:tabLst/>
                        <a:defRPr/>
                      </a:pPr>
                      <a:endParaRPr lang="en-US" sz="1000" dirty="0" smtClean="0">
                        <a:solidFill>
                          <a:schemeClr val="tx1"/>
                        </a:solidFill>
                      </a:endParaRPr>
                    </a:p>
                  </a:txBody>
                  <a:tcPr marL="68580" marR="68580" marT="8255"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lgn="ctr">
                        <a:spcBef>
                          <a:spcPts val="0"/>
                        </a:spcBef>
                        <a:spcAft>
                          <a:spcPts val="0"/>
                        </a:spcAft>
                      </a:pPr>
                      <a:r>
                        <a:rPr lang="en-US" sz="1000" dirty="0" smtClean="0">
                          <a:latin typeface="+mn-lt"/>
                          <a:ea typeface="Times New Roman"/>
                          <a:cs typeface="Times New Roman"/>
                        </a:rPr>
                        <a:t>Medium</a:t>
                      </a:r>
                      <a:endParaRPr lang="en-US" sz="1000" dirty="0">
                        <a:latin typeface="+mn-lt"/>
                        <a:ea typeface="Times New Roman"/>
                        <a:cs typeface="Times New Roman"/>
                      </a:endParaRPr>
                    </a:p>
                  </a:txBody>
                  <a:tcPr marL="0" marR="0" marT="0" marB="0"/>
                </a:tc>
                <a:tc>
                  <a:txBody>
                    <a:bodyPr/>
                    <a:lstStyle/>
                    <a:p>
                      <a:pPr marL="0" marR="0">
                        <a:spcBef>
                          <a:spcPts val="0"/>
                        </a:spcBef>
                        <a:spcAft>
                          <a:spcPts val="0"/>
                        </a:spcAft>
                      </a:pPr>
                      <a:endParaRPr lang="en-US" sz="1000" b="0" dirty="0">
                        <a:solidFill>
                          <a:schemeClr val="tx1"/>
                        </a:solidFill>
                        <a:latin typeface="+mn-lt"/>
                        <a:ea typeface="Times New Roman"/>
                        <a:cs typeface="Arial" pitchFamily="34" charset="0"/>
                      </a:endParaRPr>
                    </a:p>
                  </a:txBody>
                  <a:tcPr marL="68580" marR="68580" marT="8255"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chemeClr val="tx2"/>
                </a:solidFill>
              </a:rPr>
              <a:t>Appendix  A13:</a:t>
            </a:r>
            <a:r>
              <a:rPr lang="en-US" b="1" dirty="0" smtClean="0"/>
              <a:t/>
            </a:r>
            <a:br>
              <a:rPr lang="en-US" b="1" dirty="0" smtClean="0"/>
            </a:br>
            <a:r>
              <a:rPr lang="en-US" sz="2800" b="1" dirty="0" smtClean="0">
                <a:solidFill>
                  <a:schemeClr val="tx2"/>
                </a:solidFill>
              </a:rPr>
              <a:t>GBTS Infrastructure Impacts</a:t>
            </a:r>
            <a:r>
              <a:rPr lang="en-US" b="1" dirty="0" smtClean="0">
                <a:solidFill>
                  <a:schemeClr val="tx2"/>
                </a:solidFill>
              </a:rPr>
              <a:t/>
            </a:r>
            <a:br>
              <a:rPr lang="en-US" b="1" dirty="0" smtClean="0">
                <a:solidFill>
                  <a:schemeClr val="tx2"/>
                </a:solidFill>
              </a:rPr>
            </a:b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1" y="1219200"/>
            <a:ext cx="8305800" cy="5529263"/>
          </a:xfrm>
          <a:prstGeom prst="rect">
            <a:avLst/>
          </a:prstGeom>
          <a:noFill/>
          <a:ln w="9525">
            <a:noFill/>
            <a:miter lim="800000"/>
            <a:headEnd/>
            <a:tailEnd/>
          </a:ln>
        </p:spPr>
      </p:pic>
      <p:sp>
        <p:nvSpPr>
          <p:cNvPr id="7" name="Rectangle 6"/>
          <p:cNvSpPr/>
          <p:nvPr/>
        </p:nvSpPr>
        <p:spPr>
          <a:xfrm>
            <a:off x="2743200" y="1295400"/>
            <a:ext cx="3657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chemeClr val="tx2"/>
                </a:solidFill>
              </a:rPr>
              <a:t>Appendix  C1:</a:t>
            </a:r>
            <a:r>
              <a:rPr lang="en-US" b="1" dirty="0" smtClean="0"/>
              <a:t/>
            </a:r>
            <a:br>
              <a:rPr lang="en-US" b="1" dirty="0" smtClean="0"/>
            </a:br>
            <a:r>
              <a:rPr lang="en-US" b="1" dirty="0" smtClean="0">
                <a:solidFill>
                  <a:schemeClr val="tx2"/>
                </a:solidFill>
              </a:rPr>
              <a:t>Acronyms Terms and Definitions</a:t>
            </a: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33</a:t>
            </a:fld>
            <a:endParaRPr lang="en-US"/>
          </a:p>
        </p:txBody>
      </p:sp>
      <p:graphicFrame>
        <p:nvGraphicFramePr>
          <p:cNvPr id="5" name="Table 4"/>
          <p:cNvGraphicFramePr>
            <a:graphicFrameLocks noGrp="1"/>
          </p:cNvGraphicFramePr>
          <p:nvPr/>
        </p:nvGraphicFramePr>
        <p:xfrm>
          <a:off x="457200" y="1397000"/>
          <a:ext cx="8229600" cy="5110480"/>
        </p:xfrm>
        <a:graphic>
          <a:graphicData uri="http://schemas.openxmlformats.org/drawingml/2006/table">
            <a:tbl>
              <a:tblPr firstRow="1" bandRow="1">
                <a:tableStyleId>{5C22544A-7EE6-4342-B048-85BDC9FD1C3A}</a:tableStyleId>
              </a:tblPr>
              <a:tblGrid>
                <a:gridCol w="1384419"/>
                <a:gridCol w="6845181"/>
              </a:tblGrid>
              <a:tr h="370840">
                <a:tc>
                  <a:txBody>
                    <a:bodyPr/>
                    <a:lstStyle/>
                    <a:p>
                      <a:pPr marL="0" marR="0" algn="ctr">
                        <a:spcBef>
                          <a:spcPts val="800"/>
                        </a:spcBef>
                        <a:spcAft>
                          <a:spcPts val="0"/>
                        </a:spcAft>
                      </a:pPr>
                      <a:r>
                        <a:rPr lang="en-US" sz="1000" b="1" dirty="0">
                          <a:solidFill>
                            <a:srgbClr val="FFFFFF"/>
                          </a:solidFill>
                          <a:latin typeface="Arial"/>
                          <a:ea typeface="Times New Roman"/>
                          <a:cs typeface="Arial"/>
                        </a:rPr>
                        <a:t>Term</a:t>
                      </a:r>
                      <a:endParaRPr lang="en-US" sz="1000" dirty="0">
                        <a:latin typeface="Arial"/>
                        <a:ea typeface="Times New Roman"/>
                        <a:cs typeface="Times New Roman"/>
                      </a:endParaRPr>
                    </a:p>
                  </a:txBody>
                  <a:tcPr marL="68580" marR="68580" marT="0" marB="0"/>
                </a:tc>
                <a:tc>
                  <a:txBody>
                    <a:bodyPr/>
                    <a:lstStyle/>
                    <a:p>
                      <a:pPr marL="0" marR="0" algn="ctr">
                        <a:spcBef>
                          <a:spcPts val="800"/>
                        </a:spcBef>
                        <a:spcAft>
                          <a:spcPts val="0"/>
                        </a:spcAft>
                      </a:pPr>
                      <a:r>
                        <a:rPr lang="en-US" sz="1000" b="1">
                          <a:solidFill>
                            <a:srgbClr val="FFFFFF"/>
                          </a:solidFill>
                          <a:latin typeface="Arial"/>
                          <a:ea typeface="Times New Roman"/>
                          <a:cs typeface="Arial"/>
                        </a:rPr>
                        <a:t>Definition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Access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Times New Roman"/>
                          <a:cs typeface="Arial"/>
                        </a:rPr>
                        <a:t>Services that are dedicated to integrating legacy and/or third party applications and functions into the SOA solution. Implementation of Access services is analogous to an “adapter”. Ex  Accovia  “Access” Service.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Business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Times New Roman"/>
                          <a:cs typeface="Arial"/>
                        </a:rPr>
                        <a:t>Services that are of a business-centric (domain specific) nature derived from one or more business entities. Business (entity) services support business capabilities through explicitly defined interfaces and are agnostic and highly reusable. Ex. Customer Service,  Facility Service, Product Service</a:t>
                      </a:r>
                      <a:endParaRPr lang="en-US" sz="1000">
                        <a:latin typeface="Arial"/>
                        <a:ea typeface="Times New Roman"/>
                        <a:cs typeface="Times New Roman"/>
                      </a:endParaRPr>
                    </a:p>
                  </a:txBody>
                  <a:tcPr marL="68580" marR="68580" marT="0" marB="0"/>
                </a:tc>
              </a:tr>
              <a:tr h="0">
                <a:tc>
                  <a:txBody>
                    <a:bodyPr/>
                    <a:lstStyle/>
                    <a:p>
                      <a:pPr marL="0" marR="0">
                        <a:spcBef>
                          <a:spcPts val="800"/>
                        </a:spcBef>
                        <a:spcAft>
                          <a:spcPts val="0"/>
                        </a:spcAft>
                      </a:pPr>
                      <a:r>
                        <a:rPr lang="en-US" sz="1000" dirty="0">
                          <a:latin typeface="Arial"/>
                          <a:ea typeface="Times New Roman"/>
                          <a:cs typeface="Arial"/>
                        </a:rPr>
                        <a:t>D3</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Times New Roman"/>
                          <a:cs typeface="Arial"/>
                        </a:rPr>
                        <a:t>This represents the Disney Central Data Warehouse</a:t>
                      </a:r>
                      <a:endParaRPr lang="en-US" sz="1000">
                        <a:latin typeface="Arial"/>
                        <a:ea typeface="Times New Roman"/>
                        <a:cs typeface="Times New Roman"/>
                      </a:endParaRPr>
                    </a:p>
                  </a:txBody>
                  <a:tcPr marL="68580" marR="68580" marT="0" marB="0"/>
                </a:tc>
              </a:tr>
              <a:tr h="0">
                <a:tc>
                  <a:txBody>
                    <a:bodyPr/>
                    <a:lstStyle/>
                    <a:p>
                      <a:pPr marL="0" marR="0">
                        <a:spcBef>
                          <a:spcPts val="800"/>
                        </a:spcBef>
                        <a:spcAft>
                          <a:spcPts val="0"/>
                        </a:spcAft>
                      </a:pPr>
                      <a:r>
                        <a:rPr lang="en-US" sz="1000">
                          <a:latin typeface="Arial"/>
                          <a:ea typeface="Times New Roman"/>
                          <a:cs typeface="Arial"/>
                        </a:rPr>
                        <a:t>ETL</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dirty="0">
                          <a:latin typeface="Arial"/>
                          <a:ea typeface="Times New Roman"/>
                          <a:cs typeface="Arial"/>
                        </a:rPr>
                        <a:t>Extract Transformation Load</a:t>
                      </a:r>
                      <a:endParaRPr lang="en-US" sz="1000" dirty="0">
                        <a:latin typeface="Arial"/>
                        <a:ea typeface="Times New Roman"/>
                        <a:cs typeface="Times New Roman"/>
                      </a:endParaRPr>
                    </a:p>
                  </a:txBody>
                  <a:tcPr marL="68580" marR="68580" marT="0" marB="0"/>
                </a:tc>
              </a:tr>
              <a:tr h="91440">
                <a:tc>
                  <a:txBody>
                    <a:bodyPr/>
                    <a:lstStyle/>
                    <a:p>
                      <a:pPr marL="0" marR="0">
                        <a:spcBef>
                          <a:spcPts val="800"/>
                        </a:spcBef>
                        <a:spcAft>
                          <a:spcPts val="0"/>
                        </a:spcAft>
                      </a:pPr>
                      <a:r>
                        <a:rPr lang="en-US" sz="1000" dirty="0">
                          <a:latin typeface="Arial"/>
                          <a:ea typeface="Times New Roman"/>
                          <a:cs typeface="Arial"/>
                        </a:rPr>
                        <a:t>ESB</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Times New Roman"/>
                          <a:cs typeface="Arial"/>
                        </a:rPr>
                        <a:t>Enterprise Service Bus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Component</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dirty="0">
                          <a:latin typeface="Arial"/>
                          <a:ea typeface="Times New Roman"/>
                          <a:cs typeface="Arial"/>
                        </a:rPr>
                        <a:t>A software program designed to be part of a distributed system. It provides a technical interface comparable to an application programmable interface (API) through which it exposes public capabilities. Components typically rely on platform-specific development and runtime technologies. For example, components can be built using Java or .NET tools.</a:t>
                      </a:r>
                      <a:endParaRPr lang="en-US" sz="1000" dirty="0">
                        <a:latin typeface="Arial"/>
                        <a:ea typeface="Times New Roman"/>
                        <a:cs typeface="Times New Roman"/>
                      </a:endParaRPr>
                    </a:p>
                  </a:txBody>
                  <a:tcPr marL="68580" marR="68580" marT="0" marB="0"/>
                </a:tc>
              </a:tr>
              <a:tr h="0">
                <a:tc>
                  <a:txBody>
                    <a:bodyPr/>
                    <a:lstStyle/>
                    <a:p>
                      <a:pPr marL="0" marR="0">
                        <a:spcBef>
                          <a:spcPts val="800"/>
                        </a:spcBef>
                        <a:spcAft>
                          <a:spcPts val="0"/>
                        </a:spcAft>
                      </a:pPr>
                      <a:r>
                        <a:rPr lang="en-US" sz="1000" dirty="0">
                          <a:latin typeface="Arial"/>
                          <a:ea typeface="Times New Roman"/>
                          <a:cs typeface="Arial"/>
                        </a:rPr>
                        <a:t>Service Component</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Times New Roman"/>
                          <a:cs typeface="Arial"/>
                        </a:rPr>
                        <a:t>This represents the single atomic runtime deployable software component unit that realizes the service interface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smtClean="0">
                          <a:latin typeface="Arial"/>
                          <a:ea typeface="Times New Roman"/>
                          <a:cs typeface="Arial"/>
                        </a:rPr>
                        <a:t>Service</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dirty="0" smtClean="0">
                          <a:latin typeface="Arial"/>
                          <a:ea typeface="+mn-ea"/>
                          <a:cs typeface="Arial"/>
                        </a:rPr>
                        <a:t>A </a:t>
                      </a:r>
                      <a:r>
                        <a:rPr lang="en-US" sz="1000" i="1" dirty="0" smtClean="0">
                          <a:latin typeface="Arial"/>
                          <a:ea typeface="+mn-ea"/>
                          <a:cs typeface="Arial"/>
                        </a:rPr>
                        <a:t>service </a:t>
                      </a:r>
                      <a:r>
                        <a:rPr lang="en-US" sz="1000" dirty="0" smtClean="0">
                          <a:latin typeface="Arial"/>
                          <a:ea typeface="+mn-ea"/>
                          <a:cs typeface="Arial"/>
                        </a:rPr>
                        <a:t> is a unit of solution logic to which service-orientation has been applied to a meaningful extent under the following design principles:</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Standardize Service Contract</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Loose Coupling</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Abstraction</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Reusability</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Autonomy</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Statelessness</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Discoverability</a:t>
                      </a:r>
                      <a:endParaRPr lang="en-US" sz="1000" dirty="0" smtClean="0">
                        <a:latin typeface="Arial"/>
                        <a:ea typeface="Times New Roman"/>
                        <a:cs typeface="Times New Roman"/>
                      </a:endParaRPr>
                    </a:p>
                    <a:p>
                      <a:pPr marL="1143000" marR="0" lvl="2" indent="-228600">
                        <a:spcBef>
                          <a:spcPts val="600"/>
                        </a:spcBef>
                        <a:spcAft>
                          <a:spcPts val="300"/>
                        </a:spcAft>
                        <a:buFont typeface="Arial"/>
                        <a:buChar char="•"/>
                        <a:tabLst>
                          <a:tab pos="1371600" algn="l"/>
                        </a:tabLst>
                      </a:pPr>
                      <a:r>
                        <a:rPr lang="en-US" sz="1000" dirty="0" smtClean="0">
                          <a:latin typeface="Arial"/>
                          <a:ea typeface="+mn-ea"/>
                          <a:cs typeface="Arial"/>
                        </a:rPr>
                        <a:t>Service </a:t>
                      </a:r>
                      <a:r>
                        <a:rPr lang="en-US" sz="1000" dirty="0" err="1" smtClean="0">
                          <a:latin typeface="Arial"/>
                          <a:ea typeface="+mn-ea"/>
                          <a:cs typeface="Arial"/>
                        </a:rPr>
                        <a:t>Composability</a:t>
                      </a:r>
                      <a:r>
                        <a:rPr lang="en-US" sz="1000" dirty="0" smtClean="0">
                          <a:latin typeface="Arial"/>
                          <a:ea typeface="+mn-ea"/>
                          <a:cs typeface="Arial"/>
                        </a:rPr>
                        <a:t>.</a:t>
                      </a:r>
                      <a:endParaRPr lang="en-US" sz="1000" dirty="0" smtClean="0">
                        <a:latin typeface="Arial"/>
                        <a:ea typeface="Times New Roman"/>
                        <a:cs typeface="Times New Roman"/>
                      </a:endParaRPr>
                    </a:p>
                    <a:p>
                      <a:pPr marL="0" marR="0">
                        <a:spcBef>
                          <a:spcPts val="800"/>
                        </a:spcBef>
                        <a:spcAft>
                          <a:spcPts val="0"/>
                        </a:spcAft>
                      </a:pPr>
                      <a:r>
                        <a:rPr lang="en-US" sz="1000" dirty="0" smtClean="0">
                          <a:latin typeface="Arial"/>
                          <a:ea typeface="+mn-ea"/>
                          <a:cs typeface="Arial"/>
                        </a:rPr>
                        <a:t>A </a:t>
                      </a:r>
                      <a:r>
                        <a:rPr lang="en-US" sz="1000" i="1" dirty="0" smtClean="0">
                          <a:latin typeface="Arial"/>
                          <a:ea typeface="+mn-ea"/>
                          <a:cs typeface="Arial"/>
                        </a:rPr>
                        <a:t>service</a:t>
                      </a:r>
                      <a:r>
                        <a:rPr lang="en-US" sz="1000" dirty="0" smtClean="0">
                          <a:latin typeface="Arial"/>
                          <a:ea typeface="+mn-ea"/>
                          <a:cs typeface="Arial"/>
                        </a:rPr>
                        <a:t> can be considered a container of capabilities associated with a common purpose</a:t>
                      </a:r>
                      <a:endParaRPr lang="en-US" sz="10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chemeClr val="tx2"/>
                </a:solidFill>
              </a:rPr>
              <a:t>Appendix  C2:</a:t>
            </a:r>
            <a:r>
              <a:rPr lang="en-US" b="1" dirty="0" smtClean="0"/>
              <a:t/>
            </a:r>
            <a:br>
              <a:rPr lang="en-US" b="1" dirty="0" smtClean="0"/>
            </a:br>
            <a:r>
              <a:rPr lang="en-US" b="1" dirty="0" smtClean="0">
                <a:solidFill>
                  <a:schemeClr val="tx2"/>
                </a:solidFill>
              </a:rPr>
              <a:t>Acronyms Terms and Definitions</a:t>
            </a: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34</a:t>
            </a:fld>
            <a:endParaRPr lang="en-US"/>
          </a:p>
        </p:txBody>
      </p:sp>
      <p:graphicFrame>
        <p:nvGraphicFramePr>
          <p:cNvPr id="5" name="Table 4"/>
          <p:cNvGraphicFramePr>
            <a:graphicFrameLocks noGrp="1"/>
          </p:cNvGraphicFramePr>
          <p:nvPr/>
        </p:nvGraphicFramePr>
        <p:xfrm>
          <a:off x="457200" y="1397000"/>
          <a:ext cx="8229600" cy="5425440"/>
        </p:xfrm>
        <a:graphic>
          <a:graphicData uri="http://schemas.openxmlformats.org/drawingml/2006/table">
            <a:tbl>
              <a:tblPr firstRow="1" bandRow="1">
                <a:tableStyleId>{5C22544A-7EE6-4342-B048-85BDC9FD1C3A}</a:tableStyleId>
              </a:tblPr>
              <a:tblGrid>
                <a:gridCol w="1384419"/>
                <a:gridCol w="6845181"/>
              </a:tblGrid>
              <a:tr h="370840">
                <a:tc>
                  <a:txBody>
                    <a:bodyPr/>
                    <a:lstStyle/>
                    <a:p>
                      <a:pPr marL="0" marR="0" algn="ctr">
                        <a:spcBef>
                          <a:spcPts val="800"/>
                        </a:spcBef>
                        <a:spcAft>
                          <a:spcPts val="0"/>
                        </a:spcAft>
                      </a:pPr>
                      <a:r>
                        <a:rPr lang="en-US" sz="1000" b="1" dirty="0">
                          <a:solidFill>
                            <a:srgbClr val="FFFFFF"/>
                          </a:solidFill>
                          <a:latin typeface="Arial"/>
                          <a:ea typeface="Times New Roman"/>
                          <a:cs typeface="Arial"/>
                        </a:rPr>
                        <a:t>Term</a:t>
                      </a:r>
                      <a:endParaRPr lang="en-US" sz="1000" dirty="0">
                        <a:latin typeface="Arial"/>
                        <a:ea typeface="Times New Roman"/>
                        <a:cs typeface="Times New Roman"/>
                      </a:endParaRPr>
                    </a:p>
                  </a:txBody>
                  <a:tcPr marL="68580" marR="68580" marT="0" marB="0"/>
                </a:tc>
                <a:tc>
                  <a:txBody>
                    <a:bodyPr/>
                    <a:lstStyle/>
                    <a:p>
                      <a:pPr marL="0" marR="0" algn="ctr">
                        <a:spcBef>
                          <a:spcPts val="800"/>
                        </a:spcBef>
                        <a:spcAft>
                          <a:spcPts val="0"/>
                        </a:spcAft>
                      </a:pPr>
                      <a:r>
                        <a:rPr lang="en-US" sz="1000" b="1">
                          <a:solidFill>
                            <a:srgbClr val="FFFFFF"/>
                          </a:solidFill>
                          <a:latin typeface="Arial"/>
                          <a:ea typeface="Times New Roman"/>
                          <a:cs typeface="Arial"/>
                        </a:rPr>
                        <a:t>Definition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dirty="0">
                          <a:latin typeface="Arial"/>
                          <a:ea typeface="Times New Roman"/>
                          <a:cs typeface="Arial"/>
                        </a:rPr>
                        <a:t>Consumer Interface Layer</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application layer represents the </a:t>
                      </a:r>
                      <a:r>
                        <a:rPr lang="en-US" sz="1000">
                          <a:latin typeface="Arial"/>
                          <a:ea typeface="Times New Roman"/>
                          <a:cs typeface="Arial"/>
                        </a:rPr>
                        <a:t>point where consumers interact with the SOA. It </a:t>
                      </a:r>
                      <a:r>
                        <a:rPr lang="en-US" sz="1000">
                          <a:latin typeface="Arial"/>
                          <a:ea typeface="+mn-ea"/>
                          <a:cs typeface="Arial"/>
                        </a:rPr>
                        <a:t>enables an SOA to support a client-independent, channel-agnostic set of functionality which is separately consumed and render</a:t>
                      </a:r>
                      <a:r>
                        <a:rPr lang="en-US" sz="1000">
                          <a:latin typeface="Arial"/>
                          <a:ea typeface="Times New Roman"/>
                          <a:cs typeface="Arial"/>
                        </a:rPr>
                        <a:t>ed through one or more channels</a:t>
                      </a:r>
                      <a:r>
                        <a:rPr lang="en-US" sz="1000">
                          <a:latin typeface="Arial"/>
                          <a:ea typeface="+mn-ea"/>
                          <a:cs typeface="Arial"/>
                        </a:rPr>
                        <a:t> (client platforms or devices).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Business Process “Orchestration”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covers process representation and composition and provides the backbone flow and orchestration of a business</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consists of all the services defined within the SOA. This layer contains the service descriptions for business capabilities and services, the IT manifestation during design time and the service contract and description that will be used during runtime.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Component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contains software components, each of which provides the implementation or “realization” for the services and their operations.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Operational Application/System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describes the runtime and deployment infrastructure; the  programs, platforms, application servers, databases, packaged application, virtual machines, etc</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Integration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the key enabler for an SOA and it provides the capability to mediate which includes transformation, routing, and protocol conversion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Quality of Service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provided solution QoS management of various aspects, such as availability, reliability, security and safely as well as mechanisms to support, track, monitor and manage solution QoS control</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responsible for manifesting a unified representation of the info</a:t>
                      </a:r>
                      <a:r>
                        <a:rPr lang="en-US" sz="1000" i="1">
                          <a:latin typeface="Arial"/>
                          <a:ea typeface="Times New Roman"/>
                          <a:cs typeface="Arial"/>
                        </a:rPr>
                        <a:t>rmation </a:t>
                      </a:r>
                      <a:r>
                        <a:rPr lang="en-US" sz="1000" i="1">
                          <a:latin typeface="Arial"/>
                          <a:ea typeface="+mn-ea"/>
                          <a:cs typeface="Arial"/>
                        </a:rPr>
                        <a:t>aspect of an organization. This layer includes information architecture, business analytics and intelligence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Governance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t>
                      </a:r>
                      <a:r>
                        <a:rPr lang="en-US" sz="1000" i="1">
                          <a:latin typeface="Arial"/>
                          <a:ea typeface="Times New Roman"/>
                          <a:cs typeface="Arial"/>
                        </a:rPr>
                        <a:t>ayer ensures that the services </a:t>
                      </a:r>
                      <a:r>
                        <a:rPr lang="en-US" sz="1000" i="1">
                          <a:latin typeface="Arial"/>
                          <a:ea typeface="+mn-ea"/>
                          <a:cs typeface="Arial"/>
                        </a:rPr>
                        <a:t>and SOA solutions within an organization are adhering to the defined policies, guidelines and standards that are defined as a function of the objectives, strategies and regulations applied within the organization.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Utility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Services that provide generic processing logic that is not classified as domain specific business logic i.e. no business context. It is often referred to as “cross-cutting” logic because it is ideally agnostic and reusable. Ex. Postal Address Utility Service, Media Resizing &amp; Transcoding Service, Bulk Request Service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dirty="0">
                          <a:latin typeface="Arial"/>
                          <a:ea typeface="+mn-ea"/>
                          <a:cs typeface="Arial"/>
                        </a:rPr>
                        <a:t>Services that contain the data logic of a business design. Services within this classification manages data access, data composition and data flow. Ex. ETL data services. Information services are most closely aligned with the Information Layer. This may involve the use of Extract-Transform-Load (ETL) mechanisms to process and enrich data in bulk, batch processing activities involved in bulk transaction processing, and migrating data from master-data-of-record databases to information warehouses that can be used to perform post-processing and business intelligence, analytics, and content management functions – which in turn are made available to the business application as services. </a:t>
                      </a:r>
                      <a:endParaRPr lang="en-US" sz="10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chemeClr val="tx2"/>
                </a:solidFill>
              </a:rPr>
              <a:t>Appendix  C3:</a:t>
            </a:r>
            <a:r>
              <a:rPr lang="en-US" b="1" dirty="0" smtClean="0"/>
              <a:t/>
            </a:r>
            <a:br>
              <a:rPr lang="en-US" b="1" dirty="0" smtClean="0"/>
            </a:br>
            <a:r>
              <a:rPr lang="en-US" b="1" dirty="0" smtClean="0">
                <a:solidFill>
                  <a:schemeClr val="tx2"/>
                </a:solidFill>
              </a:rPr>
              <a:t>Acronyms Terms and Definitions</a:t>
            </a: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35</a:t>
            </a:fld>
            <a:endParaRPr lang="en-US"/>
          </a:p>
        </p:txBody>
      </p:sp>
      <p:graphicFrame>
        <p:nvGraphicFramePr>
          <p:cNvPr id="5" name="Table 4"/>
          <p:cNvGraphicFramePr>
            <a:graphicFrameLocks noGrp="1"/>
          </p:cNvGraphicFramePr>
          <p:nvPr/>
        </p:nvGraphicFramePr>
        <p:xfrm>
          <a:off x="457200" y="1397000"/>
          <a:ext cx="8229600" cy="5425440"/>
        </p:xfrm>
        <a:graphic>
          <a:graphicData uri="http://schemas.openxmlformats.org/drawingml/2006/table">
            <a:tbl>
              <a:tblPr firstRow="1" bandRow="1">
                <a:tableStyleId>{5C22544A-7EE6-4342-B048-85BDC9FD1C3A}</a:tableStyleId>
              </a:tblPr>
              <a:tblGrid>
                <a:gridCol w="1384419"/>
                <a:gridCol w="6845181"/>
              </a:tblGrid>
              <a:tr h="370840">
                <a:tc>
                  <a:txBody>
                    <a:bodyPr/>
                    <a:lstStyle/>
                    <a:p>
                      <a:pPr marL="0" marR="0" algn="ctr">
                        <a:spcBef>
                          <a:spcPts val="800"/>
                        </a:spcBef>
                        <a:spcAft>
                          <a:spcPts val="0"/>
                        </a:spcAft>
                      </a:pPr>
                      <a:r>
                        <a:rPr lang="en-US" sz="1000" b="1" dirty="0">
                          <a:solidFill>
                            <a:srgbClr val="FFFFFF"/>
                          </a:solidFill>
                          <a:latin typeface="Arial"/>
                          <a:ea typeface="Times New Roman"/>
                          <a:cs typeface="Arial"/>
                        </a:rPr>
                        <a:t>Term</a:t>
                      </a:r>
                      <a:endParaRPr lang="en-US" sz="1000" dirty="0">
                        <a:latin typeface="Arial"/>
                        <a:ea typeface="Times New Roman"/>
                        <a:cs typeface="Times New Roman"/>
                      </a:endParaRPr>
                    </a:p>
                  </a:txBody>
                  <a:tcPr marL="68580" marR="68580" marT="0" marB="0"/>
                </a:tc>
                <a:tc>
                  <a:txBody>
                    <a:bodyPr/>
                    <a:lstStyle/>
                    <a:p>
                      <a:pPr marL="0" marR="0" algn="ctr">
                        <a:spcBef>
                          <a:spcPts val="800"/>
                        </a:spcBef>
                        <a:spcAft>
                          <a:spcPts val="0"/>
                        </a:spcAft>
                      </a:pPr>
                      <a:r>
                        <a:rPr lang="en-US" sz="1000" b="1">
                          <a:solidFill>
                            <a:srgbClr val="FFFFFF"/>
                          </a:solidFill>
                          <a:latin typeface="Arial"/>
                          <a:ea typeface="Times New Roman"/>
                          <a:cs typeface="Arial"/>
                        </a:rPr>
                        <a:t>Definition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dirty="0">
                          <a:latin typeface="Arial"/>
                          <a:ea typeface="Times New Roman"/>
                          <a:cs typeface="Arial"/>
                        </a:rPr>
                        <a:t>Consumer Interface Layer</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application layer represents the </a:t>
                      </a:r>
                      <a:r>
                        <a:rPr lang="en-US" sz="1000">
                          <a:latin typeface="Arial"/>
                          <a:ea typeface="Times New Roman"/>
                          <a:cs typeface="Arial"/>
                        </a:rPr>
                        <a:t>point where consumers interact with the SOA. It </a:t>
                      </a:r>
                      <a:r>
                        <a:rPr lang="en-US" sz="1000">
                          <a:latin typeface="Arial"/>
                          <a:ea typeface="+mn-ea"/>
                          <a:cs typeface="Arial"/>
                        </a:rPr>
                        <a:t>enables an SOA to support a client-independent, channel-agnostic set of functionality which is separately consumed and render</a:t>
                      </a:r>
                      <a:r>
                        <a:rPr lang="en-US" sz="1000">
                          <a:latin typeface="Arial"/>
                          <a:ea typeface="Times New Roman"/>
                          <a:cs typeface="Arial"/>
                        </a:rPr>
                        <a:t>ed through one or more channels</a:t>
                      </a:r>
                      <a:r>
                        <a:rPr lang="en-US" sz="1000">
                          <a:latin typeface="Arial"/>
                          <a:ea typeface="+mn-ea"/>
                          <a:cs typeface="Arial"/>
                        </a:rPr>
                        <a:t> (client platforms or devices).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Business Process “Orchestration”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covers process representation and composition and provides the backbone flow and orchestration of a business</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consists of all the services defined within the SOA. This layer contains the service descriptions for business capabilities and services, the IT manifestation during design time and the service contract and description that will be used during runtime.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Component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contains software components, each of which provides the implementation or “realization” for the services and their operations.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Operational Application/System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describes the runtime and deployment infrastructure; the  programs, platforms, application servers, databases, packaged application, virtual machines, etc</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Integration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the key enabler for an SOA and it provides the capability to mediate which includes transformation, routing, and protocol conversion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Quality of Service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provided solution QoS management of various aspects, such as availability, reliability, security and safely as well as mechanisms to support, track, monitor and manage solution QoS control</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responsible for manifesting a unified representation of the info</a:t>
                      </a:r>
                      <a:r>
                        <a:rPr lang="en-US" sz="1000" i="1">
                          <a:latin typeface="Arial"/>
                          <a:ea typeface="Times New Roman"/>
                          <a:cs typeface="Arial"/>
                        </a:rPr>
                        <a:t>rmation </a:t>
                      </a:r>
                      <a:r>
                        <a:rPr lang="en-US" sz="1000" i="1">
                          <a:latin typeface="Arial"/>
                          <a:ea typeface="+mn-ea"/>
                          <a:cs typeface="Arial"/>
                        </a:rPr>
                        <a:t>aspect of an organization. This layer includes information architecture, business analytics and intelligence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Governance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t>
                      </a:r>
                      <a:r>
                        <a:rPr lang="en-US" sz="1000" i="1">
                          <a:latin typeface="Arial"/>
                          <a:ea typeface="Times New Roman"/>
                          <a:cs typeface="Arial"/>
                        </a:rPr>
                        <a:t>ayer ensures that the services </a:t>
                      </a:r>
                      <a:r>
                        <a:rPr lang="en-US" sz="1000" i="1">
                          <a:latin typeface="Arial"/>
                          <a:ea typeface="+mn-ea"/>
                          <a:cs typeface="Arial"/>
                        </a:rPr>
                        <a:t>and SOA solutions within an organization are adhering to the defined policies, guidelines and standards that are defined as a function of the objectives, strategies and regulations applied within the organization.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Utility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Services that provide generic processing logic that is not classified as domain specific business logic i.e. no business context. It is often referred to as “cross-cutting” logic because it is ideally agnostic and reusable. Ex. Postal Address Utility Service, Media Resizing &amp; Transcoding Service, Bulk Request Service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dirty="0">
                          <a:latin typeface="Arial"/>
                          <a:ea typeface="+mn-ea"/>
                          <a:cs typeface="Arial"/>
                        </a:rPr>
                        <a:t>Services that contain the data logic of a business design. Services within this classification manages data access, data composition and data flow. Ex. ETL data services. Information services are most closely aligned with the Information Layer. This may involve the use of Extract-Transform-Load (ETL) mechanisms to process and enrich data in bulk, batch processing activities involved in bulk transaction processing, and migrating data from master-data-of-record databases to information warehouses that can be used to perform post-processing and business intelligence, analytics, and content management functions – which in turn are made available to the business application as services. </a:t>
                      </a:r>
                      <a:endParaRPr lang="en-US" sz="10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chemeClr val="tx2"/>
                </a:solidFill>
              </a:rPr>
              <a:t>Appendix  C3:</a:t>
            </a:r>
            <a:r>
              <a:rPr lang="en-US" b="1" dirty="0" smtClean="0"/>
              <a:t/>
            </a:r>
            <a:br>
              <a:rPr lang="en-US" b="1" dirty="0" smtClean="0"/>
            </a:br>
            <a:r>
              <a:rPr lang="en-US" b="1" dirty="0" smtClean="0">
                <a:solidFill>
                  <a:schemeClr val="tx2"/>
                </a:solidFill>
              </a:rPr>
              <a:t>Acronyms Terms and Definitions</a:t>
            </a:r>
            <a:endParaRPr lang="en-US"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36</a:t>
            </a:fld>
            <a:endParaRPr lang="en-US"/>
          </a:p>
        </p:txBody>
      </p:sp>
      <p:graphicFrame>
        <p:nvGraphicFramePr>
          <p:cNvPr id="5" name="Table 4"/>
          <p:cNvGraphicFramePr>
            <a:graphicFrameLocks noGrp="1"/>
          </p:cNvGraphicFramePr>
          <p:nvPr/>
        </p:nvGraphicFramePr>
        <p:xfrm>
          <a:off x="457200" y="1397000"/>
          <a:ext cx="8229600" cy="5425440"/>
        </p:xfrm>
        <a:graphic>
          <a:graphicData uri="http://schemas.openxmlformats.org/drawingml/2006/table">
            <a:tbl>
              <a:tblPr firstRow="1" bandRow="1">
                <a:tableStyleId>{5C22544A-7EE6-4342-B048-85BDC9FD1C3A}</a:tableStyleId>
              </a:tblPr>
              <a:tblGrid>
                <a:gridCol w="1384419"/>
                <a:gridCol w="6845181"/>
              </a:tblGrid>
              <a:tr h="370840">
                <a:tc>
                  <a:txBody>
                    <a:bodyPr/>
                    <a:lstStyle/>
                    <a:p>
                      <a:pPr marL="0" marR="0" algn="ctr">
                        <a:spcBef>
                          <a:spcPts val="800"/>
                        </a:spcBef>
                        <a:spcAft>
                          <a:spcPts val="0"/>
                        </a:spcAft>
                      </a:pPr>
                      <a:r>
                        <a:rPr lang="en-US" sz="1000" b="1" dirty="0">
                          <a:solidFill>
                            <a:srgbClr val="FFFFFF"/>
                          </a:solidFill>
                          <a:latin typeface="Arial"/>
                          <a:ea typeface="Times New Roman"/>
                          <a:cs typeface="Arial"/>
                        </a:rPr>
                        <a:t>Term</a:t>
                      </a:r>
                      <a:endParaRPr lang="en-US" sz="1000" dirty="0">
                        <a:latin typeface="Arial"/>
                        <a:ea typeface="Times New Roman"/>
                        <a:cs typeface="Times New Roman"/>
                      </a:endParaRPr>
                    </a:p>
                  </a:txBody>
                  <a:tcPr marL="68580" marR="68580" marT="0" marB="0"/>
                </a:tc>
                <a:tc>
                  <a:txBody>
                    <a:bodyPr/>
                    <a:lstStyle/>
                    <a:p>
                      <a:pPr marL="0" marR="0" algn="ctr">
                        <a:spcBef>
                          <a:spcPts val="800"/>
                        </a:spcBef>
                        <a:spcAft>
                          <a:spcPts val="0"/>
                        </a:spcAft>
                      </a:pPr>
                      <a:r>
                        <a:rPr lang="en-US" sz="1000" b="1">
                          <a:solidFill>
                            <a:srgbClr val="FFFFFF"/>
                          </a:solidFill>
                          <a:latin typeface="Arial"/>
                          <a:ea typeface="Times New Roman"/>
                          <a:cs typeface="Arial"/>
                        </a:rPr>
                        <a:t>Definition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dirty="0">
                          <a:latin typeface="Arial"/>
                          <a:ea typeface="Times New Roman"/>
                          <a:cs typeface="Arial"/>
                        </a:rPr>
                        <a:t>Consumer Interface Layer</a:t>
                      </a:r>
                      <a:endParaRPr lang="en-US" sz="1000" dirty="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application layer represents the </a:t>
                      </a:r>
                      <a:r>
                        <a:rPr lang="en-US" sz="1000">
                          <a:latin typeface="Arial"/>
                          <a:ea typeface="Times New Roman"/>
                          <a:cs typeface="Arial"/>
                        </a:rPr>
                        <a:t>point where consumers interact with the SOA. It </a:t>
                      </a:r>
                      <a:r>
                        <a:rPr lang="en-US" sz="1000">
                          <a:latin typeface="Arial"/>
                          <a:ea typeface="+mn-ea"/>
                          <a:cs typeface="Arial"/>
                        </a:rPr>
                        <a:t>enables an SOA to support a client-independent, channel-agnostic set of functionality which is separately consumed and render</a:t>
                      </a:r>
                      <a:r>
                        <a:rPr lang="en-US" sz="1000">
                          <a:latin typeface="Arial"/>
                          <a:ea typeface="Times New Roman"/>
                          <a:cs typeface="Arial"/>
                        </a:rPr>
                        <a:t>ed through one or more channels</a:t>
                      </a:r>
                      <a:r>
                        <a:rPr lang="en-US" sz="1000">
                          <a:latin typeface="Arial"/>
                          <a:ea typeface="+mn-ea"/>
                          <a:cs typeface="Arial"/>
                        </a:rPr>
                        <a:t> (client platforms or devices).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Business Process “Orchestration”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covers process representation and composition and provides the backbone flow and orchestration of a business</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consists of all the services defined within the SOA. This layer contains the service descriptions for business capabilities and services, the IT manifestation during design time and the service contract and description that will be used during runtime.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Services Component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contains software components, each of which provides the implementation or “realization” for the services and their operations.</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Operational Application/System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a:latin typeface="Arial"/>
                          <a:ea typeface="+mn-ea"/>
                          <a:cs typeface="Arial"/>
                        </a:rPr>
                        <a:t>This layer describes the runtime and deployment infrastructure; the  programs, platforms, application servers, databases, packaged application, virtual machines, etc</a:t>
                      </a:r>
                      <a:r>
                        <a:rPr lang="en-US" sz="1000">
                          <a:latin typeface="Arial"/>
                          <a:ea typeface="Times New Roman"/>
                          <a:cs typeface="Arial"/>
                        </a:rPr>
                        <a:t>.</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Integration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the key enabler for an SOA and it provides the capability to mediate which includes transformation, routing, and protocol conversion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Quality of Service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provided solution QoS management of various aspects, such as availability, reliability, security and safely as well as mechanisms to support, track, monitor and manage solution QoS control</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layer is responsible for manifesting a unified representation of the info</a:t>
                      </a:r>
                      <a:r>
                        <a:rPr lang="en-US" sz="1000" i="1">
                          <a:latin typeface="Arial"/>
                          <a:ea typeface="Times New Roman"/>
                          <a:cs typeface="Arial"/>
                        </a:rPr>
                        <a:t>rmation </a:t>
                      </a:r>
                      <a:r>
                        <a:rPr lang="en-US" sz="1000" i="1">
                          <a:latin typeface="Arial"/>
                          <a:ea typeface="+mn-ea"/>
                          <a:cs typeface="Arial"/>
                        </a:rPr>
                        <a:t>aspect of an organization. This layer includes information architecture, business analytics and intelligence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Governance Layer</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This l</a:t>
                      </a:r>
                      <a:r>
                        <a:rPr lang="en-US" sz="1000" i="1">
                          <a:latin typeface="Arial"/>
                          <a:ea typeface="Times New Roman"/>
                          <a:cs typeface="Arial"/>
                        </a:rPr>
                        <a:t>ayer ensures that the services </a:t>
                      </a:r>
                      <a:r>
                        <a:rPr lang="en-US" sz="1000" i="1">
                          <a:latin typeface="Arial"/>
                          <a:ea typeface="+mn-ea"/>
                          <a:cs typeface="Arial"/>
                        </a:rPr>
                        <a:t>and SOA solutions within an organization are adhering to the defined policies, guidelines and standards that are defined as a function of the objectives, strategies and regulations applied within the organization.</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Utility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a:latin typeface="Arial"/>
                          <a:ea typeface="+mn-ea"/>
                          <a:cs typeface="Arial"/>
                        </a:rPr>
                        <a:t>Services that provide generic processing logic that is not classified as domain specific business logic i.e. no business context. It is often referred to as “cross-cutting” logic because it is ideally agnostic and reusable. Ex. Postal Address Utility Service, Media Resizing &amp; Transcoding Service, Bulk Request Service</a:t>
                      </a:r>
                      <a:endParaRPr lang="en-US" sz="1000">
                        <a:latin typeface="Arial"/>
                        <a:ea typeface="Times New Roman"/>
                        <a:cs typeface="Times New Roman"/>
                      </a:endParaRPr>
                    </a:p>
                  </a:txBody>
                  <a:tcPr marL="68580" marR="68580" marT="0" marB="0"/>
                </a:tc>
              </a:tr>
              <a:tr h="370840">
                <a:tc>
                  <a:txBody>
                    <a:bodyPr/>
                    <a:lstStyle/>
                    <a:p>
                      <a:pPr marL="0" marR="0">
                        <a:spcBef>
                          <a:spcPts val="800"/>
                        </a:spcBef>
                        <a:spcAft>
                          <a:spcPts val="0"/>
                        </a:spcAft>
                      </a:pPr>
                      <a:r>
                        <a:rPr lang="en-US" sz="1000">
                          <a:latin typeface="Arial"/>
                          <a:ea typeface="Times New Roman"/>
                          <a:cs typeface="Arial"/>
                        </a:rPr>
                        <a:t>Information Service</a:t>
                      </a:r>
                      <a:endParaRPr lang="en-US" sz="1000">
                        <a:latin typeface="Arial"/>
                        <a:ea typeface="Times New Roman"/>
                        <a:cs typeface="Times New Roman"/>
                      </a:endParaRPr>
                    </a:p>
                  </a:txBody>
                  <a:tcPr marL="68580" marR="68580" marT="0" marB="0"/>
                </a:tc>
                <a:tc>
                  <a:txBody>
                    <a:bodyPr/>
                    <a:lstStyle/>
                    <a:p>
                      <a:pPr marL="0" marR="0">
                        <a:spcBef>
                          <a:spcPts val="800"/>
                        </a:spcBef>
                        <a:spcAft>
                          <a:spcPts val="0"/>
                        </a:spcAft>
                      </a:pPr>
                      <a:r>
                        <a:rPr lang="en-US" sz="1000" i="1" dirty="0">
                          <a:latin typeface="Arial"/>
                          <a:ea typeface="+mn-ea"/>
                          <a:cs typeface="Arial"/>
                        </a:rPr>
                        <a:t>Services that contain the data logic of a business design. Services within this classification manages data access, data composition and data flow. Ex. ETL data services. Information services are most closely aligned with the Information Layer. This may involve the use of Extract-Transform-Load (ETL) mechanisms to process and enrich data in bulk, batch processing activities involved in bulk transaction processing, and migrating data from master-data-of-record databases to information warehouses that can be used to perform post-processing and business intelligence, analytics, and content management functions – which in turn are made available to the business application as services. </a:t>
                      </a:r>
                      <a:endParaRPr lang="en-US" sz="10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838200"/>
          </a:xfrm>
        </p:spPr>
        <p:txBody>
          <a:bodyPr/>
          <a:lstStyle/>
          <a:p>
            <a:r>
              <a:rPr lang="en-US" sz="2800" b="1" dirty="0" smtClean="0">
                <a:solidFill>
                  <a:schemeClr val="tx2"/>
                </a:solidFill>
              </a:rPr>
              <a:t>Approach Justification</a:t>
            </a:r>
            <a:endParaRPr lang="en-US" sz="28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4</a:t>
            </a:fld>
            <a:endParaRPr lang="en-US" dirty="0"/>
          </a:p>
        </p:txBody>
      </p:sp>
      <p:sp>
        <p:nvSpPr>
          <p:cNvPr id="3" name="TextBox 2"/>
          <p:cNvSpPr txBox="1"/>
          <p:nvPr/>
        </p:nvSpPr>
        <p:spPr>
          <a:xfrm>
            <a:off x="381000" y="1219200"/>
            <a:ext cx="8610600" cy="4431983"/>
          </a:xfrm>
          <a:prstGeom prst="rect">
            <a:avLst/>
          </a:prstGeom>
          <a:noFill/>
        </p:spPr>
        <p:txBody>
          <a:bodyPr wrap="square" rtlCol="0">
            <a:spAutoFit/>
          </a:bodyPr>
          <a:lstStyle/>
          <a:p>
            <a:pPr marL="285750" indent="-285750"/>
            <a:r>
              <a:rPr lang="en-US" sz="1600" b="1" dirty="0" smtClean="0">
                <a:latin typeface="+mn-lt"/>
              </a:rPr>
              <a:t>Overall</a:t>
            </a:r>
          </a:p>
          <a:p>
            <a:pPr marL="342900" indent="-342900">
              <a:buFont typeface="Arial" pitchFamily="34" charset="0"/>
              <a:buChar char="•"/>
            </a:pPr>
            <a:r>
              <a:rPr lang="en-US" sz="1600" dirty="0" smtClean="0">
                <a:latin typeface="+mn-lt"/>
              </a:rPr>
              <a:t>Implement WDPR Segment Architecture</a:t>
            </a:r>
          </a:p>
          <a:p>
            <a:pPr marL="342900" indent="-342900">
              <a:buFont typeface="Arial" pitchFamily="34" charset="0"/>
              <a:buChar char="•"/>
            </a:pPr>
            <a:r>
              <a:rPr lang="en-US" sz="1600" dirty="0" smtClean="0">
                <a:latin typeface="+mn-lt"/>
              </a:rPr>
              <a:t>Implement/leverage/share key WDPR enterprise components</a:t>
            </a:r>
          </a:p>
          <a:p>
            <a:pPr marL="800100" lvl="1" indent="-342900">
              <a:buFont typeface="Arial" pitchFamily="34" charset="0"/>
              <a:buChar char="•"/>
            </a:pPr>
            <a:r>
              <a:rPr lang="en-US" sz="1400" dirty="0" smtClean="0">
                <a:latin typeface="+mn-lt"/>
              </a:rPr>
              <a:t>Product Hub</a:t>
            </a:r>
            <a:r>
              <a:rPr lang="en-US" sz="1400" i="1" dirty="0" smtClean="0">
                <a:latin typeface="+mn-lt"/>
              </a:rPr>
              <a:t>: Limited to persisting the product definition data from Accovia-DLP to support the product augmentation processes with WDPR product components</a:t>
            </a:r>
            <a:endParaRPr lang="en-US" sz="1400" dirty="0" smtClean="0">
              <a:latin typeface="+mn-lt"/>
            </a:endParaRPr>
          </a:p>
          <a:p>
            <a:pPr marL="800100" lvl="1" indent="-342900">
              <a:buFont typeface="Arial" pitchFamily="34" charset="0"/>
              <a:buChar char="•"/>
            </a:pPr>
            <a:r>
              <a:rPr lang="en-US" sz="1400" dirty="0" smtClean="0">
                <a:latin typeface="+mn-lt"/>
              </a:rPr>
              <a:t>Sales Order Service</a:t>
            </a:r>
          </a:p>
          <a:p>
            <a:pPr marL="800100" lvl="1" indent="-342900">
              <a:buFont typeface="Arial" pitchFamily="34" charset="0"/>
              <a:buChar char="•"/>
            </a:pPr>
            <a:r>
              <a:rPr lang="en-US" sz="1400" dirty="0" smtClean="0">
                <a:latin typeface="+mn-lt"/>
              </a:rPr>
              <a:t>Sales Offer Service</a:t>
            </a:r>
          </a:p>
          <a:p>
            <a:pPr marL="800100" lvl="1" indent="-342900">
              <a:buFont typeface="Arial" pitchFamily="34" charset="0"/>
              <a:buChar char="•"/>
            </a:pPr>
            <a:r>
              <a:rPr lang="en-US" sz="1400" dirty="0" smtClean="0">
                <a:latin typeface="+mn-lt"/>
              </a:rPr>
              <a:t>Entitlement Service</a:t>
            </a:r>
          </a:p>
          <a:p>
            <a:pPr marL="800100" lvl="1" indent="-342900">
              <a:buFont typeface="Arial" pitchFamily="34" charset="0"/>
              <a:buChar char="•"/>
            </a:pPr>
            <a:r>
              <a:rPr lang="en-US" sz="1400" dirty="0" smtClean="0">
                <a:latin typeface="+mn-lt"/>
              </a:rPr>
              <a:t>Asset Hub: </a:t>
            </a:r>
            <a:r>
              <a:rPr lang="en-US" sz="1400" i="1" dirty="0" smtClean="0">
                <a:latin typeface="+mn-lt"/>
              </a:rPr>
              <a:t>Limited to persisting the facility data for DLP Hotels and equipments</a:t>
            </a:r>
            <a:endParaRPr lang="en-US" sz="1400" dirty="0" smtClean="0">
              <a:latin typeface="+mn-lt"/>
            </a:endParaRPr>
          </a:p>
          <a:p>
            <a:pPr marL="800100" lvl="1" indent="-342900">
              <a:buFont typeface="Arial" pitchFamily="34" charset="0"/>
              <a:buChar char="•"/>
            </a:pPr>
            <a:r>
              <a:rPr lang="en-US" sz="1400" dirty="0" smtClean="0">
                <a:latin typeface="+mn-lt"/>
              </a:rPr>
              <a:t>Interface Facing UI</a:t>
            </a:r>
          </a:p>
          <a:p>
            <a:pPr marL="1257300" lvl="2" indent="-342900">
              <a:buFont typeface="Arial" pitchFamily="34" charset="0"/>
              <a:buChar char="•"/>
            </a:pPr>
            <a:r>
              <a:rPr lang="en-US" sz="1400" dirty="0" smtClean="0">
                <a:latin typeface="+mn-lt"/>
              </a:rPr>
              <a:t>Product Mgmt UI, Asset Mgmt UI, Inventory Mgmt UI, Sales Offer UI</a:t>
            </a:r>
          </a:p>
          <a:p>
            <a:pPr marL="800100" lvl="1" indent="-342900">
              <a:buFont typeface="Arial" pitchFamily="34" charset="0"/>
              <a:buChar char="•"/>
            </a:pPr>
            <a:r>
              <a:rPr lang="en-US" sz="1400" dirty="0" smtClean="0">
                <a:latin typeface="+mn-lt"/>
              </a:rPr>
              <a:t>External Facing UI</a:t>
            </a:r>
          </a:p>
          <a:p>
            <a:pPr marL="1257300" lvl="2" indent="-342900">
              <a:buFont typeface="Arial" pitchFamily="34" charset="0"/>
              <a:buChar char="•"/>
            </a:pPr>
            <a:r>
              <a:rPr lang="en-US" sz="1400" dirty="0" smtClean="0">
                <a:latin typeface="+mn-lt"/>
              </a:rPr>
              <a:t>Web Client</a:t>
            </a:r>
          </a:p>
          <a:p>
            <a:pPr marL="342900" indent="-342900">
              <a:buFont typeface="Arial" pitchFamily="34" charset="0"/>
              <a:buChar char="•"/>
            </a:pPr>
            <a:r>
              <a:rPr lang="en-US" sz="1600" dirty="0" smtClean="0">
                <a:latin typeface="+mn-lt"/>
              </a:rPr>
              <a:t>Minimize transitional impacts for DLP realizing their target architecture</a:t>
            </a:r>
          </a:p>
          <a:p>
            <a:pPr marL="342900" indent="-342900">
              <a:buFont typeface="Arial" pitchFamily="34" charset="0"/>
              <a:buChar char="•"/>
            </a:pPr>
            <a:r>
              <a:rPr lang="en-US" sz="1600" dirty="0" smtClean="0">
                <a:latin typeface="+mn-lt"/>
              </a:rPr>
              <a:t>Align to the DLP and WDPR target reference architectures</a:t>
            </a:r>
          </a:p>
          <a:p>
            <a:pPr marL="342900" indent="-342900">
              <a:buFont typeface="Arial" pitchFamily="34" charset="0"/>
              <a:buChar char="•"/>
            </a:pPr>
            <a:r>
              <a:rPr lang="en-US" sz="1600" dirty="0" smtClean="0">
                <a:latin typeface="+mn-lt"/>
              </a:rPr>
              <a:t>Rationalize the service implementations across WDPR with emphasis on GBTS and WDPRO</a:t>
            </a:r>
          </a:p>
          <a:p>
            <a:pPr marL="342900" indent="-342900">
              <a:buFont typeface="Arial" pitchFamily="34" charset="0"/>
              <a:buChar char="•"/>
            </a:pPr>
            <a:r>
              <a:rPr lang="en-US" sz="1600" dirty="0" smtClean="0">
                <a:latin typeface="+mn-lt"/>
              </a:rPr>
              <a:t>Implement/leverage the “One UI Framework” for both Internal and External Facing UIs</a:t>
            </a:r>
            <a:endParaRPr lang="en-US" sz="1400" dirty="0">
              <a:latin typeface="+mn-lt"/>
            </a:endParaRPr>
          </a:p>
          <a:p>
            <a:endParaRPr lang="en-US" sz="1200" b="1"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xmlns="" val="3960279395"/>
              </p:ext>
            </p:extLst>
          </p:nvPr>
        </p:nvGraphicFramePr>
        <p:xfrm>
          <a:off x="3200400" y="3429000"/>
          <a:ext cx="5791200" cy="1112520"/>
        </p:xfrm>
        <a:graphic>
          <a:graphicData uri="http://schemas.openxmlformats.org/drawingml/2006/table">
            <a:tbl>
              <a:tblPr firstRow="1" bandRow="1">
                <a:tableStyleId>{5C22544A-7EE6-4342-B048-85BDC9FD1C3A}</a:tableStyleId>
              </a:tblPr>
              <a:tblGrid>
                <a:gridCol w="1981200"/>
                <a:gridCol w="3810000"/>
              </a:tblGrid>
              <a:tr h="370840">
                <a:tc>
                  <a:txBody>
                    <a:bodyPr/>
                    <a:lstStyle/>
                    <a:p>
                      <a:pPr algn="ctr"/>
                      <a:r>
                        <a:rPr lang="en-US" sz="1200" dirty="0" smtClean="0"/>
                        <a:t>Principle</a:t>
                      </a:r>
                      <a:endParaRPr lang="en-US" sz="1200" dirty="0"/>
                    </a:p>
                  </a:txBody>
                  <a:tcPr/>
                </a:tc>
                <a:tc>
                  <a:txBody>
                    <a:bodyPr/>
                    <a:lstStyle/>
                    <a:p>
                      <a:pPr algn="ctr"/>
                      <a:r>
                        <a:rPr lang="en-US" sz="1200" dirty="0" smtClean="0"/>
                        <a:t>Comments</a:t>
                      </a:r>
                      <a:endParaRPr lang="en-US" sz="1200" dirty="0"/>
                    </a:p>
                  </a:txBody>
                  <a:tcPr/>
                </a:tc>
              </a:tr>
              <a:tr h="370840">
                <a:tc>
                  <a:txBody>
                    <a:bodyPr/>
                    <a:lstStyle/>
                    <a:p>
                      <a:endParaRPr lang="en-US" sz="1200"/>
                    </a:p>
                  </a:txBody>
                  <a:tcPr/>
                </a:tc>
                <a:tc>
                  <a:txBody>
                    <a:bodyPr/>
                    <a:lstStyle/>
                    <a:p>
                      <a:endParaRPr lang="en-US" sz="1200"/>
                    </a:p>
                  </a:txBody>
                  <a:tcPr/>
                </a:tc>
              </a:tr>
              <a:tr h="370840">
                <a:tc>
                  <a:txBody>
                    <a:bodyPr/>
                    <a:lstStyle/>
                    <a:p>
                      <a:endParaRPr lang="en-US" sz="1200"/>
                    </a:p>
                  </a:txBody>
                  <a:tcPr/>
                </a:tc>
                <a:tc>
                  <a:txBody>
                    <a:bodyPr/>
                    <a:lstStyle/>
                    <a:p>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xmlns="" val="2414479396"/>
              </p:ext>
            </p:extLst>
          </p:nvPr>
        </p:nvGraphicFramePr>
        <p:xfrm>
          <a:off x="3200400" y="993569"/>
          <a:ext cx="5791200" cy="1651000"/>
        </p:xfrm>
        <a:graphic>
          <a:graphicData uri="http://schemas.openxmlformats.org/drawingml/2006/table">
            <a:tbl>
              <a:tblPr firstRow="1" bandRow="1">
                <a:tableStyleId>{5C22544A-7EE6-4342-B048-85BDC9FD1C3A}</a:tableStyleId>
              </a:tblPr>
              <a:tblGrid>
                <a:gridCol w="1981200"/>
                <a:gridCol w="3810000"/>
              </a:tblGrid>
              <a:tr h="370840">
                <a:tc>
                  <a:txBody>
                    <a:bodyPr/>
                    <a:lstStyle/>
                    <a:p>
                      <a:pPr algn="ctr"/>
                      <a:r>
                        <a:rPr lang="en-US" sz="1200" dirty="0" smtClean="0"/>
                        <a:t>Principle</a:t>
                      </a:r>
                      <a:endParaRPr lang="en-US" sz="1200" dirty="0"/>
                    </a:p>
                  </a:txBody>
                  <a:tcPr/>
                </a:tc>
                <a:tc>
                  <a:txBody>
                    <a:bodyPr/>
                    <a:lstStyle/>
                    <a:p>
                      <a:pPr algn="ctr"/>
                      <a:r>
                        <a:rPr lang="en-US" sz="1200" dirty="0" smtClean="0"/>
                        <a:t>Comments</a:t>
                      </a:r>
                      <a:endParaRPr lang="en-US" sz="1200" dirty="0"/>
                    </a:p>
                  </a:txBody>
                  <a:tcPr/>
                </a:tc>
              </a:tr>
              <a:tr h="159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Contemporary Technology Approach</a:t>
                      </a:r>
                    </a:p>
                  </a:txBody>
                  <a:tcPr/>
                </a:tc>
                <a:tc>
                  <a:txBody>
                    <a:bodyPr/>
                    <a:lstStyle/>
                    <a:p>
                      <a:r>
                        <a:rPr lang="en-US" sz="1200" dirty="0" smtClean="0"/>
                        <a:t>The</a:t>
                      </a:r>
                      <a:r>
                        <a:rPr lang="en-US" sz="1200" baseline="0" dirty="0" smtClean="0"/>
                        <a:t>  proposed application architecture within </a:t>
                      </a:r>
                      <a:r>
                        <a:rPr lang="en-US" sz="1200" dirty="0" smtClean="0"/>
                        <a:t>Option 2</a:t>
                      </a:r>
                      <a:r>
                        <a:rPr lang="en-US" sz="1200" baseline="0" dirty="0" smtClean="0"/>
                        <a:t> leverages antiquated EAI (</a:t>
                      </a:r>
                      <a:r>
                        <a:rPr lang="en-US" sz="1200" baseline="0" dirty="0" err="1" smtClean="0"/>
                        <a:t>MQSeries</a:t>
                      </a:r>
                      <a:r>
                        <a:rPr lang="en-US" sz="1200" baseline="0" dirty="0" smtClean="0"/>
                        <a:t>) technology. The EAI architecture is not consistent with the future direction for service components</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Metrics &amp; Measurements</a:t>
                      </a:r>
                    </a:p>
                    <a:p>
                      <a:endParaRPr lang="en-US" sz="1200" dirty="0"/>
                    </a:p>
                  </a:txBody>
                  <a:tcPr/>
                </a:tc>
                <a:tc>
                  <a:txBody>
                    <a:bodyPr/>
                    <a:lstStyle/>
                    <a:p>
                      <a:r>
                        <a:rPr lang="en-US" sz="1200" dirty="0" smtClean="0"/>
                        <a:t>The</a:t>
                      </a:r>
                      <a:r>
                        <a:rPr lang="en-US" sz="1200" baseline="0" dirty="0" smtClean="0"/>
                        <a:t> project does not provide metrics for formal measurement.</a:t>
                      </a:r>
                      <a:endParaRPr lang="en-US" sz="1200" dirty="0"/>
                    </a:p>
                  </a:txBody>
                  <a:tcPr/>
                </a:tc>
              </a:tr>
            </a:tbl>
          </a:graphicData>
        </a:graphic>
      </p:graphicFrame>
      <p:sp>
        <p:nvSpPr>
          <p:cNvPr id="2" name="Title 1"/>
          <p:cNvSpPr>
            <a:spLocks noGrp="1"/>
          </p:cNvSpPr>
          <p:nvPr>
            <p:ph type="title"/>
          </p:nvPr>
        </p:nvSpPr>
        <p:spPr>
          <a:xfrm>
            <a:off x="457200" y="152400"/>
            <a:ext cx="8229600" cy="487362"/>
          </a:xfrm>
        </p:spPr>
        <p:txBody>
          <a:bodyPr/>
          <a:lstStyle/>
          <a:p>
            <a:r>
              <a:rPr lang="en-US" sz="2400" b="1" dirty="0" smtClean="0">
                <a:solidFill>
                  <a:schemeClr val="tx2"/>
                </a:solidFill>
              </a:rPr>
              <a:t>Alignment with Architecture Principles</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5</a:t>
            </a:fld>
            <a:endParaRPr lang="en-US" dirty="0"/>
          </a:p>
        </p:txBody>
      </p:sp>
      <p:pic>
        <p:nvPicPr>
          <p:cNvPr id="32" name="Picture 3" descr="C:\Users\browc293\AppData\Local\Microsoft\Windows\Temporary Internet Files\Content.IE5\S6ETFTNV\MC900432537[1].png"/>
          <p:cNvPicPr>
            <a:picLocks noChangeAspect="1" noChangeArrowheads="1"/>
          </p:cNvPicPr>
          <p:nvPr/>
        </p:nvPicPr>
        <p:blipFill>
          <a:blip r:embed="rId2" cstate="print"/>
          <a:srcRect/>
          <a:stretch>
            <a:fillRect/>
          </a:stretch>
        </p:blipFill>
        <p:spPr bwMode="auto">
          <a:xfrm>
            <a:off x="4800600" y="1017298"/>
            <a:ext cx="291892" cy="291892"/>
          </a:xfrm>
          <a:prstGeom prst="rect">
            <a:avLst/>
          </a:prstGeom>
          <a:noFill/>
        </p:spPr>
      </p:pic>
      <p:sp>
        <p:nvSpPr>
          <p:cNvPr id="34" name="Rectangle 33"/>
          <p:cNvSpPr/>
          <p:nvPr/>
        </p:nvSpPr>
        <p:spPr>
          <a:xfrm>
            <a:off x="4794146" y="3581400"/>
            <a:ext cx="304800" cy="76200"/>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 y="990600"/>
            <a:ext cx="28194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u="sng" dirty="0" smtClean="0"/>
              <a:t>Principles</a:t>
            </a:r>
          </a:p>
          <a:p>
            <a:pPr marL="342900" indent="-342900" fontAlgn="auto">
              <a:buFont typeface="+mj-lt"/>
              <a:buAutoNum type="arabicPeriod"/>
            </a:pPr>
            <a:r>
              <a:rPr lang="en-US" sz="1400" dirty="0"/>
              <a:t>Enterprise Architecture Drives Alignment</a:t>
            </a:r>
          </a:p>
          <a:p>
            <a:pPr marL="342900" indent="-342900" fontAlgn="t">
              <a:buFont typeface="+mj-lt"/>
              <a:buAutoNum type="arabicPeriod"/>
            </a:pPr>
            <a:r>
              <a:rPr lang="en-US" sz="1400" dirty="0"/>
              <a:t>Structured Investment Management Process</a:t>
            </a:r>
          </a:p>
          <a:p>
            <a:pPr marL="342900" indent="-342900" fontAlgn="auto">
              <a:buFont typeface="+mj-lt"/>
              <a:buAutoNum type="arabicPeriod"/>
            </a:pPr>
            <a:r>
              <a:rPr lang="en-US" sz="1400" dirty="0"/>
              <a:t>Metrics &amp; Measurements</a:t>
            </a:r>
          </a:p>
          <a:p>
            <a:pPr marL="342900" indent="-342900" fontAlgn="auto">
              <a:buFont typeface="+mj-lt"/>
              <a:buAutoNum type="arabicPeriod"/>
            </a:pPr>
            <a:r>
              <a:rPr lang="en-US" sz="1400" dirty="0"/>
              <a:t>Business Architecture</a:t>
            </a:r>
          </a:p>
          <a:p>
            <a:pPr marL="342900" indent="-342900" fontAlgn="auto">
              <a:buFont typeface="+mj-lt"/>
              <a:buAutoNum type="arabicPeriod"/>
            </a:pPr>
            <a:r>
              <a:rPr lang="en-US" sz="1400" dirty="0"/>
              <a:t>Information is a Strategic Asset</a:t>
            </a:r>
          </a:p>
          <a:p>
            <a:pPr marL="342900" indent="-342900" fontAlgn="auto">
              <a:buFont typeface="+mj-lt"/>
              <a:buAutoNum type="arabicPeriod"/>
            </a:pPr>
            <a:r>
              <a:rPr lang="en-US" sz="1400" dirty="0"/>
              <a:t>Compliance with the Law</a:t>
            </a:r>
          </a:p>
          <a:p>
            <a:pPr marL="342900" indent="-342900" fontAlgn="auto">
              <a:buFont typeface="+mj-lt"/>
              <a:buAutoNum type="arabicPeriod"/>
            </a:pPr>
            <a:r>
              <a:rPr lang="en-US" sz="1400" dirty="0"/>
              <a:t>Globalization Support</a:t>
            </a:r>
          </a:p>
          <a:p>
            <a:pPr marL="342900" indent="-342900" fontAlgn="auto">
              <a:buFont typeface="+mj-lt"/>
              <a:buAutoNum type="arabicPeriod"/>
            </a:pPr>
            <a:r>
              <a:rPr lang="en-US" sz="1400" dirty="0"/>
              <a:t>Solution Interoperability</a:t>
            </a:r>
          </a:p>
          <a:p>
            <a:pPr marL="342900" indent="-342900" fontAlgn="auto">
              <a:buFont typeface="+mj-lt"/>
              <a:buAutoNum type="arabicPeriod"/>
            </a:pPr>
            <a:r>
              <a:rPr lang="en-US" sz="1400" dirty="0"/>
              <a:t>Independence of Applications from Underlying Technology</a:t>
            </a:r>
          </a:p>
          <a:p>
            <a:pPr marL="342900" indent="-342900" fontAlgn="auto">
              <a:buFont typeface="+mj-lt"/>
              <a:buAutoNum type="arabicPeriod"/>
            </a:pPr>
            <a:r>
              <a:rPr lang="en-US" sz="1400" dirty="0"/>
              <a:t>Scalability</a:t>
            </a:r>
          </a:p>
          <a:p>
            <a:pPr marL="342900" indent="-342900" fontAlgn="auto">
              <a:buFont typeface="+mj-lt"/>
              <a:buAutoNum type="arabicPeriod"/>
            </a:pPr>
            <a:r>
              <a:rPr lang="en-US" sz="1400" dirty="0"/>
              <a:t>Auditability</a:t>
            </a:r>
          </a:p>
          <a:p>
            <a:pPr marL="342900" indent="-342900" fontAlgn="auto">
              <a:buFont typeface="+mj-lt"/>
              <a:buAutoNum type="arabicPeriod"/>
            </a:pPr>
            <a:r>
              <a:rPr lang="en-US" sz="1400" dirty="0"/>
              <a:t>Configurability</a:t>
            </a:r>
          </a:p>
          <a:p>
            <a:pPr marL="342900" indent="-342900" fontAlgn="auto">
              <a:buFont typeface="+mj-lt"/>
              <a:buAutoNum type="arabicPeriod"/>
            </a:pPr>
            <a:r>
              <a:rPr lang="en-US" sz="1400" dirty="0"/>
              <a:t>Business Service Availability</a:t>
            </a:r>
          </a:p>
          <a:p>
            <a:pPr marL="342900" indent="-342900" fontAlgn="auto">
              <a:buFont typeface="+mj-lt"/>
              <a:buAutoNum type="arabicPeriod"/>
            </a:pPr>
            <a:r>
              <a:rPr lang="en-US" sz="1400" dirty="0"/>
              <a:t>Security Controls</a:t>
            </a:r>
          </a:p>
          <a:p>
            <a:pPr marL="342900" indent="-342900" fontAlgn="auto">
              <a:buFont typeface="+mj-lt"/>
              <a:buAutoNum type="arabicPeriod"/>
            </a:pPr>
            <a:r>
              <a:rPr lang="en-US" sz="1400" dirty="0"/>
              <a:t>Contemporary Technology Approach</a:t>
            </a:r>
          </a:p>
          <a:p>
            <a:pPr marL="285750" indent="-285750">
              <a:buFont typeface="Arial" pitchFamily="34" charset="0"/>
              <a:buChar char="•"/>
            </a:pPr>
            <a:endParaRPr lang="en-US" sz="1400" dirty="0"/>
          </a:p>
        </p:txBody>
      </p:sp>
    </p:spTree>
    <p:extLst>
      <p:ext uri="{BB962C8B-B14F-4D97-AF65-F5344CB8AC3E}">
        <p14:creationId xmlns:p14="http://schemas.microsoft.com/office/powerpoint/2010/main" xmlns="" val="183064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32" y="0"/>
            <a:ext cx="8686800" cy="762000"/>
          </a:xfrm>
        </p:spPr>
        <p:txBody>
          <a:bodyPr anchor="ctr"/>
          <a:lstStyle/>
          <a:p>
            <a:r>
              <a:rPr lang="en-US" sz="2400" b="1" dirty="0" smtClean="0">
                <a:solidFill>
                  <a:schemeClr val="tx2"/>
                </a:solidFill>
              </a:rPr>
              <a:t>Alignment with Strategic Programs</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6</a:t>
            </a:fld>
            <a:endParaRPr lang="en-US" dirty="0"/>
          </a:p>
        </p:txBody>
      </p:sp>
      <p:sp>
        <p:nvSpPr>
          <p:cNvPr id="33" name="Rectangle 32"/>
          <p:cNvSpPr/>
          <p:nvPr/>
        </p:nvSpPr>
        <p:spPr>
          <a:xfrm>
            <a:off x="304800" y="1472066"/>
            <a:ext cx="161133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Strategic Programs</a:t>
            </a:r>
            <a:endParaRPr lang="en-US" sz="1600" b="1" dirty="0"/>
          </a:p>
        </p:txBody>
      </p:sp>
      <p:sp>
        <p:nvSpPr>
          <p:cNvPr id="34" name="TextBox 33"/>
          <p:cNvSpPr txBox="1"/>
          <p:nvPr/>
        </p:nvSpPr>
        <p:spPr>
          <a:xfrm>
            <a:off x="304801" y="2234066"/>
            <a:ext cx="1611339" cy="938719"/>
          </a:xfrm>
          <a:prstGeom prst="rect">
            <a:avLst/>
          </a:prstGeom>
          <a:noFill/>
        </p:spPr>
        <p:txBody>
          <a:bodyPr wrap="none" rtlCol="0">
            <a:spAutoFit/>
          </a:bodyPr>
          <a:lstStyle/>
          <a:p>
            <a:r>
              <a:rPr lang="en-US" sz="1100" b="1" dirty="0" smtClean="0"/>
              <a:t>Execution method by</a:t>
            </a:r>
          </a:p>
          <a:p>
            <a:r>
              <a:rPr lang="en-US" sz="1100" b="1" dirty="0" smtClean="0"/>
              <a:t>which we align</a:t>
            </a:r>
          </a:p>
          <a:p>
            <a:r>
              <a:rPr lang="en-US" sz="1100" b="1" dirty="0" smtClean="0"/>
              <a:t>business and</a:t>
            </a:r>
          </a:p>
          <a:p>
            <a:r>
              <a:rPr lang="en-US" sz="1100" b="1" dirty="0" smtClean="0"/>
              <a:t>technology</a:t>
            </a:r>
          </a:p>
          <a:p>
            <a:r>
              <a:rPr lang="en-US" sz="1100" b="1" dirty="0" smtClean="0"/>
              <a:t>objectives</a:t>
            </a:r>
            <a:endParaRPr lang="en-US" sz="1100" b="1" dirty="0"/>
          </a:p>
        </p:txBody>
      </p:sp>
      <p:sp>
        <p:nvSpPr>
          <p:cNvPr id="35" name="Rectangle 34"/>
          <p:cNvSpPr/>
          <p:nvPr/>
        </p:nvSpPr>
        <p:spPr>
          <a:xfrm>
            <a:off x="309749" y="3581514"/>
            <a:ext cx="1606390" cy="266700"/>
          </a:xfrm>
          <a:prstGeom prst="rect">
            <a:avLst/>
          </a:prstGeom>
          <a:solidFill>
            <a:schemeClr val="bg1"/>
          </a:solidFill>
          <a:ln w="317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Consumer/Guest</a:t>
            </a:r>
            <a:endParaRPr lang="en-US" sz="1200" dirty="0">
              <a:solidFill>
                <a:schemeClr val="tx1"/>
              </a:solidFill>
            </a:endParaRPr>
          </a:p>
        </p:txBody>
      </p:sp>
      <p:sp>
        <p:nvSpPr>
          <p:cNvPr id="36" name="Rectangle 35"/>
          <p:cNvSpPr/>
          <p:nvPr/>
        </p:nvSpPr>
        <p:spPr>
          <a:xfrm>
            <a:off x="309750" y="4041281"/>
            <a:ext cx="1606390" cy="266700"/>
          </a:xfrm>
          <a:prstGeom prst="rect">
            <a:avLst/>
          </a:prstGeom>
          <a:solidFill>
            <a:schemeClr val="bg1"/>
          </a:solidFill>
          <a:ln w="317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Product</a:t>
            </a:r>
            <a:endParaRPr lang="en-US" sz="1200" dirty="0">
              <a:solidFill>
                <a:schemeClr val="tx1"/>
              </a:solidFill>
            </a:endParaRPr>
          </a:p>
        </p:txBody>
      </p:sp>
      <p:sp>
        <p:nvSpPr>
          <p:cNvPr id="37" name="Rectangle 36"/>
          <p:cNvSpPr/>
          <p:nvPr/>
        </p:nvSpPr>
        <p:spPr>
          <a:xfrm>
            <a:off x="326826" y="4446093"/>
            <a:ext cx="1606390" cy="266700"/>
          </a:xfrm>
          <a:prstGeom prst="rect">
            <a:avLst/>
          </a:prstGeom>
          <a:solidFill>
            <a:schemeClr val="bg1"/>
          </a:solidFill>
          <a:ln w="317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Cast Support Services</a:t>
            </a:r>
            <a:endParaRPr lang="en-US" sz="1200" dirty="0">
              <a:solidFill>
                <a:schemeClr val="tx1"/>
              </a:solidFill>
            </a:endParaRPr>
          </a:p>
        </p:txBody>
      </p:sp>
      <p:sp>
        <p:nvSpPr>
          <p:cNvPr id="38" name="Rectangle 37"/>
          <p:cNvSpPr/>
          <p:nvPr/>
        </p:nvSpPr>
        <p:spPr>
          <a:xfrm>
            <a:off x="309749" y="4905860"/>
            <a:ext cx="1623468" cy="395256"/>
          </a:xfrm>
          <a:prstGeom prst="rect">
            <a:avLst/>
          </a:prstGeom>
          <a:solidFill>
            <a:schemeClr val="bg1"/>
          </a:solidFill>
          <a:ln w="317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Information Management </a:t>
            </a:r>
            <a:endParaRPr lang="en-US" sz="1200" dirty="0">
              <a:solidFill>
                <a:schemeClr val="tx1"/>
              </a:solidFill>
            </a:endParaRPr>
          </a:p>
        </p:txBody>
      </p:sp>
      <p:graphicFrame>
        <p:nvGraphicFramePr>
          <p:cNvPr id="27" name="Table 26"/>
          <p:cNvGraphicFramePr>
            <a:graphicFrameLocks noGrp="1"/>
          </p:cNvGraphicFramePr>
          <p:nvPr>
            <p:extLst>
              <p:ext uri="{D42A27DB-BD31-4B8C-83A1-F6EECF244321}">
                <p14:modId xmlns="" xmlns:p14="http://schemas.microsoft.com/office/powerpoint/2010/main" val="3298158546"/>
              </p:ext>
            </p:extLst>
          </p:nvPr>
        </p:nvGraphicFramePr>
        <p:xfrm>
          <a:off x="2438400" y="1295400"/>
          <a:ext cx="6096000" cy="4114800"/>
        </p:xfrm>
        <a:graphic>
          <a:graphicData uri="http://schemas.openxmlformats.org/drawingml/2006/table">
            <a:tbl>
              <a:tblPr firstRow="1">
                <a:tableStyleId>{FABFCF23-3B69-468F-B69F-88F6DE6A72F2}</a:tableStyleId>
              </a:tblPr>
              <a:tblGrid>
                <a:gridCol w="4648200"/>
                <a:gridCol w="1447800"/>
              </a:tblGrid>
              <a:tr h="370840">
                <a:tc>
                  <a:txBody>
                    <a:bodyPr/>
                    <a:lstStyle/>
                    <a:p>
                      <a:r>
                        <a:rPr lang="en-US" sz="1600" dirty="0" smtClean="0"/>
                        <a:t>Consumer/Guest</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 Not Applicable</a:t>
                      </a:r>
                      <a:r>
                        <a:rPr lang="en-US" sz="1600" dirty="0" smtClean="0">
                          <a:solidFill>
                            <a:schemeClr val="tx1"/>
                          </a:solidFill>
                        </a:rPr>
                        <a:t>. </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r>
                        <a:rPr lang="en-US" sz="1600" b="1" dirty="0" smtClean="0">
                          <a:solidFill>
                            <a:schemeClr val="bg1"/>
                          </a:solidFill>
                        </a:rPr>
                        <a:t>Product</a:t>
                      </a:r>
                      <a:endParaRPr lang="en-US" sz="1600" b="1" dirty="0">
                        <a:solidFill>
                          <a:schemeClr val="bg1"/>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The proposed components within this project  align and/or complement the foundational components of the product program target architecture. This project will leverage Product</a:t>
                      </a:r>
                      <a:r>
                        <a:rPr lang="en-US" sz="1600" baseline="0" dirty="0" smtClean="0">
                          <a:solidFill>
                            <a:schemeClr val="tx1"/>
                          </a:solidFill>
                        </a:rPr>
                        <a:t> Hub </a:t>
                      </a:r>
                      <a:r>
                        <a:rPr lang="en-US" sz="1600" dirty="0" smtClean="0">
                          <a:solidFill>
                            <a:schemeClr val="tx1"/>
                          </a:solidFill>
                        </a:rPr>
                        <a:t>(if available) as a key WDPR</a:t>
                      </a:r>
                      <a:r>
                        <a:rPr lang="en-US" sz="1600" baseline="0" dirty="0" smtClean="0">
                          <a:solidFill>
                            <a:schemeClr val="tx1"/>
                          </a:solidFill>
                        </a:rPr>
                        <a:t> </a:t>
                      </a:r>
                      <a:r>
                        <a:rPr lang="en-US" sz="1600" dirty="0" smtClean="0">
                          <a:solidFill>
                            <a:schemeClr val="tx1"/>
                          </a:solidFill>
                        </a:rPr>
                        <a:t>component for persisting and retrieving product definition</a:t>
                      </a:r>
                      <a:r>
                        <a:rPr lang="en-US" sz="1600" baseline="0" dirty="0" smtClean="0">
                          <a:solidFill>
                            <a:schemeClr val="tx1"/>
                          </a:solidFill>
                        </a:rPr>
                        <a:t> data sourced from Accovia-DLP.</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r>
                        <a:rPr lang="en-US" sz="1600" b="1" dirty="0" smtClean="0">
                          <a:solidFill>
                            <a:srgbClr val="FFFFFF"/>
                          </a:solidFill>
                        </a:rPr>
                        <a:t>Cast Support Services</a:t>
                      </a:r>
                      <a:endParaRPr lang="en-US" sz="1600" b="1" dirty="0">
                        <a:solidFill>
                          <a:srgbClr val="FFFFFF"/>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 Not Applicable</a:t>
                      </a:r>
                      <a:r>
                        <a:rPr lang="en-US" sz="1600" dirty="0" smtClean="0">
                          <a:solidFill>
                            <a:schemeClr val="tx1"/>
                          </a:solidFill>
                        </a:rPr>
                        <a:t>. </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FFFF"/>
                          </a:solidFill>
                        </a:rPr>
                        <a:t>Information Management</a:t>
                      </a: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4286BC"/>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This project will leverage the emerging analytical reference architecture and MDM platform. </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bl>
          </a:graphicData>
        </a:graphic>
      </p:graphicFrame>
      <p:pic>
        <p:nvPicPr>
          <p:cNvPr id="29" name="Picture 2" descr="C:\Users\browc293\AppData\Local\Microsoft\Windows\Temporary Internet Files\Content.IE5\IJXG9YR1\MC900441310[1].png"/>
          <p:cNvPicPr>
            <a:picLocks noChangeAspect="1" noChangeArrowheads="1"/>
          </p:cNvPicPr>
          <p:nvPr/>
        </p:nvPicPr>
        <p:blipFill>
          <a:blip r:embed="rId2" cstate="print"/>
          <a:srcRect/>
          <a:stretch>
            <a:fillRect/>
          </a:stretch>
        </p:blipFill>
        <p:spPr bwMode="auto">
          <a:xfrm>
            <a:off x="7537346" y="1276038"/>
            <a:ext cx="470108" cy="470108"/>
          </a:xfrm>
          <a:prstGeom prst="rect">
            <a:avLst/>
          </a:prstGeom>
          <a:noFill/>
          <a:ln>
            <a:noFill/>
          </a:ln>
        </p:spPr>
      </p:pic>
      <p:pic>
        <p:nvPicPr>
          <p:cNvPr id="44" name="Picture 2" descr="C:\Users\browc293\AppData\Local\Microsoft\Windows\Temporary Internet Files\Content.IE5\IJXG9YR1\MC900441310[1].png"/>
          <p:cNvPicPr>
            <a:picLocks noChangeAspect="1" noChangeArrowheads="1"/>
          </p:cNvPicPr>
          <p:nvPr/>
        </p:nvPicPr>
        <p:blipFill>
          <a:blip r:embed="rId2" cstate="print"/>
          <a:srcRect/>
          <a:stretch>
            <a:fillRect/>
          </a:stretch>
        </p:blipFill>
        <p:spPr bwMode="auto">
          <a:xfrm>
            <a:off x="7467600" y="4419600"/>
            <a:ext cx="470108" cy="470108"/>
          </a:xfrm>
          <a:prstGeom prst="rect">
            <a:avLst/>
          </a:prstGeom>
          <a:noFill/>
          <a:ln>
            <a:noFill/>
          </a:ln>
        </p:spPr>
      </p:pic>
      <p:pic>
        <p:nvPicPr>
          <p:cNvPr id="15" name="Picture 2" descr="C:\Users\browc293\AppData\Local\Microsoft\Windows\Temporary Internet Files\Content.IE5\IJXG9YR1\MC900441310[1].png"/>
          <p:cNvPicPr>
            <a:picLocks noChangeAspect="1" noChangeArrowheads="1"/>
          </p:cNvPicPr>
          <p:nvPr/>
        </p:nvPicPr>
        <p:blipFill>
          <a:blip r:embed="rId2" cstate="print"/>
          <a:srcRect/>
          <a:stretch>
            <a:fillRect/>
          </a:stretch>
        </p:blipFill>
        <p:spPr bwMode="auto">
          <a:xfrm>
            <a:off x="7467600" y="1981200"/>
            <a:ext cx="470108" cy="47010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2400" b="1" dirty="0" smtClean="0">
                <a:solidFill>
                  <a:schemeClr val="tx2"/>
                </a:solidFill>
              </a:rPr>
              <a:t>Alignment with Technology Objectives</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7</a:t>
            </a:fld>
            <a:endParaRPr lang="en-US" dirty="0"/>
          </a:p>
        </p:txBody>
      </p:sp>
      <p:pic>
        <p:nvPicPr>
          <p:cNvPr id="83971" name="Picture 3"/>
          <p:cNvPicPr>
            <a:picLocks noGrp="1" noChangeAspect="1" noChangeArrowheads="1"/>
          </p:cNvPicPr>
          <p:nvPr>
            <p:ph sz="half" idx="1"/>
          </p:nvPr>
        </p:nvPicPr>
        <p:blipFill>
          <a:blip r:embed="rId2" cstate="print"/>
          <a:srcRect/>
          <a:stretch>
            <a:fillRect/>
          </a:stretch>
        </p:blipFill>
        <p:spPr bwMode="auto">
          <a:xfrm>
            <a:off x="152400" y="1143000"/>
            <a:ext cx="2209800" cy="5507371"/>
          </a:xfrm>
          <a:prstGeom prst="rect">
            <a:avLst/>
          </a:prstGeom>
          <a:noFill/>
          <a:ln w="9525">
            <a:noFill/>
            <a:miter lim="800000"/>
            <a:headEnd/>
            <a:tailEnd/>
          </a:ln>
        </p:spPr>
      </p:pic>
      <p:graphicFrame>
        <p:nvGraphicFramePr>
          <p:cNvPr id="26" name="Table 25"/>
          <p:cNvGraphicFramePr>
            <a:graphicFrameLocks noGrp="1"/>
          </p:cNvGraphicFramePr>
          <p:nvPr>
            <p:extLst>
              <p:ext uri="{D42A27DB-BD31-4B8C-83A1-F6EECF244321}">
                <p14:modId xmlns="" xmlns:p14="http://schemas.microsoft.com/office/powerpoint/2010/main" val="1460793028"/>
              </p:ext>
            </p:extLst>
          </p:nvPr>
        </p:nvGraphicFramePr>
        <p:xfrm>
          <a:off x="2438400" y="1295400"/>
          <a:ext cx="6096000" cy="3942080"/>
        </p:xfrm>
        <a:graphic>
          <a:graphicData uri="http://schemas.openxmlformats.org/drawingml/2006/table">
            <a:tbl>
              <a:tblPr firstRow="1">
                <a:tableStyleId>{FABFCF23-3B69-468F-B69F-88F6DE6A72F2}</a:tableStyleId>
              </a:tblPr>
              <a:tblGrid>
                <a:gridCol w="4648200"/>
                <a:gridCol w="1447800"/>
              </a:tblGrid>
              <a:tr h="370840">
                <a:tc>
                  <a:txBody>
                    <a:bodyPr/>
                    <a:lstStyle/>
                    <a:p>
                      <a:r>
                        <a:rPr lang="en-US" sz="1600" dirty="0" smtClean="0"/>
                        <a:t>Maximum Information Value</a:t>
                      </a:r>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r>
              <a:tr h="370840">
                <a:tc gridSpan="2">
                  <a:txBody>
                    <a:bodyPr/>
                    <a:lstStyle/>
                    <a:p>
                      <a:pPr lvl="0"/>
                      <a:r>
                        <a:rPr lang="en-US" sz="1300" dirty="0" smtClean="0">
                          <a:solidFill>
                            <a:schemeClr val="tx1"/>
                          </a:solidFill>
                        </a:rPr>
                        <a:t>Existing level of value, given the use of existing WDPR components.</a:t>
                      </a: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r>
                        <a:rPr lang="en-US" sz="1600" b="1" dirty="0" smtClean="0">
                          <a:solidFill>
                            <a:schemeClr val="bg1"/>
                          </a:solidFill>
                        </a:rPr>
                        <a:t>Interoperability</a:t>
                      </a:r>
                      <a:endParaRPr lang="en-US" sz="1600" b="1" dirty="0">
                        <a:solidFill>
                          <a:schemeClr val="bg1"/>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r>
              <a:tr h="370840">
                <a:tc gridSpan="2">
                  <a:txBody>
                    <a:bodyPr/>
                    <a:lstStyle/>
                    <a:p>
                      <a:pPr lvl="0"/>
                      <a:r>
                        <a:rPr lang="en-US" sz="1300" dirty="0" smtClean="0">
                          <a:solidFill>
                            <a:schemeClr val="tx1"/>
                          </a:solidFill>
                        </a:rPr>
                        <a:t>The project introduces and leverages components i.e. Sales</a:t>
                      </a:r>
                      <a:r>
                        <a:rPr lang="en-US" sz="1300" baseline="0" dirty="0" smtClean="0">
                          <a:solidFill>
                            <a:schemeClr val="tx1"/>
                          </a:solidFill>
                        </a:rPr>
                        <a:t> Offer Service, Sales Order Service, Product Service</a:t>
                      </a:r>
                      <a:r>
                        <a:rPr lang="en-US" sz="1300" dirty="0" smtClean="0">
                          <a:solidFill>
                            <a:schemeClr val="tx1"/>
                          </a:solidFill>
                        </a:rPr>
                        <a:t>, Entitlement</a:t>
                      </a:r>
                      <a:r>
                        <a:rPr lang="en-US" sz="1300" baseline="0" dirty="0" smtClean="0">
                          <a:solidFill>
                            <a:schemeClr val="tx1"/>
                          </a:solidFill>
                        </a:rPr>
                        <a:t> Service, etc. </a:t>
                      </a:r>
                      <a:r>
                        <a:rPr lang="en-US" sz="1300" dirty="0" smtClean="0">
                          <a:solidFill>
                            <a:schemeClr val="tx1"/>
                          </a:solidFill>
                        </a:rPr>
                        <a:t>that are interoperable with other WDPR and DLP components.</a:t>
                      </a: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r>
                        <a:rPr lang="en-US" sz="1600" b="1" dirty="0" smtClean="0">
                          <a:solidFill>
                            <a:srgbClr val="FFFFFF"/>
                          </a:solidFill>
                        </a:rPr>
                        <a:t>Reduced Complexity</a:t>
                      </a:r>
                      <a:endParaRPr lang="en-US" sz="1600" b="1" dirty="0">
                        <a:solidFill>
                          <a:srgbClr val="FFFFFF"/>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TBD</a:t>
                      </a:r>
                      <a:endParaRPr lang="en-US" sz="13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FFFF"/>
                          </a:solidFill>
                        </a:rPr>
                        <a:t>Sustainability, Availability, &amp; Security</a:t>
                      </a: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c>
                  <a:txBody>
                    <a:bodyPr/>
                    <a:lstStyle/>
                    <a:p>
                      <a:endParaRPr lang="en-US" sz="1600"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r>
              <a:tr h="248920">
                <a:tc gridSpan="2">
                  <a:txBody>
                    <a:bodyPr/>
                    <a:lstStyle/>
                    <a:p>
                      <a:pPr lvl="0"/>
                      <a:r>
                        <a:rPr lang="en-US" sz="1300" dirty="0" smtClean="0">
                          <a:solidFill>
                            <a:schemeClr val="tx1"/>
                          </a:solidFill>
                        </a:rPr>
                        <a:t>Consistent with current WDPR standards</a:t>
                      </a: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r h="370840">
                <a:tc>
                  <a:txBody>
                    <a:bodyPr/>
                    <a:lstStyle/>
                    <a:p>
                      <a:r>
                        <a:rPr lang="en-US" sz="1600" b="1" dirty="0" smtClean="0">
                          <a:solidFill>
                            <a:srgbClr val="FFFFFF"/>
                          </a:solidFill>
                        </a:rPr>
                        <a:t>Modernized Technology</a:t>
                      </a:r>
                      <a:endParaRPr lang="en-US" sz="1600" b="1" dirty="0">
                        <a:solidFill>
                          <a:srgbClr val="FFFFFF"/>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c>
                  <a:txBody>
                    <a:bodyPr/>
                    <a:lstStyle/>
                    <a:p>
                      <a:endParaRPr lang="en-US" dirty="0"/>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solidFill>
                      <a:srgbClr val="0D4753"/>
                    </a:solidFill>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rPr>
                        <a:t>The project will leverage WDPR modernized technology</a:t>
                      </a:r>
                      <a:r>
                        <a:rPr lang="en-US" sz="1300" dirty="0" smtClean="0"/>
                        <a:t> </a:t>
                      </a:r>
                      <a:endParaRPr lang="en-US" sz="1300" dirty="0" smtClean="0">
                        <a:solidFill>
                          <a:schemeClr val="tx1"/>
                        </a:solidFill>
                      </a:endParaRPr>
                    </a:p>
                  </a:txBody>
                  <a:tcPr>
                    <a:lnL w="19050" cap="flat" cmpd="sng" algn="ctr">
                      <a:solidFill>
                        <a:srgbClr val="4F81BD"/>
                      </a:solidFill>
                      <a:prstDash val="solid"/>
                      <a:round/>
                      <a:headEnd type="none" w="med" len="med"/>
                      <a:tailEnd type="none" w="med" len="med"/>
                    </a:lnL>
                    <a:lnR w="19050" cap="flat" cmpd="sng" algn="ctr">
                      <a:solidFill>
                        <a:srgbClr val="4F81BD"/>
                      </a:solidFill>
                      <a:prstDash val="solid"/>
                      <a:round/>
                      <a:headEnd type="none" w="med" len="med"/>
                      <a:tailEnd type="none" w="med" len="med"/>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tcPr>
                </a:tc>
                <a:tc hMerge="1">
                  <a:txBody>
                    <a:bodyPr/>
                    <a:lstStyle/>
                    <a:p>
                      <a:endParaRPr lang="en-US"/>
                    </a:p>
                  </a:txBody>
                  <a:tcPr/>
                </a:tc>
              </a:tr>
            </a:tbl>
          </a:graphicData>
        </a:graphic>
      </p:graphicFrame>
      <p:pic>
        <p:nvPicPr>
          <p:cNvPr id="28" name="Picture 2" descr="C:\Users\browc293\AppData\Local\Microsoft\Windows\Temporary Internet Files\Content.IE5\IJXG9YR1\MC900441310[1].png"/>
          <p:cNvPicPr>
            <a:picLocks noChangeAspect="1" noChangeArrowheads="1"/>
          </p:cNvPicPr>
          <p:nvPr/>
        </p:nvPicPr>
        <p:blipFill>
          <a:blip r:embed="rId3" cstate="print"/>
          <a:srcRect/>
          <a:stretch>
            <a:fillRect/>
          </a:stretch>
        </p:blipFill>
        <p:spPr bwMode="auto">
          <a:xfrm>
            <a:off x="7537346" y="1276038"/>
            <a:ext cx="470108" cy="470108"/>
          </a:xfrm>
          <a:prstGeom prst="rect">
            <a:avLst/>
          </a:prstGeom>
          <a:noFill/>
          <a:ln>
            <a:noFill/>
          </a:ln>
        </p:spPr>
      </p:pic>
      <p:pic>
        <p:nvPicPr>
          <p:cNvPr id="31" name="Picture 2" descr="C:\Users\browc293\AppData\Local\Microsoft\Windows\Temporary Internet Files\Content.IE5\IJXG9YR1\MC900441310[1].png"/>
          <p:cNvPicPr>
            <a:picLocks noChangeAspect="1" noChangeArrowheads="1"/>
          </p:cNvPicPr>
          <p:nvPr/>
        </p:nvPicPr>
        <p:blipFill>
          <a:blip r:embed="rId3" cstate="print"/>
          <a:srcRect/>
          <a:stretch>
            <a:fillRect/>
          </a:stretch>
        </p:blipFill>
        <p:spPr bwMode="auto">
          <a:xfrm>
            <a:off x="7543800" y="1981200"/>
            <a:ext cx="470108" cy="470108"/>
          </a:xfrm>
          <a:prstGeom prst="rect">
            <a:avLst/>
          </a:prstGeom>
          <a:noFill/>
          <a:ln>
            <a:noFill/>
          </a:ln>
        </p:spPr>
      </p:pic>
      <p:pic>
        <p:nvPicPr>
          <p:cNvPr id="34" name="Picture 2" descr="C:\Users\browc293\AppData\Local\Microsoft\Windows\Temporary Internet Files\Content.IE5\IJXG9YR1\MC900441310[1].png"/>
          <p:cNvPicPr>
            <a:picLocks noChangeAspect="1" noChangeArrowheads="1"/>
          </p:cNvPicPr>
          <p:nvPr/>
        </p:nvPicPr>
        <p:blipFill>
          <a:blip r:embed="rId3" cstate="print"/>
          <a:srcRect/>
          <a:stretch>
            <a:fillRect/>
          </a:stretch>
        </p:blipFill>
        <p:spPr bwMode="auto">
          <a:xfrm>
            <a:off x="7467600" y="3048000"/>
            <a:ext cx="470108" cy="470108"/>
          </a:xfrm>
          <a:prstGeom prst="rect">
            <a:avLst/>
          </a:prstGeom>
          <a:noFill/>
          <a:ln>
            <a:noFill/>
          </a:ln>
        </p:spPr>
      </p:pic>
      <p:pic>
        <p:nvPicPr>
          <p:cNvPr id="37" name="Picture 2" descr="C:\Users\browc293\AppData\Local\Microsoft\Windows\Temporary Internet Files\Content.IE5\IJXG9YR1\MC900441310[1].png"/>
          <p:cNvPicPr>
            <a:picLocks noChangeAspect="1" noChangeArrowheads="1"/>
          </p:cNvPicPr>
          <p:nvPr/>
        </p:nvPicPr>
        <p:blipFill>
          <a:blip r:embed="rId3" cstate="print"/>
          <a:srcRect/>
          <a:stretch>
            <a:fillRect/>
          </a:stretch>
        </p:blipFill>
        <p:spPr bwMode="auto">
          <a:xfrm>
            <a:off x="7543800" y="3810000"/>
            <a:ext cx="470108" cy="470108"/>
          </a:xfrm>
          <a:prstGeom prst="rect">
            <a:avLst/>
          </a:prstGeom>
          <a:noFill/>
          <a:ln>
            <a:noFill/>
          </a:ln>
        </p:spPr>
      </p:pic>
      <p:pic>
        <p:nvPicPr>
          <p:cNvPr id="40" name="Picture 2" descr="C:\Users\browc293\AppData\Local\Microsoft\Windows\Temporary Internet Files\Content.IE5\IJXG9YR1\MC900441310[1].png"/>
          <p:cNvPicPr>
            <a:picLocks noChangeAspect="1" noChangeArrowheads="1"/>
          </p:cNvPicPr>
          <p:nvPr/>
        </p:nvPicPr>
        <p:blipFill>
          <a:blip r:embed="rId3" cstate="print"/>
          <a:srcRect/>
          <a:stretch>
            <a:fillRect/>
          </a:stretch>
        </p:blipFill>
        <p:spPr bwMode="auto">
          <a:xfrm>
            <a:off x="7467600" y="4495800"/>
            <a:ext cx="470108" cy="47010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sz="2400" b="1" dirty="0" smtClean="0">
                <a:solidFill>
                  <a:schemeClr val="tx2"/>
                </a:solidFill>
              </a:rPr>
              <a:t>Business Architecture Dashboard</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8</a:t>
            </a:fld>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2462201954"/>
              </p:ext>
            </p:extLst>
          </p:nvPr>
        </p:nvGraphicFramePr>
        <p:xfrm>
          <a:off x="152400" y="855559"/>
          <a:ext cx="8839200" cy="6002441"/>
        </p:xfrm>
        <a:graphic>
          <a:graphicData uri="http://schemas.openxmlformats.org/drawingml/2006/table">
            <a:tbl>
              <a:tblPr>
                <a:tableStyleId>{5C22544A-7EE6-4342-B048-85BDC9FD1C3A}</a:tableStyleId>
              </a:tblPr>
              <a:tblGrid>
                <a:gridCol w="4876800"/>
                <a:gridCol w="3962400"/>
              </a:tblGrid>
              <a:tr h="272551">
                <a:tc>
                  <a:txBody>
                    <a:bodyPr/>
                    <a:lstStyle/>
                    <a:p>
                      <a:pPr algn="ctr"/>
                      <a:r>
                        <a:rPr lang="en-US" sz="1600" b="1" dirty="0" smtClean="0">
                          <a:solidFill>
                            <a:schemeClr val="bg1"/>
                          </a:solidFill>
                        </a:rPr>
                        <a:t>Assumptions</a:t>
                      </a:r>
                      <a:endParaRPr lang="en-US" sz="16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smtClean="0">
                          <a:solidFill>
                            <a:srgbClr val="FFFFFF"/>
                          </a:solidFill>
                        </a:rPr>
                        <a:t>Risks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895878">
                <a:tc>
                  <a:txBody>
                    <a:bodyPr/>
                    <a:lstStyle/>
                    <a:p>
                      <a:pPr marL="342900" indent="-342900">
                        <a:buFont typeface="Arial"/>
                        <a:buAutoNum type="arabicPeriod"/>
                      </a:pPr>
                      <a:r>
                        <a:rPr lang="en-US" sz="1200" baseline="0" dirty="0" smtClean="0"/>
                        <a:t>For Option 1, the new internal user interfaces will be user friendly with the functionality required to perform their work effectively and the </a:t>
                      </a:r>
                      <a:r>
                        <a:rPr lang="en-US" sz="1200" kern="1200" baseline="0" dirty="0" smtClean="0">
                          <a:solidFill>
                            <a:schemeClr val="dk1"/>
                          </a:solidFill>
                          <a:latin typeface="+mn-lt"/>
                          <a:ea typeface="+mn-ea"/>
                          <a:cs typeface="+mn-cs"/>
                        </a:rPr>
                        <a:t>processes will be improved to reflect the most efficient way for the business to manage their work.</a:t>
                      </a:r>
                    </a:p>
                    <a:p>
                      <a:pPr marL="342900" indent="-342900">
                        <a:buFont typeface="Arial"/>
                        <a:buAutoNum type="arabicPeriod"/>
                      </a:pPr>
                      <a:r>
                        <a:rPr lang="en-US" sz="1200" kern="1200" baseline="0" dirty="0" smtClean="0">
                          <a:solidFill>
                            <a:schemeClr val="dk1"/>
                          </a:solidFill>
                          <a:latin typeface="+mn-lt"/>
                          <a:ea typeface="+mn-ea"/>
                          <a:cs typeface="+mn-cs"/>
                        </a:rPr>
                        <a:t>Business rules which are business relevant and have business volatility for eligibility, applicability, combinability and pricing will be exposed to be managed by business rule administrator through a UI.</a:t>
                      </a:r>
                    </a:p>
                    <a:p>
                      <a:pPr marL="342900" indent="-342900">
                        <a:buFont typeface="Arial"/>
                        <a:buAutoNum type="arabicPeriod"/>
                      </a:pPr>
                      <a:r>
                        <a:rPr lang="en-US" sz="1200" kern="1200" baseline="0" dirty="0" smtClean="0">
                          <a:solidFill>
                            <a:schemeClr val="dk1"/>
                          </a:solidFill>
                          <a:latin typeface="+mn-lt"/>
                          <a:ea typeface="+mn-ea"/>
                          <a:cs typeface="+mn-cs"/>
                        </a:rPr>
                        <a:t>The improved sales offer and order functionalities and improved business rule structure will be available for all WDPR sites for an enhanced global guest experience.</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Arial"/>
                        <a:buNone/>
                      </a:pPr>
                      <a:r>
                        <a:rPr lang="en-US" sz="1200" baseline="0" dirty="0" smtClean="0"/>
                        <a:t>Option 1:</a:t>
                      </a:r>
                    </a:p>
                    <a:p>
                      <a:pPr marL="342900" indent="-342900">
                        <a:buFont typeface="Arial"/>
                        <a:buAutoNum type="arabicPeriod"/>
                      </a:pPr>
                      <a:r>
                        <a:rPr lang="en-US" sz="1200" baseline="0" dirty="0" smtClean="0"/>
                        <a:t>Risk to business user experience if the new UIs is not available at project go-live.</a:t>
                      </a:r>
                    </a:p>
                    <a:p>
                      <a:pPr marL="342900" indent="-342900">
                        <a:buFont typeface="Arial"/>
                        <a:buAutoNum type="arabicPeriod"/>
                      </a:pPr>
                      <a:r>
                        <a:rPr lang="en-US" sz="1200" baseline="0" dirty="0" smtClean="0"/>
                        <a:t>Risk to the business if the UI does not effectively support the sequencing of tasks and the required functionality.</a:t>
                      </a:r>
                    </a:p>
                    <a:p>
                      <a:pPr marL="342900" indent="-342900">
                        <a:buFont typeface="Arial"/>
                        <a:buNone/>
                      </a:pPr>
                      <a:r>
                        <a:rPr lang="en-US" sz="1200" baseline="0" dirty="0" smtClean="0"/>
                        <a:t>Option 2:</a:t>
                      </a:r>
                    </a:p>
                    <a:p>
                      <a:pPr marL="342900" indent="-342900">
                        <a:buFont typeface="Arial"/>
                        <a:buAutoNum type="arabicPeriod"/>
                      </a:pPr>
                      <a:r>
                        <a:rPr lang="en-US" sz="1200" baseline="0" dirty="0" smtClean="0"/>
                        <a:t>Risk to the business of not being able to share cleansed and governed business data across business for DLP.</a:t>
                      </a:r>
                    </a:p>
                    <a:p>
                      <a:pPr marL="342900" indent="-342900">
                        <a:buFont typeface="Arial"/>
                        <a:buNone/>
                      </a:pPr>
                      <a:r>
                        <a:rPr lang="en-US" sz="1200" baseline="0" smtClean="0"/>
                        <a:t>(See </a:t>
                      </a:r>
                      <a:r>
                        <a:rPr lang="en-US" sz="1200" baseline="0" dirty="0" smtClean="0"/>
                        <a:t>Risk </a:t>
                      </a:r>
                      <a:r>
                        <a:rPr lang="en-US" sz="1200" baseline="0" smtClean="0"/>
                        <a:t>Assessment Analysis)</a:t>
                      </a:r>
                      <a:endParaRPr lang="en-US" sz="1200" baseline="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31026">
                <a:tc>
                  <a:txBody>
                    <a:bodyPr/>
                    <a:lstStyle/>
                    <a:p>
                      <a:pPr algn="ctr"/>
                      <a:r>
                        <a:rPr lang="en-US" sz="1600" b="1" dirty="0" smtClean="0">
                          <a:solidFill>
                            <a:srgbClr val="FFFFFF"/>
                          </a:solidFill>
                        </a:rPr>
                        <a:t>Constraints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600" b="1" dirty="0" smtClean="0">
                          <a:solidFill>
                            <a:srgbClr val="FFFFFF"/>
                          </a:solidFill>
                        </a:rPr>
                        <a:t>Impacts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256998">
                <a:tc>
                  <a:txBody>
                    <a:bodyPr/>
                    <a:lstStyle/>
                    <a:p>
                      <a:pPr marL="285750" indent="-285750">
                        <a:buFont typeface="Arial"/>
                        <a:buNone/>
                      </a:pPr>
                      <a:r>
                        <a:rPr lang="en-US" sz="1200" dirty="0" smtClean="0"/>
                        <a:t>1.</a:t>
                      </a:r>
                      <a:r>
                        <a:rPr lang="en-US" sz="1200" baseline="0" dirty="0" smtClean="0"/>
                        <a:t>      Call Center workflow will not change.</a:t>
                      </a:r>
                      <a:endParaRPr lang="en-US" sz="1200" dirty="0" smtClean="0"/>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gn="l" defTabSz="9144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dk1"/>
                          </a:solidFill>
                          <a:latin typeface="+mn-lt"/>
                          <a:ea typeface="+mn-ea"/>
                          <a:cs typeface="+mn-cs"/>
                        </a:rPr>
                        <a:t>Option 1:</a:t>
                      </a:r>
                    </a:p>
                    <a:p>
                      <a:pPr marL="342900" marR="0" indent="-342900" algn="l" defTabSz="914400" rtl="0" eaLnBrk="1" fontAlgn="auto" latinLnBrk="0" hangingPunct="1">
                        <a:lnSpc>
                          <a:spcPct val="100000"/>
                        </a:lnSpc>
                        <a:spcBef>
                          <a:spcPts val="0"/>
                        </a:spcBef>
                        <a:spcAft>
                          <a:spcPts val="0"/>
                        </a:spcAft>
                        <a:buClrTx/>
                        <a:buSzTx/>
                        <a:buFont typeface="Arial"/>
                        <a:buAutoNum type="arabicPeriod"/>
                        <a:tabLst/>
                        <a:defRPr/>
                      </a:pPr>
                      <a:r>
                        <a:rPr lang="en-US" sz="1200" kern="1200" baseline="0" dirty="0" smtClean="0">
                          <a:solidFill>
                            <a:schemeClr val="dk1"/>
                          </a:solidFill>
                          <a:latin typeface="+mn-lt"/>
                          <a:ea typeface="+mn-ea"/>
                          <a:cs typeface="+mn-cs"/>
                        </a:rPr>
                        <a:t>There are business user and process changes to leverage the new User Interfaces for Product Management, Asset Management and Inventory Management.</a:t>
                      </a:r>
                    </a:p>
                    <a:p>
                      <a:pPr marL="342900" marR="0" indent="-342900" algn="l" defTabSz="914400" rtl="0" eaLnBrk="1" fontAlgn="auto" latinLnBrk="0" hangingPunct="1">
                        <a:lnSpc>
                          <a:spcPct val="100000"/>
                        </a:lnSpc>
                        <a:spcBef>
                          <a:spcPts val="0"/>
                        </a:spcBef>
                        <a:spcAft>
                          <a:spcPts val="0"/>
                        </a:spcAft>
                        <a:buClrTx/>
                        <a:buSzTx/>
                        <a:buFont typeface="Arial"/>
                        <a:buNone/>
                        <a:tabLst/>
                        <a:defRPr/>
                      </a:pPr>
                      <a:r>
                        <a:rPr lang="en-US" sz="1200" kern="1200" baseline="0" dirty="0" smtClean="0">
                          <a:solidFill>
                            <a:schemeClr val="dk1"/>
                          </a:solidFill>
                          <a:latin typeface="+mn-lt"/>
                          <a:ea typeface="+mn-ea"/>
                          <a:cs typeface="+mn-cs"/>
                        </a:rPr>
                        <a:t>All Options: </a:t>
                      </a:r>
                    </a:p>
                    <a:p>
                      <a:pPr marL="342900" marR="0" indent="-342900" algn="l" defTabSz="914400" rtl="0" eaLnBrk="1" fontAlgn="auto" latinLnBrk="0" hangingPunct="1">
                        <a:lnSpc>
                          <a:spcPct val="100000"/>
                        </a:lnSpc>
                        <a:spcBef>
                          <a:spcPts val="0"/>
                        </a:spcBef>
                        <a:spcAft>
                          <a:spcPts val="0"/>
                        </a:spcAft>
                        <a:buClrTx/>
                        <a:buSzTx/>
                        <a:buFont typeface="Arial"/>
                        <a:buAutoNum type="arabicPeriod"/>
                        <a:tabLst/>
                        <a:defRPr/>
                      </a:pPr>
                      <a:r>
                        <a:rPr lang="en-US" sz="1200" baseline="0" dirty="0" smtClean="0"/>
                        <a:t>All Options are expected to </a:t>
                      </a:r>
                      <a:r>
                        <a:rPr lang="en-US" sz="1200" kern="1200" baseline="0" dirty="0" smtClean="0">
                          <a:solidFill>
                            <a:schemeClr val="dk1"/>
                          </a:solidFill>
                          <a:latin typeface="+mn-lt"/>
                          <a:ea typeface="+mn-ea"/>
                          <a:cs typeface="+mn-cs"/>
                        </a:rPr>
                        <a:t>boost ticket and package sales through improved sales offer and order functionalities and simplified user experience through the web.</a:t>
                      </a:r>
                    </a:p>
                    <a:p>
                      <a:pPr marL="342900" marR="0" indent="-342900" algn="l" defTabSz="914400" rtl="0" eaLnBrk="1" fontAlgn="auto" latinLnBrk="0" hangingPunct="1">
                        <a:lnSpc>
                          <a:spcPct val="100000"/>
                        </a:lnSpc>
                        <a:spcBef>
                          <a:spcPts val="0"/>
                        </a:spcBef>
                        <a:spcAft>
                          <a:spcPts val="0"/>
                        </a:spcAft>
                        <a:buClrTx/>
                        <a:buSzTx/>
                        <a:buFont typeface="Arial"/>
                        <a:buAutoNum type="arabicPeriod"/>
                        <a:tabLst/>
                        <a:defRPr/>
                      </a:pPr>
                      <a:r>
                        <a:rPr lang="en-US" sz="1200" kern="1200" baseline="0" dirty="0" smtClean="0">
                          <a:solidFill>
                            <a:schemeClr val="dk1"/>
                          </a:solidFill>
                          <a:latin typeface="+mn-lt"/>
                          <a:ea typeface="+mn-ea"/>
                          <a:cs typeface="+mn-cs"/>
                        </a:rPr>
                        <a:t>DLP is in business alignment with the WDPR Enterprise from a business strategy and functionality perspective.</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02681">
                <a:tc gridSpan="2">
                  <a:txBody>
                    <a:bodyPr/>
                    <a:lstStyle/>
                    <a:p>
                      <a:pPr algn="ctr"/>
                      <a:r>
                        <a:rPr lang="en-US" sz="1200" b="1" dirty="0" smtClean="0">
                          <a:solidFill>
                            <a:srgbClr val="FFFFFF"/>
                          </a:solidFill>
                        </a:rPr>
                        <a:t>Recommendations</a:t>
                      </a:r>
                      <a:endParaRPr lang="en-US" sz="12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812519">
                <a:tc gridSpan="2">
                  <a:txBody>
                    <a:bodyPr/>
                    <a:lstStyle/>
                    <a:p>
                      <a:pPr marL="342900" indent="-342900">
                        <a:buFont typeface="Arial"/>
                        <a:buAutoNum type="arabicPeriod"/>
                      </a:pPr>
                      <a:r>
                        <a:rPr lang="en-US" sz="1200" baseline="0" dirty="0" smtClean="0"/>
                        <a:t>Collaborate with Business Architecture on changes to business process to ensure we are gaining business alignment in processes and functionality across the WDPR Enterprise. </a:t>
                      </a:r>
                    </a:p>
                    <a:p>
                      <a:pPr marL="342900" indent="-342900">
                        <a:buFont typeface="Arial"/>
                        <a:buAutoNum type="arabicPeriod"/>
                      </a:pPr>
                      <a:r>
                        <a:rPr lang="en-US" sz="1200" baseline="0" dirty="0" smtClean="0"/>
                        <a:t>Follow-up with Business Architecture to discuss measurable objectives for DLP strategies based on the metrics that were provided by WDPRO. (See Business Architecture Appendix)</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extLst>
      <p:ext uri="{BB962C8B-B14F-4D97-AF65-F5344CB8AC3E}">
        <p14:creationId xmlns="" xmlns:p14="http://schemas.microsoft.com/office/powerpoint/2010/main" val="2534643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487362"/>
          </a:xfrm>
        </p:spPr>
        <p:txBody>
          <a:bodyPr/>
          <a:lstStyle/>
          <a:p>
            <a:r>
              <a:rPr lang="en-US" sz="2400" b="1" dirty="0" smtClean="0">
                <a:solidFill>
                  <a:schemeClr val="tx2"/>
                </a:solidFill>
              </a:rPr>
              <a:t>Information Architecture Dashboard</a:t>
            </a:r>
            <a:endParaRPr lang="en-US" sz="2400" b="1" dirty="0">
              <a:solidFill>
                <a:schemeClr val="tx2"/>
              </a:solidFill>
            </a:endParaRPr>
          </a:p>
        </p:txBody>
      </p:sp>
      <p:sp>
        <p:nvSpPr>
          <p:cNvPr id="4" name="Slide Number Placeholder 3"/>
          <p:cNvSpPr>
            <a:spLocks noGrp="1"/>
          </p:cNvSpPr>
          <p:nvPr>
            <p:ph type="sldNum" sz="quarter" idx="11"/>
          </p:nvPr>
        </p:nvSpPr>
        <p:spPr/>
        <p:txBody>
          <a:bodyPr/>
          <a:lstStyle/>
          <a:p>
            <a:pPr>
              <a:defRPr/>
            </a:pPr>
            <a:fld id="{E5D9FB51-018E-4C86-9C7F-DCDCB7214169}" type="slidenum">
              <a:rPr lang="en-US" smtClean="0"/>
              <a:pPr>
                <a:defRPr/>
              </a:pPr>
              <a:t>9</a:t>
            </a:fld>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2462201954"/>
              </p:ext>
            </p:extLst>
          </p:nvPr>
        </p:nvGraphicFramePr>
        <p:xfrm>
          <a:off x="304800" y="838200"/>
          <a:ext cx="8610600" cy="5867400"/>
        </p:xfrm>
        <a:graphic>
          <a:graphicData uri="http://schemas.openxmlformats.org/drawingml/2006/table">
            <a:tbl>
              <a:tblPr>
                <a:tableStyleId>{5C22544A-7EE6-4342-B048-85BDC9FD1C3A}</a:tableStyleId>
              </a:tblPr>
              <a:tblGrid>
                <a:gridCol w="4305300"/>
                <a:gridCol w="4305300"/>
              </a:tblGrid>
              <a:tr h="346809">
                <a:tc>
                  <a:txBody>
                    <a:bodyPr/>
                    <a:lstStyle/>
                    <a:p>
                      <a:pPr algn="ctr"/>
                      <a:r>
                        <a:rPr lang="en-US" sz="1600" b="1" dirty="0" smtClean="0">
                          <a:solidFill>
                            <a:schemeClr val="bg1"/>
                          </a:solidFill>
                        </a:rPr>
                        <a:t>Assumptions</a:t>
                      </a:r>
                      <a:endParaRPr lang="en-US" sz="1600" b="1" dirty="0">
                        <a:solidFill>
                          <a:schemeClr val="bg1"/>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smtClean="0">
                          <a:solidFill>
                            <a:srgbClr val="FFFFFF"/>
                          </a:solidFill>
                        </a:rPr>
                        <a:t>Risks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616833">
                <a:tc>
                  <a:txBody>
                    <a:bodyPr/>
                    <a:lstStyle/>
                    <a:p>
                      <a:pPr marL="285750" indent="-285750">
                        <a:buFont typeface="Arial"/>
                        <a:buNone/>
                      </a:pPr>
                      <a:r>
                        <a:rPr lang="en-US" sz="1000" kern="1200" dirty="0" smtClean="0">
                          <a:solidFill>
                            <a:schemeClr val="tx1"/>
                          </a:solidFill>
                          <a:latin typeface="+mn-lt"/>
                          <a:ea typeface="+mn-ea"/>
                          <a:cs typeface="+mn-cs"/>
                        </a:rPr>
                        <a:t>Option 1 + 2:</a:t>
                      </a:r>
                    </a:p>
                    <a:p>
                      <a:pPr marL="285750" indent="-285750">
                        <a:buFont typeface="Arial"/>
                        <a:buChar char="•"/>
                      </a:pPr>
                      <a:r>
                        <a:rPr lang="en-US" sz="1000" kern="1200" dirty="0" smtClean="0">
                          <a:solidFill>
                            <a:schemeClr val="tx1"/>
                          </a:solidFill>
                          <a:latin typeface="+mn-lt"/>
                          <a:ea typeface="+mn-ea"/>
                          <a:cs typeface="+mn-cs"/>
                        </a:rPr>
                        <a:t>Existing D3 stores will be leveraged - -no new components of the IMS Reference Architecture are required for analytics</a:t>
                      </a:r>
                    </a:p>
                    <a:p>
                      <a:pPr marL="285750" indent="-285750">
                        <a:buFont typeface="Arial"/>
                        <a:buChar char="•"/>
                      </a:pPr>
                      <a:r>
                        <a:rPr lang="en-US" sz="1000" kern="1200" dirty="0" smtClean="0">
                          <a:solidFill>
                            <a:schemeClr val="tx1"/>
                          </a:solidFill>
                          <a:latin typeface="+mn-lt"/>
                          <a:ea typeface="+mn-ea"/>
                          <a:cs typeface="+mn-cs"/>
                        </a:rPr>
                        <a:t>Product Configuration will reside inside Accovia-DLP</a:t>
                      </a:r>
                    </a:p>
                    <a:p>
                      <a:pPr marL="285750" indent="-285750">
                        <a:buFont typeface="Arial"/>
                        <a:buNone/>
                      </a:pPr>
                      <a:r>
                        <a:rPr lang="en-US" sz="1000" kern="1200" dirty="0" smtClean="0">
                          <a:solidFill>
                            <a:schemeClr val="tx1"/>
                          </a:solidFill>
                          <a:latin typeface="+mn-lt"/>
                          <a:ea typeface="+mn-ea"/>
                          <a:cs typeface="+mn-cs"/>
                        </a:rPr>
                        <a:t>Option 1:</a:t>
                      </a:r>
                    </a:p>
                    <a:p>
                      <a:pPr marL="285750" indent="-285750">
                        <a:buFont typeface="Arial"/>
                        <a:buChar char="•"/>
                      </a:pPr>
                      <a:r>
                        <a:rPr lang="en-US" sz="1000" kern="1200" dirty="0" smtClean="0">
                          <a:solidFill>
                            <a:schemeClr val="tx1"/>
                          </a:solidFill>
                          <a:latin typeface="+mn-lt"/>
                          <a:ea typeface="+mn-ea"/>
                          <a:cs typeface="+mn-cs"/>
                        </a:rPr>
                        <a:t>Product Hub will be used for persistence &amp; retrieval of Product Data only </a:t>
                      </a:r>
                    </a:p>
                    <a:p>
                      <a:pPr marL="285750" indent="-285750">
                        <a:buFont typeface="Arial"/>
                        <a:buChar char="•"/>
                      </a:pPr>
                      <a:r>
                        <a:rPr lang="en-US" sz="1000" kern="1200" dirty="0" smtClean="0">
                          <a:solidFill>
                            <a:schemeClr val="tx1"/>
                          </a:solidFill>
                          <a:latin typeface="+mn-lt"/>
                          <a:ea typeface="+mn-ea"/>
                          <a:cs typeface="+mn-cs"/>
                        </a:rPr>
                        <a:t>Asset Hub will be store DLP Facility data for Hotels  as well as any reference data</a:t>
                      </a:r>
                      <a:r>
                        <a:rPr lang="en-US" sz="1000" kern="1200" baseline="0" dirty="0" smtClean="0">
                          <a:solidFill>
                            <a:schemeClr val="tx1"/>
                          </a:solidFill>
                          <a:latin typeface="+mn-lt"/>
                          <a:ea typeface="+mn-ea"/>
                          <a:cs typeface="+mn-cs"/>
                        </a:rPr>
                        <a:t> to support Accovia Product Configuration</a:t>
                      </a:r>
                      <a:endParaRPr lang="en-US" sz="1000" kern="1200" dirty="0" smtClean="0">
                        <a:solidFill>
                          <a:schemeClr val="tx1"/>
                        </a:solidFill>
                        <a:latin typeface="+mn-lt"/>
                        <a:ea typeface="+mn-ea"/>
                        <a:cs typeface="+mn-cs"/>
                      </a:endParaRPr>
                    </a:p>
                    <a:p>
                      <a:pPr marL="285750" indent="-285750">
                        <a:buFont typeface="Arial"/>
                        <a:buChar char="•"/>
                      </a:pPr>
                      <a:r>
                        <a:rPr lang="en-US" sz="1000" kern="1200" dirty="0" smtClean="0">
                          <a:solidFill>
                            <a:schemeClr val="tx1"/>
                          </a:solidFill>
                          <a:latin typeface="+mn-lt"/>
                          <a:ea typeface="+mn-ea"/>
                          <a:cs typeface="+mn-cs"/>
                        </a:rPr>
                        <a:t>Any new Master data sources will leverage MDM components including Enterprise Staging Area (ESA), Central Data Repository (CDR) and MDM Areas (see Appendix A2 – MDM Context Diagram)</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Product Hub &amp; CMS Integration is required to support WEB</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DLP Data</a:t>
                      </a:r>
                      <a:r>
                        <a:rPr lang="en-US" sz="1000" kern="1200" baseline="0" dirty="0" smtClean="0">
                          <a:solidFill>
                            <a:schemeClr val="tx1"/>
                          </a:solidFill>
                          <a:latin typeface="+mn-lt"/>
                          <a:ea typeface="+mn-ea"/>
                          <a:cs typeface="+mn-cs"/>
                        </a:rPr>
                        <a:t> stores retired:  </a:t>
                      </a:r>
                      <a:r>
                        <a:rPr lang="en-US" sz="1000" kern="1200" dirty="0" smtClean="0">
                          <a:solidFill>
                            <a:schemeClr val="tx1"/>
                          </a:solidFill>
                          <a:latin typeface="+mn-lt"/>
                          <a:ea typeface="+mn-ea"/>
                          <a:cs typeface="+mn-cs"/>
                        </a:rPr>
                        <a:t>Package Merge Agent (PMA), Product Combinability</a:t>
                      </a:r>
                      <a:r>
                        <a:rPr lang="en-US" sz="1000" kern="1200" baseline="0" dirty="0" smtClean="0">
                          <a:solidFill>
                            <a:schemeClr val="tx1"/>
                          </a:solidFill>
                          <a:latin typeface="+mn-lt"/>
                          <a:ea typeface="+mn-ea"/>
                          <a:cs typeface="+mn-cs"/>
                        </a:rPr>
                        <a:t> (PCS)</a:t>
                      </a:r>
                      <a:r>
                        <a:rPr lang="en-US" sz="1000" kern="1200" dirty="0" smtClean="0">
                          <a:solidFill>
                            <a:schemeClr val="tx1"/>
                          </a:solidFill>
                          <a:latin typeface="+mn-lt"/>
                          <a:ea typeface="+mn-ea"/>
                          <a:cs typeface="+mn-cs"/>
                        </a:rPr>
                        <a:t> DLP</a:t>
                      </a:r>
                      <a:r>
                        <a:rPr lang="en-US" sz="1000" kern="1200" baseline="0" dirty="0" smtClean="0">
                          <a:solidFill>
                            <a:schemeClr val="tx1"/>
                          </a:solidFill>
                          <a:latin typeface="+mn-lt"/>
                          <a:ea typeface="+mn-ea"/>
                          <a:cs typeface="+mn-cs"/>
                        </a:rPr>
                        <a:t> Recommender, Travel Wish </a:t>
                      </a:r>
                      <a:endParaRPr lang="en-US" sz="1000" kern="1200" dirty="0" smtClean="0">
                        <a:solidFill>
                          <a:schemeClr val="tx1"/>
                        </a:solidFill>
                        <a:latin typeface="+mn-lt"/>
                        <a:ea typeface="+mn-ea"/>
                        <a:cs typeface="+mn-cs"/>
                      </a:endParaRPr>
                    </a:p>
                    <a:p>
                      <a:pPr marL="285750" indent="-285750">
                        <a:buFont typeface="Arial"/>
                        <a:buNone/>
                      </a:pPr>
                      <a:r>
                        <a:rPr lang="en-US" sz="1000" kern="1200" dirty="0" smtClean="0">
                          <a:solidFill>
                            <a:schemeClr val="tx1"/>
                          </a:solidFill>
                          <a:latin typeface="+mn-lt"/>
                          <a:ea typeface="+mn-ea"/>
                          <a:cs typeface="+mn-cs"/>
                        </a:rPr>
                        <a:t>Option 2: </a:t>
                      </a:r>
                    </a:p>
                    <a:p>
                      <a:pPr marL="285750" indent="-285750">
                        <a:buFont typeface="Arial" pitchFamily="34" charset="0"/>
                        <a:buChar char="•"/>
                      </a:pPr>
                      <a:r>
                        <a:rPr lang="en-US" sz="1000" kern="1200" dirty="0" smtClean="0">
                          <a:solidFill>
                            <a:schemeClr val="tx1"/>
                          </a:solidFill>
                          <a:latin typeface="+mn-lt"/>
                          <a:ea typeface="+mn-ea"/>
                          <a:cs typeface="+mn-cs"/>
                        </a:rPr>
                        <a:t>Travel Wish (shops) schema will need enhancement</a:t>
                      </a:r>
                      <a:endParaRPr lang="en-US" sz="1100" kern="1200" dirty="0" smtClean="0">
                        <a:solidFill>
                          <a:schemeClr val="tx1"/>
                        </a:solidFill>
                        <a:latin typeface="+mn-lt"/>
                        <a:ea typeface="+mn-ea"/>
                        <a:cs typeface="+mn-cs"/>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Arial" pitchFamily="34" charset="0"/>
                        <a:buNone/>
                      </a:pPr>
                      <a:r>
                        <a:rPr lang="en-US" sz="1000" kern="1200" dirty="0" smtClean="0">
                          <a:solidFill>
                            <a:schemeClr val="tx1"/>
                          </a:solidFill>
                          <a:latin typeface="+mn-lt"/>
                          <a:ea typeface="+mn-ea"/>
                          <a:cs typeface="+mn-cs"/>
                        </a:rPr>
                        <a:t>Option 1: </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 Ability to hire qualified Data Modelers and ramp up in time for   </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 FY14, 2Q (start of Project)</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 Some information models are at Conceptual level only ( Rate  </a:t>
                      </a:r>
                      <a:br>
                        <a:rPr lang="en-US" sz="1000" kern="1200" dirty="0" smtClean="0">
                          <a:solidFill>
                            <a:schemeClr val="tx1"/>
                          </a:solidFill>
                          <a:latin typeface="+mn-lt"/>
                          <a:ea typeface="+mn-ea"/>
                          <a:cs typeface="+mn-cs"/>
                        </a:rPr>
                      </a:br>
                      <a:r>
                        <a:rPr lang="en-US" sz="1000" kern="1200" dirty="0" smtClean="0">
                          <a:solidFill>
                            <a:schemeClr val="tx1"/>
                          </a:solidFill>
                          <a:latin typeface="+mn-lt"/>
                          <a:ea typeface="+mn-ea"/>
                          <a:cs typeface="+mn-cs"/>
                        </a:rPr>
                        <a:t> Plan, Combinability, Eligibility)</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High dependency on Master Data Hubs readiness</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High dependency on ESA, CDR readiness</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Integration  with Product Hub and CMS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All Product / Asset data in Accovia-DLP will need early profiling,</a:t>
                      </a:r>
                      <a:r>
                        <a:rPr lang="en-US" sz="1000" kern="1200" baseline="0" dirty="0" smtClean="0">
                          <a:solidFill>
                            <a:schemeClr val="tx1"/>
                          </a:solidFill>
                          <a:latin typeface="+mn-lt"/>
                          <a:ea typeface="+mn-ea"/>
                          <a:cs typeface="+mn-cs"/>
                        </a:rPr>
                        <a:t> mapping and Data Quality checks</a:t>
                      </a:r>
                      <a:endParaRPr lang="en-US" sz="1000" kern="1200" dirty="0" smtClean="0">
                        <a:solidFill>
                          <a:schemeClr val="tx1"/>
                        </a:solidFill>
                        <a:latin typeface="+mn-lt"/>
                        <a:ea typeface="+mn-ea"/>
                        <a:cs typeface="+mn-cs"/>
                      </a:endParaRPr>
                    </a:p>
                    <a:p>
                      <a:pPr marL="285750" indent="-285750" algn="l" defTabSz="914400" rtl="0" eaLnBrk="1" latinLnBrk="0" hangingPunct="1">
                        <a:buFont typeface="Arial" pitchFamily="34" charset="0"/>
                        <a:buChar char="•"/>
                      </a:pPr>
                      <a:endParaRPr lang="en-US" sz="1000" kern="1200" dirty="0" smtClean="0">
                        <a:solidFill>
                          <a:schemeClr val="tx1"/>
                        </a:solidFill>
                        <a:latin typeface="+mn-lt"/>
                        <a:ea typeface="+mn-ea"/>
                        <a:cs typeface="+mn-cs"/>
                      </a:endParaRPr>
                    </a:p>
                    <a:p>
                      <a:pPr marL="285750" indent="-285750" algn="l" defTabSz="914400" rtl="0" eaLnBrk="1" latinLnBrk="0" hangingPunct="1">
                        <a:buFont typeface="Arial" pitchFamily="34" charset="0"/>
                        <a:buNone/>
                      </a:pPr>
                      <a:r>
                        <a:rPr lang="en-US" sz="1000" kern="1200" dirty="0" smtClean="0">
                          <a:solidFill>
                            <a:schemeClr val="tx1"/>
                          </a:solidFill>
                          <a:latin typeface="+mn-lt"/>
                          <a:ea typeface="+mn-ea"/>
                          <a:cs typeface="+mn-cs"/>
                        </a:rPr>
                        <a:t>Option 2:</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Tactical Solution  incurring more technical debt instead of building out new Product Program Architecture</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As more capabilities are built leveraging the Product Program, data integration for analytics will become an issue</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49981">
                <a:tc>
                  <a:txBody>
                    <a:bodyPr/>
                    <a:lstStyle/>
                    <a:p>
                      <a:pPr algn="ctr"/>
                      <a:r>
                        <a:rPr lang="en-US" sz="1600" b="1" dirty="0" smtClean="0">
                          <a:solidFill>
                            <a:srgbClr val="FFFFFF"/>
                          </a:solidFill>
                        </a:rPr>
                        <a:t>Constraints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algn="ctr"/>
                      <a:r>
                        <a:rPr lang="en-US" sz="1600" b="1" dirty="0" smtClean="0">
                          <a:solidFill>
                            <a:srgbClr val="FFFFFF"/>
                          </a:solidFill>
                        </a:rPr>
                        <a:t>Impacts</a:t>
                      </a:r>
                      <a:endParaRPr lang="en-US" sz="16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725147">
                <a:tc>
                  <a:txBody>
                    <a:bodyPr/>
                    <a:lstStyle/>
                    <a:p>
                      <a:pPr marL="285750" indent="-285750">
                        <a:buFont typeface="Arial" pitchFamily="34" charset="0"/>
                        <a:buNone/>
                      </a:pPr>
                      <a:r>
                        <a:rPr lang="en-US" sz="1000" kern="1200" dirty="0" smtClean="0">
                          <a:solidFill>
                            <a:schemeClr val="tx1"/>
                          </a:solidFill>
                          <a:latin typeface="+mn-lt"/>
                          <a:ea typeface="+mn-ea"/>
                          <a:cs typeface="+mn-cs"/>
                        </a:rPr>
                        <a:t>Option 1: </a:t>
                      </a:r>
                    </a:p>
                    <a:p>
                      <a:pPr marL="285750" indent="-285750">
                        <a:buFont typeface="Arial" pitchFamily="34" charset="0"/>
                        <a:buChar char="•"/>
                      </a:pPr>
                      <a:r>
                        <a:rPr lang="en-US" sz="1000" kern="1200" dirty="0" smtClean="0">
                          <a:solidFill>
                            <a:schemeClr val="tx1"/>
                          </a:solidFill>
                          <a:latin typeface="+mn-lt"/>
                          <a:ea typeface="+mn-ea"/>
                          <a:cs typeface="+mn-cs"/>
                        </a:rPr>
                        <a:t>Timelines + IA Resource Availability</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Arial" pitchFamily="34" charset="0"/>
                        <a:buNone/>
                      </a:pPr>
                      <a:r>
                        <a:rPr lang="en-US" sz="1000" kern="1200" dirty="0" smtClean="0">
                          <a:solidFill>
                            <a:schemeClr val="tx1"/>
                          </a:solidFill>
                          <a:latin typeface="+mn-lt"/>
                          <a:ea typeface="+mn-ea"/>
                          <a:cs typeface="+mn-cs"/>
                        </a:rPr>
                        <a:t>Option 1:</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  New Product Program foundational components are built  </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  Asset and Product Hub  will be bringing on new data sources</a:t>
                      </a:r>
                    </a:p>
                    <a:p>
                      <a:pPr marL="285750" indent="-285750" algn="l" defTabSz="914400" rtl="0" eaLnBrk="1" latinLnBrk="0" hangingPunct="1">
                        <a:buFont typeface="Arial" pitchFamily="34" charset="0"/>
                        <a:buChar char="•"/>
                      </a:pPr>
                      <a:r>
                        <a:rPr lang="en-US" sz="1000" kern="1200" dirty="0" smtClean="0">
                          <a:solidFill>
                            <a:schemeClr val="tx1"/>
                          </a:solidFill>
                          <a:latin typeface="+mn-lt"/>
                          <a:ea typeface="+mn-ea"/>
                          <a:cs typeface="+mn-cs"/>
                        </a:rPr>
                        <a:t>  ESA &amp; CDR will be bringing in new master reference data</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315281">
                <a:tc gridSpan="2">
                  <a:txBody>
                    <a:bodyPr/>
                    <a:lstStyle/>
                    <a:p>
                      <a:pPr algn="ctr"/>
                      <a:r>
                        <a:rPr lang="en-US" sz="1400" b="1" dirty="0" smtClean="0">
                          <a:solidFill>
                            <a:srgbClr val="FFFFFF"/>
                          </a:solidFill>
                        </a:rPr>
                        <a:t>Recommendations</a:t>
                      </a:r>
                      <a:endParaRPr lang="en-US" sz="1400" b="1" dirty="0">
                        <a:solidFill>
                          <a:srgbClr val="FFFFFF"/>
                        </a:solidFill>
                      </a:endParaRP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hMerge="1">
                  <a:txBody>
                    <a:bodyPr/>
                    <a:lstStyle/>
                    <a:p>
                      <a:endParaRPr lang="en-US" dirty="0"/>
                    </a:p>
                  </a:txBody>
                  <a:tcPr/>
                </a:tc>
              </a:tr>
              <a:tr h="1513349">
                <a:tc gridSpan="2">
                  <a:txBody>
                    <a:bodyPr/>
                    <a:lstStyle/>
                    <a:p>
                      <a:pPr>
                        <a:buFont typeface="Arial" pitchFamily="34" charset="0"/>
                        <a:buNone/>
                      </a:pPr>
                      <a:r>
                        <a:rPr lang="en-US" sz="1000" dirty="0" smtClean="0">
                          <a:solidFill>
                            <a:schemeClr val="tx1"/>
                          </a:solidFill>
                        </a:rPr>
                        <a:t> Align with Industry standards as well as Disney established standards for data modeling for both Options</a:t>
                      </a:r>
                    </a:p>
                    <a:p>
                      <a:pPr>
                        <a:buFont typeface="Arial" pitchFamily="34" charset="0"/>
                        <a:buNone/>
                      </a:pPr>
                      <a:r>
                        <a:rPr lang="en-US" sz="1000" dirty="0" smtClean="0">
                          <a:solidFill>
                            <a:schemeClr val="tx1"/>
                          </a:solidFill>
                        </a:rPr>
                        <a:t>Option</a:t>
                      </a:r>
                      <a:r>
                        <a:rPr lang="en-US" sz="1000" baseline="0" dirty="0" smtClean="0">
                          <a:solidFill>
                            <a:schemeClr val="tx1"/>
                          </a:solidFill>
                        </a:rPr>
                        <a:t> 1 (</a:t>
                      </a:r>
                      <a:r>
                        <a:rPr lang="en-US" sz="1000" dirty="0" smtClean="0">
                          <a:solidFill>
                            <a:schemeClr val="tx1"/>
                          </a:solidFill>
                        </a:rPr>
                        <a:t>Appendix A2 Future State) )</a:t>
                      </a:r>
                    </a:p>
                    <a:p>
                      <a:pPr>
                        <a:buFont typeface="Arial" pitchFamily="34" charset="0"/>
                        <a:buChar char="•"/>
                      </a:pPr>
                      <a:r>
                        <a:rPr lang="en-US" sz="1000" dirty="0" smtClean="0">
                          <a:solidFill>
                            <a:schemeClr val="tx1"/>
                          </a:solidFill>
                        </a:rPr>
                        <a:t>   Leverage the Product Program :  ensure complete and generalized data models are created to support foundational implementation of </a:t>
                      </a:r>
                      <a:br>
                        <a:rPr lang="en-US" sz="1000" dirty="0" smtClean="0">
                          <a:solidFill>
                            <a:schemeClr val="tx1"/>
                          </a:solidFill>
                        </a:rPr>
                      </a:br>
                      <a:r>
                        <a:rPr lang="en-US" sz="1000" dirty="0" smtClean="0">
                          <a:solidFill>
                            <a:schemeClr val="tx1"/>
                          </a:solidFill>
                        </a:rPr>
                        <a:t>    Product Pricing (Rate Plan, Eligibility, Combinability), Asset Service, Inventory, Sales Order, Sales Offer, Payment (Folio), Entitlement</a:t>
                      </a:r>
                    </a:p>
                    <a:p>
                      <a:pPr>
                        <a:buFont typeface="Arial" pitchFamily="34" charset="0"/>
                        <a:buChar char="•"/>
                      </a:pPr>
                      <a:r>
                        <a:rPr lang="en-US" sz="1000" dirty="0" smtClean="0">
                          <a:solidFill>
                            <a:schemeClr val="tx1"/>
                          </a:solidFill>
                        </a:rPr>
                        <a:t>   Ensure MDM readiness (for new products + assets) and proper integration with Content Management System</a:t>
                      </a:r>
                    </a:p>
                    <a:p>
                      <a:pPr>
                        <a:buFont typeface="Arial" pitchFamily="34" charset="0"/>
                        <a:buChar char="•"/>
                      </a:pPr>
                      <a:r>
                        <a:rPr lang="en-US" sz="1000" dirty="0" smtClean="0">
                          <a:solidFill>
                            <a:schemeClr val="tx1"/>
                          </a:solidFill>
                        </a:rPr>
                        <a:t>   Leverage and extend the IMS Reference Architecture (CDR) to contain all  mastered reference data not specific to the hubs</a:t>
                      </a:r>
                    </a:p>
                    <a:p>
                      <a:pPr>
                        <a:buFont typeface="Arial" pitchFamily="34" charset="0"/>
                        <a:buChar char="•"/>
                      </a:pPr>
                      <a:r>
                        <a:rPr lang="en-US" sz="1000" dirty="0" smtClean="0">
                          <a:solidFill>
                            <a:schemeClr val="tx1"/>
                          </a:solidFill>
                        </a:rPr>
                        <a:t>   Decommission the legacy data stores for DLP only including: Recommender schema, PMA ,</a:t>
                      </a:r>
                      <a:r>
                        <a:rPr lang="en-US" sz="1000" baseline="0" dirty="0" smtClean="0">
                          <a:solidFill>
                            <a:schemeClr val="tx1"/>
                          </a:solidFill>
                        </a:rPr>
                        <a:t> Travel Wish</a:t>
                      </a:r>
                      <a:endParaRPr lang="en-US" sz="1000" dirty="0" smtClean="0">
                        <a:solidFill>
                          <a:schemeClr val="tx1"/>
                        </a:solidFill>
                      </a:endParaRPr>
                    </a:p>
                    <a:p>
                      <a:pPr>
                        <a:buFont typeface="Arial" pitchFamily="34" charset="0"/>
                        <a:buNone/>
                      </a:pPr>
                      <a:r>
                        <a:rPr lang="en-US" sz="1000" dirty="0" smtClean="0">
                          <a:solidFill>
                            <a:schemeClr val="tx1"/>
                          </a:solidFill>
                        </a:rPr>
                        <a:t>Option</a:t>
                      </a:r>
                      <a:r>
                        <a:rPr lang="en-US" sz="1000" baseline="0" dirty="0" smtClean="0">
                          <a:solidFill>
                            <a:schemeClr val="tx1"/>
                          </a:solidFill>
                        </a:rPr>
                        <a:t> 2 - </a:t>
                      </a:r>
                      <a:r>
                        <a:rPr lang="en-US" sz="1000" dirty="0" smtClean="0">
                          <a:solidFill>
                            <a:schemeClr val="tx1"/>
                          </a:solidFill>
                        </a:rPr>
                        <a:t> (Appendix A2 – Current State) Enhance legacy models + schemas:  Product Merge Agent (PMA) , Product Combinability Schemas (PCS), </a:t>
                      </a:r>
                      <a:r>
                        <a:rPr lang="en-US" sz="1000" kern="1200" dirty="0" smtClean="0">
                          <a:solidFill>
                            <a:schemeClr val="tx1"/>
                          </a:solidFill>
                          <a:latin typeface="+mn-lt"/>
                          <a:ea typeface="+mn-ea"/>
                          <a:cs typeface="+mn-cs"/>
                        </a:rPr>
                        <a:t>Travel Wish schema  </a:t>
                      </a:r>
                    </a:p>
                  </a:txBody>
                  <a:tcPr>
                    <a:lnL w="19050" cap="flat" cmpd="sng" algn="ctr">
                      <a:solidFill>
                        <a:srgbClr val="1F497D"/>
                      </a:solidFill>
                      <a:prstDash val="solid"/>
                      <a:round/>
                      <a:headEnd type="none" w="med" len="med"/>
                      <a:tailEnd type="none" w="med" len="med"/>
                    </a:lnL>
                    <a:lnR w="1905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bl>
          </a:graphicData>
        </a:graphic>
      </p:graphicFrame>
    </p:spTree>
    <p:extLst>
      <p:ext uri="{BB962C8B-B14F-4D97-AF65-F5344CB8AC3E}">
        <p14:creationId xmlns="" xmlns:p14="http://schemas.microsoft.com/office/powerpoint/2010/main" val="2041272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b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gbts</Template>
  <TotalTime>28525</TotalTime>
  <Words>5154</Words>
  <Application>Microsoft Office PowerPoint</Application>
  <PresentationFormat>On-screen Show (4:3)</PresentationFormat>
  <Paragraphs>850</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gbts</vt:lpstr>
      <vt:lpstr>Slide 1</vt:lpstr>
      <vt:lpstr>Project Overview</vt:lpstr>
      <vt:lpstr>Enterprise Architecture Dashboard</vt:lpstr>
      <vt:lpstr>Approach Justification</vt:lpstr>
      <vt:lpstr>Alignment with Architecture Principles</vt:lpstr>
      <vt:lpstr>Alignment with Strategic Programs</vt:lpstr>
      <vt:lpstr>Alignment with Technology Objectives</vt:lpstr>
      <vt:lpstr>Business Architecture Dashboard</vt:lpstr>
      <vt:lpstr>Information Architecture Dashboard</vt:lpstr>
      <vt:lpstr>Solution Architecture Dashboard WDPRO</vt:lpstr>
      <vt:lpstr>Solution Architecture Dashboard GBTS</vt:lpstr>
      <vt:lpstr>Technology Architecture Dashboard</vt:lpstr>
      <vt:lpstr>Slide 13</vt:lpstr>
      <vt:lpstr>Appendix  A0: EA Project Team</vt:lpstr>
      <vt:lpstr>Appendix  A1-1:  Proposed Project Architecture Reference Model Option 1  </vt:lpstr>
      <vt:lpstr>Appendix  A1-2: Proposed Project Architecture Reference Model Option 2 </vt:lpstr>
      <vt:lpstr>Slide 17</vt:lpstr>
      <vt:lpstr>Slide 18</vt:lpstr>
      <vt:lpstr>Slide 19</vt:lpstr>
      <vt:lpstr>Slide 20</vt:lpstr>
      <vt:lpstr>Appendix  A3: Business Architecture Models</vt:lpstr>
      <vt:lpstr>Appendix  A3: Business Architecture Models</vt:lpstr>
      <vt:lpstr>Appendix  A3: Business Architecture Models</vt:lpstr>
      <vt:lpstr>Appendix  A3: Business Architecture Models</vt:lpstr>
      <vt:lpstr>Appendix  A3: Business Architecture Models</vt:lpstr>
      <vt:lpstr>Appendix  A5: GBTS Application Service Model  </vt:lpstr>
      <vt:lpstr>Appendix  A8: Proposed WDPRO Architecture Reference Model - Option 1 </vt:lpstr>
      <vt:lpstr>Appendix  A8: Proposed WDPRO Architecture Reference Model - Option 2 </vt:lpstr>
      <vt:lpstr>Appendix A9: EA Application &amp; Services Standards</vt:lpstr>
      <vt:lpstr>A11: Risk Assessment Analysis</vt:lpstr>
      <vt:lpstr>A11: Risk Assessment Analysis (Contd)</vt:lpstr>
      <vt:lpstr>Appendix  A13: GBTS Infrastructure Impacts </vt:lpstr>
      <vt:lpstr>Appendix  C1: Acronyms Terms and Definitions</vt:lpstr>
      <vt:lpstr>Appendix  C2: Acronyms Terms and Definitions</vt:lpstr>
      <vt:lpstr>Appendix  C3: Acronyms Terms and Definitions</vt:lpstr>
      <vt:lpstr>Appendix  C3: Acronyms Terms and Definitions</vt:lpstr>
    </vt:vector>
  </TitlesOfParts>
  <Company>The Walt Disney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Journey “Delivering Increased Business Agility”</dc:title>
  <dc:creator>A</dc:creator>
  <cp:lastModifiedBy>francb01</cp:lastModifiedBy>
  <cp:revision>673</cp:revision>
  <dcterms:created xsi:type="dcterms:W3CDTF">2011-11-14T16:02:05Z</dcterms:created>
  <dcterms:modified xsi:type="dcterms:W3CDTF">2013-11-26T21:39:48Z</dcterms:modified>
</cp:coreProperties>
</file>