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268d3c10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268d3c10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268d3c106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268d3c106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268d3c10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268d3c10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268d3c10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268d3c10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268d3c106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268d3c106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268d3c106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268d3c106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268d3c10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268d3c10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272fd50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272fd50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 from Scratch</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000"/>
              <a:t>Abdullah Mujeeb Khawaja</a:t>
            </a:r>
            <a:br>
              <a:rPr lang="en" sz="2000"/>
            </a:br>
            <a:endParaRPr/>
          </a:p>
          <a:p>
            <a:pPr indent="0" lvl="0" marL="0" rtl="0" algn="ctr">
              <a:spcBef>
                <a:spcPts val="0"/>
              </a:spcBef>
              <a:spcAft>
                <a:spcPts val="0"/>
              </a:spcAft>
              <a:buNone/>
            </a:pPr>
            <a:r>
              <a:rPr lang="en" sz="1300"/>
              <a:t>2</a:t>
            </a:r>
            <a:r>
              <a:rPr lang="en" sz="1300"/>
              <a:t>87624/KHAWA30700</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70" name="Google Shape;70;p14"/>
          <p:cNvSpPr txBox="1"/>
          <p:nvPr>
            <p:ph idx="1" type="body"/>
          </p:nvPr>
        </p:nvSpPr>
        <p:spPr>
          <a:xfrm>
            <a:off x="387900" y="1489825"/>
            <a:ext cx="28506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Normalized as suggested in the lab</a:t>
            </a:r>
            <a:endParaRPr/>
          </a:p>
          <a:p>
            <a:pPr indent="-342900" lvl="0" marL="457200" rtl="0" algn="l">
              <a:spcBef>
                <a:spcPts val="0"/>
              </a:spcBef>
              <a:spcAft>
                <a:spcPts val="0"/>
              </a:spcAft>
              <a:buSzPts val="1800"/>
              <a:buChar char="●"/>
            </a:pPr>
            <a:r>
              <a:rPr lang="en"/>
              <a:t>We could further delete any duplicates, or up-sample the dataset given I have 23K rows.</a:t>
            </a:r>
            <a:endParaRPr/>
          </a:p>
        </p:txBody>
      </p:sp>
      <p:pic>
        <p:nvPicPr>
          <p:cNvPr id="71" name="Google Shape;71;p14"/>
          <p:cNvPicPr preferRelativeResize="0"/>
          <p:nvPr/>
        </p:nvPicPr>
        <p:blipFill>
          <a:blip r:embed="rId3">
            <a:alphaModFix/>
          </a:blip>
          <a:stretch>
            <a:fillRect/>
          </a:stretch>
        </p:blipFill>
        <p:spPr>
          <a:xfrm>
            <a:off x="3281300" y="1144125"/>
            <a:ext cx="5640477" cy="194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Network</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neural network is a basic 2 input, 2 neurons in the hidden layer, and 2 outputs.</a:t>
            </a:r>
            <a:endParaRPr/>
          </a:p>
          <a:p>
            <a:pPr indent="-342900" lvl="0" marL="457200" rtl="0" algn="l">
              <a:spcBef>
                <a:spcPts val="0"/>
              </a:spcBef>
              <a:spcAft>
                <a:spcPts val="0"/>
              </a:spcAft>
              <a:buSzPts val="1800"/>
              <a:buChar char="●"/>
            </a:pPr>
            <a:r>
              <a:rPr lang="en"/>
              <a:t>Additionally, the network has a random -1,1 weight generation mechanism, random learning rate initializer, and a random lambda that gets multiplied within the activation function (sigmoid).</a:t>
            </a:r>
            <a:endParaRPr/>
          </a:p>
          <a:p>
            <a:pPr indent="-342900" lvl="0" marL="457200" rtl="0" algn="l">
              <a:spcBef>
                <a:spcPts val="0"/>
              </a:spcBef>
              <a:spcAft>
                <a:spcPts val="0"/>
              </a:spcAft>
              <a:buSzPts val="1800"/>
              <a:buChar char="●"/>
            </a:pPr>
            <a:r>
              <a:rPr lang="en"/>
              <a:t>The data is broken down via train_test_split of sklearn and indexes are reset.</a:t>
            </a:r>
            <a:endParaRPr/>
          </a:p>
          <a:p>
            <a:pPr indent="-342900" lvl="0" marL="457200" rtl="0" algn="l">
              <a:spcBef>
                <a:spcPts val="0"/>
              </a:spcBef>
              <a:spcAft>
                <a:spcPts val="0"/>
              </a:spcAft>
              <a:buSzPts val="1800"/>
              <a:buChar char="●"/>
            </a:pPr>
            <a:r>
              <a:rPr lang="en"/>
              <a:t>The RMSE [Train,Test] is calculated after appending all the errors calculated over the data space.</a:t>
            </a:r>
            <a:endParaRPr/>
          </a:p>
          <a:p>
            <a:pPr indent="-342900" lvl="0" marL="457200" rtl="0" algn="l">
              <a:spcBef>
                <a:spcPts val="0"/>
              </a:spcBef>
              <a:spcAft>
                <a:spcPts val="0"/>
              </a:spcAft>
              <a:buSzPts val="1800"/>
              <a:buChar char="●"/>
            </a:pPr>
            <a:r>
              <a:rPr lang="en"/>
              <a:t>Early Stopping, and Learning Rate Decay mechanism is also added into the network to control the direction so the model converges better.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Without LRDecay &amp; Random Starts[LR,Lambda]</a:t>
            </a:r>
            <a:endParaRPr/>
          </a:p>
        </p:txBody>
      </p:sp>
      <p:sp>
        <p:nvSpPr>
          <p:cNvPr id="83" name="Google Shape;83;p16"/>
          <p:cNvSpPr txBox="1"/>
          <p:nvPr>
            <p:ph idx="1" type="body"/>
          </p:nvPr>
        </p:nvSpPr>
        <p:spPr>
          <a:xfrm>
            <a:off x="387900" y="1974825"/>
            <a:ext cx="4092900" cy="196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a static lr of 0.5 and a lambda of 0.6, the x and y rmse is plotted for train dataset as at that time, the validation plotting and code was yet to be implemented</a:t>
            </a:r>
            <a:endParaRPr/>
          </a:p>
        </p:txBody>
      </p:sp>
      <p:pic>
        <p:nvPicPr>
          <p:cNvPr id="84" name="Google Shape;84;p16"/>
          <p:cNvPicPr preferRelativeResize="0"/>
          <p:nvPr/>
        </p:nvPicPr>
        <p:blipFill>
          <a:blip r:embed="rId3">
            <a:alphaModFix/>
          </a:blip>
          <a:stretch>
            <a:fillRect/>
          </a:stretch>
        </p:blipFill>
        <p:spPr>
          <a:xfrm>
            <a:off x="4656175" y="1307600"/>
            <a:ext cx="4398075" cy="329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Including LRDecay &amp; Random Start [LR,Lambda]</a:t>
            </a:r>
            <a:endParaRPr/>
          </a:p>
        </p:txBody>
      </p:sp>
      <p:sp>
        <p:nvSpPr>
          <p:cNvPr id="90" name="Google Shape;90;p17"/>
          <p:cNvSpPr txBox="1"/>
          <p:nvPr>
            <p:ph idx="1" type="body"/>
          </p:nvPr>
        </p:nvSpPr>
        <p:spPr>
          <a:xfrm>
            <a:off x="387900" y="1489825"/>
            <a:ext cx="38610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convergence is almost immediately noticeable, and yes I know, the starting point is much higher, but with multiple restarts, the point of loss going downwards was consistent.</a:t>
            </a:r>
            <a:br>
              <a:rPr lang="en"/>
            </a:br>
            <a:endParaRPr/>
          </a:p>
          <a:p>
            <a:pPr indent="-342900" lvl="0" marL="457200" rtl="0" algn="l">
              <a:spcBef>
                <a:spcPts val="0"/>
              </a:spcBef>
              <a:spcAft>
                <a:spcPts val="0"/>
              </a:spcAft>
              <a:buSzPts val="1800"/>
              <a:buChar char="●"/>
            </a:pPr>
            <a:r>
              <a:rPr lang="en"/>
              <a:t>Further csv is also built to maintain the initial lr, lambda, error and ending lr,lambda and error.</a:t>
            </a:r>
            <a:endParaRPr/>
          </a:p>
        </p:txBody>
      </p:sp>
      <p:pic>
        <p:nvPicPr>
          <p:cNvPr id="91" name="Google Shape;91;p17"/>
          <p:cNvPicPr preferRelativeResize="0"/>
          <p:nvPr/>
        </p:nvPicPr>
        <p:blipFill>
          <a:blip r:embed="rId3">
            <a:alphaModFix/>
          </a:blip>
          <a:stretch>
            <a:fillRect/>
          </a:stretch>
        </p:blipFill>
        <p:spPr>
          <a:xfrm>
            <a:off x="5259475" y="1489825"/>
            <a:ext cx="3553224" cy="1641000"/>
          </a:xfrm>
          <a:prstGeom prst="rect">
            <a:avLst/>
          </a:prstGeom>
          <a:noFill/>
          <a:ln>
            <a:noFill/>
          </a:ln>
        </p:spPr>
      </p:pic>
      <p:pic>
        <p:nvPicPr>
          <p:cNvPr id="92" name="Google Shape;92;p17"/>
          <p:cNvPicPr preferRelativeResize="0"/>
          <p:nvPr/>
        </p:nvPicPr>
        <p:blipFill>
          <a:blip r:embed="rId4">
            <a:alphaModFix/>
          </a:blip>
          <a:stretch>
            <a:fillRect/>
          </a:stretch>
        </p:blipFill>
        <p:spPr>
          <a:xfrm>
            <a:off x="5259475" y="3213650"/>
            <a:ext cx="3553224" cy="176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Early Stopping Implementation</a:t>
            </a:r>
            <a:endParaRPr/>
          </a:p>
        </p:txBody>
      </p:sp>
      <p:sp>
        <p:nvSpPr>
          <p:cNvPr id="98" name="Google Shape;98;p18"/>
          <p:cNvSpPr txBox="1"/>
          <p:nvPr>
            <p:ph idx="1" type="body"/>
          </p:nvPr>
        </p:nvSpPr>
        <p:spPr>
          <a:xfrm>
            <a:off x="387900" y="1489825"/>
            <a:ext cx="4581600" cy="357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first figure shows that the network goes stale after 80th epoch, and that is the network without Early Stopping mechanism.</a:t>
            </a:r>
            <a:endParaRPr/>
          </a:p>
          <a:p>
            <a:pPr indent="-342900" lvl="0" marL="457200" rtl="0" algn="l">
              <a:spcBef>
                <a:spcPts val="0"/>
              </a:spcBef>
              <a:spcAft>
                <a:spcPts val="0"/>
              </a:spcAft>
              <a:buSzPts val="1800"/>
              <a:buChar char="●"/>
            </a:pPr>
            <a:r>
              <a:rPr lang="en"/>
              <a:t>The second figure shows that the network gets killed after 80th epoch as the network goes stale.</a:t>
            </a:r>
            <a:endParaRPr/>
          </a:p>
          <a:p>
            <a:pPr indent="-342900" lvl="0" marL="457200" rtl="0" algn="l">
              <a:spcBef>
                <a:spcPts val="0"/>
              </a:spcBef>
              <a:spcAft>
                <a:spcPts val="0"/>
              </a:spcAft>
              <a:buSzPts val="1800"/>
              <a:buChar char="●"/>
            </a:pPr>
            <a:r>
              <a:rPr lang="en"/>
              <a:t>The Early Stopping mechanism, I have also included a patience variable to compare how many epochs to compare on before making a decision.</a:t>
            </a:r>
            <a:endParaRPr/>
          </a:p>
        </p:txBody>
      </p:sp>
      <p:pic>
        <p:nvPicPr>
          <p:cNvPr id="99" name="Google Shape;99;p18"/>
          <p:cNvPicPr preferRelativeResize="0"/>
          <p:nvPr/>
        </p:nvPicPr>
        <p:blipFill>
          <a:blip r:embed="rId3">
            <a:alphaModFix/>
          </a:blip>
          <a:stretch>
            <a:fillRect/>
          </a:stretch>
        </p:blipFill>
        <p:spPr>
          <a:xfrm>
            <a:off x="5035825" y="1489825"/>
            <a:ext cx="3967375" cy="1574750"/>
          </a:xfrm>
          <a:prstGeom prst="rect">
            <a:avLst/>
          </a:prstGeom>
          <a:noFill/>
          <a:ln>
            <a:noFill/>
          </a:ln>
        </p:spPr>
      </p:pic>
      <p:pic>
        <p:nvPicPr>
          <p:cNvPr id="100" name="Google Shape;100;p18"/>
          <p:cNvPicPr preferRelativeResize="0"/>
          <p:nvPr/>
        </p:nvPicPr>
        <p:blipFill>
          <a:blip r:embed="rId4">
            <a:alphaModFix/>
          </a:blip>
          <a:stretch>
            <a:fillRect/>
          </a:stretch>
        </p:blipFill>
        <p:spPr>
          <a:xfrm>
            <a:off x="5035825" y="3233550"/>
            <a:ext cx="3967376" cy="177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Regularization Adjustment: Issues &amp; Solution</a:t>
            </a:r>
            <a:endParaRPr/>
          </a:p>
        </p:txBody>
      </p:sp>
      <p:sp>
        <p:nvSpPr>
          <p:cNvPr id="106" name="Google Shape;106;p19"/>
          <p:cNvSpPr txBox="1"/>
          <p:nvPr>
            <p:ph idx="1" type="body"/>
          </p:nvPr>
        </p:nvSpPr>
        <p:spPr>
          <a:xfrm>
            <a:off x="387900" y="1489825"/>
            <a:ext cx="4722600" cy="3078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When rounding off the lambda to 3 decimal points, the figure 1 shows that it would get stuck in the saddle point and the network would isolate crazily as the error would rise one time, and decrease another, and then get stuck in that loop endlessly until either epochs run out or somehow magically the LRDecay does its magic and EarlyStopping is triggered. </a:t>
            </a:r>
            <a:br>
              <a:rPr lang="en"/>
            </a:br>
            <a:endParaRPr/>
          </a:p>
          <a:p>
            <a:pPr indent="-317182" lvl="0" marL="457200" rtl="0" algn="l">
              <a:spcBef>
                <a:spcPts val="0"/>
              </a:spcBef>
              <a:spcAft>
                <a:spcPts val="0"/>
              </a:spcAft>
              <a:buSzPct val="100000"/>
              <a:buChar char="●"/>
            </a:pPr>
            <a:r>
              <a:rPr lang="en"/>
              <a:t>The second figure has the adjustment done with 4 decimal points and alas, the train and test do not converge, it is still less </a:t>
            </a:r>
            <a:r>
              <a:rPr lang="en"/>
              <a:t>oscillating.</a:t>
            </a:r>
            <a:br>
              <a:rPr lang="en"/>
            </a:br>
            <a:br>
              <a:rPr lang="en"/>
            </a:br>
            <a:endParaRPr/>
          </a:p>
        </p:txBody>
      </p:sp>
      <p:pic>
        <p:nvPicPr>
          <p:cNvPr id="107" name="Google Shape;107;p19"/>
          <p:cNvPicPr preferRelativeResize="0"/>
          <p:nvPr/>
        </p:nvPicPr>
        <p:blipFill>
          <a:blip r:embed="rId3">
            <a:alphaModFix/>
          </a:blip>
          <a:stretch>
            <a:fillRect/>
          </a:stretch>
        </p:blipFill>
        <p:spPr>
          <a:xfrm>
            <a:off x="5292075" y="1316975"/>
            <a:ext cx="3574050" cy="1820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5292075" y="3227350"/>
            <a:ext cx="3574050" cy="187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Further Material</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Further methods to save best weights, last weights were also added into the code</a:t>
            </a:r>
            <a:br>
              <a:rPr lang="en"/>
            </a:br>
            <a:br>
              <a:rPr lang="en"/>
            </a:br>
            <a:endParaRPr/>
          </a:p>
          <a:p>
            <a:pPr indent="-334327" lvl="0" marL="457200" rtl="0" algn="l">
              <a:spcBef>
                <a:spcPts val="0"/>
              </a:spcBef>
              <a:spcAft>
                <a:spcPts val="0"/>
              </a:spcAft>
              <a:buSzPct val="100000"/>
              <a:buChar char="●"/>
            </a:pPr>
            <a:r>
              <a:rPr lang="en"/>
              <a:t>I also added a csv writer to write down initial learning rate and lambda and the ending learning rate and lambda with the loss noted to see what the best values would be for the network.</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Additional strategies to shift regularization w.r.t test data performance was also done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1152450"/>
            <a:ext cx="8368200" cy="29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200"/>
              <a:t>The End</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