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handoutMasterIdLst>
    <p:handoutMasterId r:id="rId15"/>
  </p:handoutMasterIdLst>
  <p:sldIdLst>
    <p:sldId id="267" r:id="rId5"/>
    <p:sldId id="337" r:id="rId6"/>
    <p:sldId id="342" r:id="rId7"/>
    <p:sldId id="335" r:id="rId8"/>
    <p:sldId id="336" r:id="rId9"/>
    <p:sldId id="340" r:id="rId10"/>
    <p:sldId id="343" r:id="rId11"/>
    <p:sldId id="341" r:id="rId12"/>
    <p:sldId id="334" r:id="rId13"/>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FF9C"/>
    <a:srgbClr val="FFC5EE"/>
    <a:srgbClr val="C6FBFE"/>
    <a:srgbClr val="57FF77"/>
    <a:srgbClr val="47FF6A"/>
    <a:srgbClr val="94F9FE"/>
    <a:srgbClr val="B9BBFF"/>
    <a:srgbClr val="317DE2"/>
    <a:srgbClr val="C9D11E"/>
    <a:srgbClr val="9EA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8" autoAdjust="0"/>
    <p:restoredTop sz="70067" autoAdjust="0"/>
  </p:normalViewPr>
  <p:slideViewPr>
    <p:cSldViewPr snapToGrid="0">
      <p:cViewPr varScale="1">
        <p:scale>
          <a:sx n="68" d="100"/>
          <a:sy n="68" d="100"/>
        </p:scale>
        <p:origin x="2178" y="84"/>
      </p:cViewPr>
      <p:guideLst>
        <p:guide orient="horz" pos="2880"/>
        <p:guide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12-07-2024</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616F059-D3E2-4D30-9EB0-2219C30D8EEB}" type="datetimeFigureOut">
              <a:rPr lang="es-CL" smtClean="0"/>
              <a:t>12-07-2024</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5C51896-F43A-4A89-85A7-E812D2C08879}" type="slidenum">
              <a:rPr lang="es-CL" smtClean="0"/>
              <a:t>‹Nº›</a:t>
            </a:fld>
            <a:endParaRPr lang="es-CL"/>
          </a:p>
        </p:txBody>
      </p:sp>
    </p:spTree>
    <p:extLst>
      <p:ext uri="{BB962C8B-B14F-4D97-AF65-F5344CB8AC3E}">
        <p14:creationId xmlns:p14="http://schemas.microsoft.com/office/powerpoint/2010/main" val="334372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CL" dirty="0"/>
              <a:t>La arquitectura </a:t>
            </a:r>
            <a:r>
              <a:rPr lang="es-CL" dirty="0" err="1"/>
              <a:t>c.iente</a:t>
            </a:r>
            <a:r>
              <a:rPr lang="es-CL" dirty="0"/>
              <a:t>-servidor es un modelo de diseño de software en el que las tareas se reparten entre los proveedores de recursos o servicios, llamados servidores, y los demandantes, llamados clientes. Un cliente realiza peticiones a otro programa, el servidor, quien le da respuesta</a:t>
            </a:r>
          </a:p>
          <a:p>
            <a:pPr marL="171450" indent="-171450">
              <a:buFontTx/>
              <a:buChar char="-"/>
            </a:pPr>
            <a:r>
              <a:rPr lang="es-CL" dirty="0"/>
              <a:t>TCP: </a:t>
            </a:r>
            <a:r>
              <a:rPr lang="es-CL" dirty="0" err="1"/>
              <a:t>Transmision</a:t>
            </a:r>
            <a:r>
              <a:rPr lang="es-CL" dirty="0"/>
              <a:t> Control </a:t>
            </a:r>
            <a:r>
              <a:rPr lang="es-CL" dirty="0" err="1"/>
              <a:t>Protocol</a:t>
            </a:r>
            <a:endParaRPr lang="es-CL" dirty="0"/>
          </a:p>
          <a:p>
            <a:pPr marL="171450" indent="-171450">
              <a:buFontTx/>
              <a:buChar char="-"/>
            </a:pPr>
            <a:r>
              <a:rPr lang="es-CL" dirty="0"/>
              <a:t>IP: Internet </a:t>
            </a:r>
            <a:r>
              <a:rPr lang="es-CL" dirty="0" err="1"/>
              <a:t>Protocol</a:t>
            </a:r>
            <a:endParaRPr lang="es-CL" dirty="0"/>
          </a:p>
          <a:p>
            <a:pPr marL="171450" indent="-171450">
              <a:buFontTx/>
              <a:buChar char="-"/>
            </a:pPr>
            <a:r>
              <a:rPr lang="es-CL" dirty="0"/>
              <a:t>El Modelo TCP/IP es una suite de protocolos de comunicación usados para interconectar una red de dispositivos en internet, así como en redes privadas. Esta suite, es un set de reglas y procedimientos y está </a:t>
            </a:r>
            <a:r>
              <a:rPr lang="es-CL" dirty="0" err="1"/>
              <a:t>comúesta</a:t>
            </a:r>
            <a:r>
              <a:rPr lang="es-CL" dirty="0"/>
              <a:t> por dos protocolos centrales TCP y IP.</a:t>
            </a:r>
          </a:p>
          <a:p>
            <a:pPr marL="171450" indent="-171450">
              <a:buFontTx/>
              <a:buChar char="-"/>
            </a:pPr>
            <a:r>
              <a:rPr lang="es-CL" dirty="0"/>
              <a:t>El conjunto de protocolos TCP/IP funciona como una capa de abstracción entre las aplicaciones de internet y la infraestructura de enrutamiento y conmutación</a:t>
            </a:r>
          </a:p>
          <a:p>
            <a:pPr marL="171450" indent="-171450">
              <a:buFontTx/>
              <a:buChar char="-"/>
            </a:pPr>
            <a:r>
              <a:rPr lang="es-CL" dirty="0"/>
              <a:t>Conmutación se refiere al proceso de dirigir y gestionar el tráfico de datos entre diferentes dispositivos de una red. Esto implica la transferencia de paquetes de datos desde su origen hasta su destino a través de una serie de dispositivos intermedios, como switches (conmutadores) y </a:t>
            </a:r>
            <a:r>
              <a:rPr lang="es-CL" dirty="0" err="1"/>
              <a:t>routers</a:t>
            </a:r>
            <a:r>
              <a:rPr lang="es-CL" dirty="0"/>
              <a:t>. En este contexto se refiere al manejo del tráfico de datos en la infraestructura de la red, para asegurar la integridad de los datos en su destino.</a:t>
            </a:r>
          </a:p>
          <a:p>
            <a:pPr marL="171450" indent="-171450">
              <a:buFontTx/>
              <a:buChar char="-"/>
            </a:pPr>
            <a:r>
              <a:rPr lang="es-CL" dirty="0"/>
              <a:t>TCP/IP especifica cómo ese intercambia los datos a través de internet proporcionando comunicaciones de extremo a extremo que identifican cómo deben dividirse en paquetes, direccionarse, transmitirse, enrutarse y recibirse en el destino.</a:t>
            </a:r>
          </a:p>
          <a:p>
            <a:pPr marL="171450" indent="-171450">
              <a:buFontTx/>
              <a:buChar char="-"/>
            </a:pPr>
            <a:r>
              <a:rPr lang="es-CL" dirty="0"/>
              <a:t>TCP define cómo las aplicaciones pueden crear canales de comunicación a través de una red</a:t>
            </a:r>
          </a:p>
          <a:p>
            <a:pPr marL="171450" indent="-171450">
              <a:buFontTx/>
              <a:buChar char="-"/>
            </a:pPr>
            <a:r>
              <a:rPr lang="es-CL" dirty="0"/>
              <a:t>TCP </a:t>
            </a:r>
            <a:r>
              <a:rPr lang="es-CL" dirty="0" err="1"/>
              <a:t>opeea</a:t>
            </a:r>
            <a:r>
              <a:rPr lang="es-CL" dirty="0"/>
              <a:t> en la capa 4, o capa de trasporte del modelo OSI</a:t>
            </a:r>
          </a:p>
          <a:p>
            <a:pPr marL="171450" indent="-171450">
              <a:buFontTx/>
              <a:buChar char="-"/>
            </a:pPr>
            <a:r>
              <a:rPr lang="es-CL" dirty="0"/>
              <a:t>TCP es un protocolo orientado a la conexión, lo que significa que establece una conexión entre el emisor y el receptor antes de entregar datos para asegurar una entrega confiable</a:t>
            </a:r>
          </a:p>
          <a:p>
            <a:pPr marL="171450" indent="-171450">
              <a:buFontTx/>
              <a:buChar char="-"/>
            </a:pPr>
            <a:r>
              <a:rPr lang="es-CL" dirty="0"/>
              <a:t>IP es un protocolo de internet de bajo nivel que facilita las comunicaciones de datos a través de internet.</a:t>
            </a:r>
          </a:p>
          <a:p>
            <a:pPr marL="171450" indent="-171450">
              <a:buFontTx/>
              <a:buChar char="-"/>
            </a:pPr>
            <a:r>
              <a:rPr lang="es-CL" dirty="0"/>
              <a:t>IP entrega paquetes de datos en un encabezado, el cual contiene información de enrutamiento, como el origen, el destino de los datos, y la carga útil de los datos en sí.</a:t>
            </a:r>
          </a:p>
          <a:p>
            <a:pPr marL="171450" indent="-171450">
              <a:buFontTx/>
              <a:buChar char="-"/>
            </a:pPr>
            <a:r>
              <a:rPr lang="es-CL" dirty="0"/>
              <a:t>IP define cómo direccionar y enrutar cada paquete para asegurar que llegue al destino correcto. </a:t>
            </a:r>
          </a:p>
          <a:p>
            <a:pPr marL="171450" indent="-171450">
              <a:buFontTx/>
              <a:buChar char="-"/>
            </a:pPr>
            <a:r>
              <a:rPr lang="es-CL" dirty="0"/>
              <a:t>IP es limitada por la cantidad de data que puede enviar. Debido a esto es la información es </a:t>
            </a:r>
            <a:r>
              <a:rPr lang="es-CL" dirty="0" err="1"/>
              <a:t>fividida</a:t>
            </a:r>
            <a:r>
              <a:rPr lang="es-CL" dirty="0"/>
              <a:t> en paquetes que son enviados independientemente y reorganizados en el orden correcto</a:t>
            </a:r>
          </a:p>
          <a:p>
            <a:pPr marL="171450" indent="-171450">
              <a:buFontTx/>
              <a:buChar char="-"/>
            </a:pPr>
            <a:r>
              <a:rPr lang="es-CL" dirty="0"/>
              <a:t>IP provee del mecanismo para entregar datos desde una red a otra.</a:t>
            </a:r>
          </a:p>
          <a:p>
            <a:pPr marL="171450" indent="-171450">
              <a:buFontTx/>
              <a:buChar char="-"/>
            </a:pPr>
            <a:r>
              <a:rPr lang="es-CL" dirty="0"/>
              <a:t>IP opera en la capa 3, o la capa de acceso a la red, del modelo OSI</a:t>
            </a:r>
          </a:p>
          <a:p>
            <a:pPr marL="171450" indent="-171450">
              <a:buFontTx/>
              <a:buChar char="-"/>
            </a:pPr>
            <a:r>
              <a:rPr lang="es-CL" dirty="0"/>
              <a:t>HTTP: </a:t>
            </a:r>
            <a:r>
              <a:rPr lang="es-CL" b="1" dirty="0" err="1"/>
              <a:t>H</a:t>
            </a:r>
            <a:r>
              <a:rPr lang="es-CL" dirty="0" err="1"/>
              <a:t>yper</a:t>
            </a:r>
            <a:r>
              <a:rPr lang="es-CL" b="1" dirty="0" err="1"/>
              <a:t>T</a:t>
            </a:r>
            <a:r>
              <a:rPr lang="es-CL" dirty="0" err="1"/>
              <a:t>ext</a:t>
            </a:r>
            <a:r>
              <a:rPr lang="es-CL" dirty="0"/>
              <a:t> </a:t>
            </a:r>
            <a:r>
              <a:rPr lang="es-CL" b="1" dirty="0"/>
              <a:t>T</a:t>
            </a:r>
            <a:r>
              <a:rPr lang="es-CL" dirty="0"/>
              <a:t>ransfer </a:t>
            </a:r>
            <a:r>
              <a:rPr lang="es-CL" b="1" dirty="0" err="1"/>
              <a:t>P</a:t>
            </a:r>
            <a:r>
              <a:rPr lang="es-CL" dirty="0" err="1"/>
              <a:t>rotocol</a:t>
            </a:r>
            <a:r>
              <a:rPr lang="es-CL" dirty="0"/>
              <a:t>. Maneja la comunicación entre un servidor web y un navegador web</a:t>
            </a:r>
          </a:p>
          <a:p>
            <a:pPr marL="171450" indent="-171450">
              <a:buFontTx/>
              <a:buChar char="-"/>
            </a:pPr>
            <a:r>
              <a:rPr lang="es-CL" dirty="0"/>
              <a:t>HTTPS: HTTP </a:t>
            </a:r>
            <a:r>
              <a:rPr lang="es-CL" dirty="0" err="1"/>
              <a:t>Secure</a:t>
            </a:r>
            <a:r>
              <a:rPr lang="es-CL" dirty="0"/>
              <a:t>, maneja la comunicación segura entre un servidor web y un navegador web</a:t>
            </a:r>
          </a:p>
        </p:txBody>
      </p:sp>
      <p:sp>
        <p:nvSpPr>
          <p:cNvPr id="4" name="Marcador de número de diapositiva 3"/>
          <p:cNvSpPr>
            <a:spLocks noGrp="1"/>
          </p:cNvSpPr>
          <p:nvPr>
            <p:ph type="sldNum" sz="quarter" idx="5"/>
          </p:nvPr>
        </p:nvSpPr>
        <p:spPr/>
        <p:txBody>
          <a:bodyPr/>
          <a:lstStyle/>
          <a:p>
            <a:fld id="{F5C51896-F43A-4A89-85A7-E812D2C08879}" type="slidenum">
              <a:rPr lang="es-CL" smtClean="0"/>
              <a:t>2</a:t>
            </a:fld>
            <a:endParaRPr lang="es-CL"/>
          </a:p>
        </p:txBody>
      </p:sp>
    </p:spTree>
    <p:extLst>
      <p:ext uri="{BB962C8B-B14F-4D97-AF65-F5344CB8AC3E}">
        <p14:creationId xmlns:p14="http://schemas.microsoft.com/office/powerpoint/2010/main" val="195945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F5C51896-F43A-4A89-85A7-E812D2C08879}" type="slidenum">
              <a:rPr lang="es-CL" smtClean="0"/>
              <a:t>3</a:t>
            </a:fld>
            <a:endParaRPr lang="es-CL"/>
          </a:p>
        </p:txBody>
      </p:sp>
    </p:spTree>
    <p:extLst>
      <p:ext uri="{BB962C8B-B14F-4D97-AF65-F5344CB8AC3E}">
        <p14:creationId xmlns:p14="http://schemas.microsoft.com/office/powerpoint/2010/main" val="342400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CL" dirty="0" err="1"/>
              <a:t>Jquery</a:t>
            </a:r>
            <a:r>
              <a:rPr lang="es-CL" dirty="0"/>
              <a:t> es una biblioteca rápida y concisa de Javascript creada para simplificar la interacción con documentos HTML, el manejo de eventos, la animación y las interacciones Ajax para el desarrollo web rápido.</a:t>
            </a:r>
          </a:p>
          <a:p>
            <a:pPr marL="171450" indent="-171450">
              <a:buFontTx/>
              <a:buChar char="-"/>
            </a:pPr>
            <a:r>
              <a:rPr lang="es-CL" dirty="0"/>
              <a:t>Hecha para facilitar el uso de Javascript en tu sitio web “Escribe menos, haz más”</a:t>
            </a:r>
          </a:p>
          <a:p>
            <a:pPr marL="171450" indent="-171450">
              <a:buFontTx/>
              <a:buChar char="-"/>
            </a:pPr>
            <a:r>
              <a:rPr lang="es-CL" dirty="0" err="1"/>
              <a:t>Jquery</a:t>
            </a:r>
            <a:r>
              <a:rPr lang="es-CL" dirty="0"/>
              <a:t> proporciona una sintaxis muy simple para seleccionar elementos del DOM (</a:t>
            </a:r>
            <a:r>
              <a:rPr lang="es-CL" dirty="0" err="1"/>
              <a:t>Document</a:t>
            </a:r>
            <a:r>
              <a:rPr lang="es-CL" dirty="0"/>
              <a:t> </a:t>
            </a:r>
            <a:r>
              <a:rPr lang="es-CL" dirty="0" err="1"/>
              <a:t>Object</a:t>
            </a:r>
            <a:r>
              <a:rPr lang="es-CL" dirty="0"/>
              <a:t> </a:t>
            </a:r>
            <a:r>
              <a:rPr lang="es-CL" dirty="0" err="1"/>
              <a:t>Model</a:t>
            </a:r>
            <a:r>
              <a:rPr lang="es-CL" dirty="0"/>
              <a:t>) y manipularlos</a:t>
            </a:r>
          </a:p>
          <a:p>
            <a:pPr marL="171450" indent="-171450">
              <a:buFontTx/>
              <a:buChar char="-"/>
            </a:pPr>
            <a:r>
              <a:rPr lang="es-CL" dirty="0" err="1"/>
              <a:t>Jquery</a:t>
            </a:r>
            <a:r>
              <a:rPr lang="es-CL" dirty="0"/>
              <a:t> facilita la manipulación del DOM, permitiendo añadir, quitar o modificar elementos y sus atributos de manera sencilla.</a:t>
            </a:r>
          </a:p>
          <a:p>
            <a:pPr marL="171450" indent="-171450">
              <a:buFontTx/>
              <a:buChar char="-"/>
            </a:pPr>
            <a:r>
              <a:rPr lang="es-CL" dirty="0" err="1"/>
              <a:t>Jquery</a:t>
            </a:r>
            <a:r>
              <a:rPr lang="es-CL" dirty="0"/>
              <a:t> simplifica la vinculación y el manejo de eventos. Puedes añadir eventos a elementos fácilmente</a:t>
            </a:r>
          </a:p>
          <a:p>
            <a:pPr marL="171450" indent="-171450">
              <a:buFontTx/>
              <a:buChar char="-"/>
            </a:pPr>
            <a:r>
              <a:rPr lang="es-CL" dirty="0" err="1"/>
              <a:t>Jquery</a:t>
            </a:r>
            <a:r>
              <a:rPr lang="es-CL" dirty="0"/>
              <a:t> incluye métodos para crear efectos y animaciones en tus páginas web.</a:t>
            </a:r>
          </a:p>
          <a:p>
            <a:pPr marL="171450" indent="-171450">
              <a:buFontTx/>
              <a:buChar char="-"/>
            </a:pPr>
            <a:r>
              <a:rPr lang="es-CL" dirty="0" err="1"/>
              <a:t>Jquery</a:t>
            </a:r>
            <a:r>
              <a:rPr lang="es-CL" dirty="0"/>
              <a:t> facilita el uso de Ajax, permitiendo la carga de datos desde un servidor sin necesidad de recargar la página</a:t>
            </a:r>
          </a:p>
          <a:p>
            <a:pPr marL="171450" indent="-171450">
              <a:buFontTx/>
              <a:buChar char="-"/>
            </a:pPr>
            <a:endParaRPr lang="es-CL" dirty="0"/>
          </a:p>
          <a:p>
            <a:pPr marL="171450" indent="-171450">
              <a:buFontTx/>
              <a:buChar char="-"/>
            </a:pPr>
            <a:r>
              <a:rPr lang="es-CL" dirty="0"/>
              <a:t>Bootstrap es un framework </a:t>
            </a:r>
            <a:r>
              <a:rPr lang="es-CL" dirty="0" err="1"/>
              <a:t>front-end</a:t>
            </a:r>
            <a:r>
              <a:rPr lang="es-CL" dirty="0"/>
              <a:t>. Hecho para facilitar la creación de interfaces de usuario atractivas y responsivas</a:t>
            </a:r>
          </a:p>
          <a:p>
            <a:pPr marL="171450" indent="-171450">
              <a:buFontTx/>
              <a:buChar char="-"/>
            </a:pPr>
            <a:r>
              <a:rPr lang="es-CL" dirty="0"/>
              <a:t>Bootstrap utiliza un sistema de cuadrícula basado en 12 columnas que facilita la creación de diseños responsivos. Esto permite que sitios web se adapten automáticamente a diferentes tamaños de pantalla y </a:t>
            </a:r>
            <a:r>
              <a:rPr lang="es-CL" dirty="0" err="1"/>
              <a:t>dipositivos</a:t>
            </a:r>
            <a:r>
              <a:rPr lang="es-CL" dirty="0"/>
              <a:t>.</a:t>
            </a:r>
          </a:p>
          <a:p>
            <a:pPr marL="171450" indent="-171450">
              <a:buFontTx/>
              <a:buChar char="-"/>
            </a:pPr>
            <a:r>
              <a:rPr lang="es-CL" dirty="0"/>
              <a:t>Bootstrap incluye una amplia variedad de componentes prefabricados que se pueden utilizar para crear interfases de usuarios rápidamente: Formularios, botones, </a:t>
            </a:r>
            <a:r>
              <a:rPr lang="es-CL" dirty="0" err="1"/>
              <a:t>navbars</a:t>
            </a:r>
            <a:r>
              <a:rPr lang="es-CL" dirty="0"/>
              <a:t>, </a:t>
            </a:r>
            <a:r>
              <a:rPr lang="es-CL" dirty="0" err="1"/>
              <a:t>cards</a:t>
            </a:r>
            <a:r>
              <a:rPr lang="es-CL" dirty="0"/>
              <a:t>, utilidades de CSS (</a:t>
            </a:r>
            <a:r>
              <a:rPr lang="es-CL" dirty="0" err="1"/>
              <a:t>margins</a:t>
            </a:r>
            <a:r>
              <a:rPr lang="es-CL" dirty="0"/>
              <a:t>, </a:t>
            </a:r>
            <a:r>
              <a:rPr lang="es-CL" dirty="0" err="1"/>
              <a:t>paddings</a:t>
            </a:r>
            <a:r>
              <a:rPr lang="es-CL" dirty="0"/>
              <a:t> o estilos de texto). Algunos </a:t>
            </a:r>
            <a:r>
              <a:rPr lang="es-CL" dirty="0" err="1"/>
              <a:t>pluggins</a:t>
            </a:r>
            <a:r>
              <a:rPr lang="es-CL" dirty="0"/>
              <a:t> de </a:t>
            </a:r>
            <a:r>
              <a:rPr lang="es-CL" dirty="0" err="1"/>
              <a:t>javascript</a:t>
            </a:r>
            <a:r>
              <a:rPr lang="es-CL" dirty="0"/>
              <a:t> integrado</a:t>
            </a:r>
          </a:p>
          <a:p>
            <a:pPr marL="171450" indent="-171450">
              <a:buFontTx/>
              <a:buChar char="-"/>
            </a:pPr>
            <a:endParaRPr lang="es-CL" dirty="0"/>
          </a:p>
          <a:p>
            <a:pPr marL="171450" indent="-171450">
              <a:buFontTx/>
              <a:buChar char="-"/>
            </a:pPr>
            <a:r>
              <a:rPr lang="es-CL" dirty="0"/>
              <a:t>Django es un framework de desarrollo web de alto nivel en Python que permite la creación rápida de aplicaciones web seguras y mantenibles.</a:t>
            </a:r>
          </a:p>
          <a:p>
            <a:pPr marL="171450" indent="-171450">
              <a:buFontTx/>
              <a:buChar char="-"/>
            </a:pPr>
            <a:r>
              <a:rPr lang="es-CL" dirty="0" err="1"/>
              <a:t>Djando</a:t>
            </a:r>
            <a:r>
              <a:rPr lang="es-CL" dirty="0"/>
              <a:t> utiliza la arquitectura Modelo-Vista-Controlador:</a:t>
            </a:r>
          </a:p>
          <a:p>
            <a:pPr marL="628650" lvl="1" indent="-171450">
              <a:buFontTx/>
              <a:buChar char="-"/>
            </a:pPr>
            <a:r>
              <a:rPr lang="es-CL" dirty="0"/>
              <a:t>Modelos: Definen la estructura de la base de datos, representando las tablas y sus relaciones</a:t>
            </a:r>
          </a:p>
          <a:p>
            <a:pPr marL="628650" lvl="1" indent="-171450">
              <a:buFontTx/>
              <a:buChar char="-"/>
            </a:pPr>
            <a:r>
              <a:rPr lang="es-CL" dirty="0"/>
              <a:t>Vistas: Contienen la lógica de negocio y controlan el flujo de la aplicación</a:t>
            </a:r>
          </a:p>
          <a:p>
            <a:pPr marL="628650" lvl="1" indent="-171450">
              <a:buFontTx/>
              <a:buChar char="-"/>
            </a:pPr>
            <a:r>
              <a:rPr lang="es-CL" dirty="0"/>
              <a:t>Plantillas: Gestionan la presentación de datos al usuario final</a:t>
            </a:r>
          </a:p>
          <a:p>
            <a:pPr marL="171450" lvl="0" indent="-171450">
              <a:buFontTx/>
              <a:buChar char="-"/>
            </a:pPr>
            <a:r>
              <a:rPr lang="es-CL" dirty="0"/>
              <a:t>Django incluye ORM (</a:t>
            </a:r>
            <a:r>
              <a:rPr lang="es-CL" dirty="0" err="1"/>
              <a:t>Object-Relational</a:t>
            </a:r>
            <a:r>
              <a:rPr lang="es-CL" dirty="0"/>
              <a:t> </a:t>
            </a:r>
            <a:r>
              <a:rPr lang="es-CL" dirty="0" err="1"/>
              <a:t>Mapping</a:t>
            </a:r>
            <a:r>
              <a:rPr lang="es-CL" dirty="0"/>
              <a:t>), este permite interactuar con bases de datos relacionales utilizando objetos Python en lugar de escribir SQL directamente</a:t>
            </a:r>
          </a:p>
          <a:p>
            <a:pPr marL="171450" lvl="0" indent="-171450">
              <a:buFontTx/>
              <a:buChar char="-"/>
            </a:pPr>
            <a:r>
              <a:rPr lang="es-CL" dirty="0"/>
              <a:t>Django tiene un Sistema de Administración Automático a partir de modelos ya definidos. Esta herramienta es extremadamente útil para administrar el contenido de la </a:t>
            </a:r>
            <a:r>
              <a:rPr lang="es-CL" dirty="0" err="1"/>
              <a:t>aplicacion</a:t>
            </a:r>
            <a:r>
              <a:rPr lang="es-CL" dirty="0"/>
              <a:t> sin necesidad de desarrollar una interfaz personalizada</a:t>
            </a:r>
          </a:p>
          <a:p>
            <a:pPr marL="171450" lvl="0" indent="-171450">
              <a:buFontTx/>
              <a:buChar char="-"/>
            </a:pPr>
            <a:r>
              <a:rPr lang="es-CL" dirty="0"/>
              <a:t>Enrutamiento de </a:t>
            </a:r>
            <a:r>
              <a:rPr lang="es-CL" dirty="0" err="1"/>
              <a:t>URLs</a:t>
            </a:r>
            <a:r>
              <a:rPr lang="es-CL" dirty="0"/>
              <a:t>, Django proporciona un sistema de enrutamiento flexible que permite mapear </a:t>
            </a:r>
            <a:r>
              <a:rPr lang="es-CL" dirty="0" err="1"/>
              <a:t>URLs</a:t>
            </a:r>
            <a:r>
              <a:rPr lang="es-CL" dirty="0"/>
              <a:t> a vistas específicas</a:t>
            </a:r>
          </a:p>
          <a:p>
            <a:pPr marL="171450" lvl="0" indent="-171450">
              <a:buFontTx/>
              <a:buChar char="-"/>
            </a:pPr>
            <a:r>
              <a:rPr lang="es-CL" dirty="0"/>
              <a:t>El sistema de plantillas de Django utiliza un lenguaje de marcado sencillo y potente para definir la presentación de los datos.</a:t>
            </a:r>
          </a:p>
          <a:p>
            <a:pPr marL="171450" lvl="0" indent="-171450">
              <a:buFontTx/>
              <a:buChar char="-"/>
            </a:pPr>
            <a:r>
              <a:rPr lang="es-CL" dirty="0"/>
              <a:t>Manejo de formularios: Django proporciona herramientas para la creación y validación de formularios de manera sencilla y segura</a:t>
            </a:r>
          </a:p>
          <a:p>
            <a:pPr marL="171450" lvl="0" indent="-171450">
              <a:buFontTx/>
              <a:buChar char="-"/>
            </a:pPr>
            <a:r>
              <a:rPr lang="es-CL" dirty="0"/>
              <a:t>Autenticación y Autorización: Django incluye un sistema de autenticación y autorización robusto que permite manejar usuarios, permisos y grupos</a:t>
            </a:r>
          </a:p>
          <a:p>
            <a:pPr marL="171450" lvl="0" indent="-171450">
              <a:buFontTx/>
              <a:buChar char="-"/>
            </a:pPr>
            <a:r>
              <a:rPr lang="es-CL" dirty="0" err="1"/>
              <a:t>SeguridadDjango</a:t>
            </a:r>
            <a:r>
              <a:rPr lang="es-CL" dirty="0"/>
              <a:t> está diseñado con la seguridad en mente, proporcionando protecciones integradas contra vulnerabilidades comunes como inyección SQL, en nuestro caso </a:t>
            </a:r>
            <a:r>
              <a:rPr lang="es-CL" dirty="0" err="1"/>
              <a:t>usmos</a:t>
            </a:r>
            <a:r>
              <a:rPr lang="es-CL" dirty="0"/>
              <a:t> CSRF (Cross-site </a:t>
            </a:r>
            <a:r>
              <a:rPr lang="es-CL" dirty="0" err="1"/>
              <a:t>request</a:t>
            </a:r>
            <a:r>
              <a:rPr lang="es-CL" dirty="0"/>
              <a:t> </a:t>
            </a:r>
            <a:r>
              <a:rPr lang="es-CL" dirty="0" err="1"/>
              <a:t>forgery</a:t>
            </a:r>
            <a:r>
              <a:rPr lang="es-CL" dirty="0"/>
              <a:t>) “falsificación de petición en sitios cruzados” o más comúnmente “Falsificación de solicitud entre sitios” este término se refiere a un tipo de ataque en el que un atacante induce al usuario a ejecutar acciones no deseadas en una aplicación web en la que está autenticado</a:t>
            </a:r>
          </a:p>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F5C51896-F43A-4A89-85A7-E812D2C08879}" type="slidenum">
              <a:rPr lang="es-CL" smtClean="0"/>
              <a:t>4</a:t>
            </a:fld>
            <a:endParaRPr lang="es-CL"/>
          </a:p>
        </p:txBody>
      </p:sp>
    </p:spTree>
    <p:extLst>
      <p:ext uri="{BB962C8B-B14F-4D97-AF65-F5344CB8AC3E}">
        <p14:creationId xmlns:p14="http://schemas.microsoft.com/office/powerpoint/2010/main" val="381622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CL" b="1" dirty="0"/>
              <a:t>Git</a:t>
            </a:r>
            <a:r>
              <a:rPr lang="es-CL" dirty="0"/>
              <a:t> es un sistema de control de versiones distribuido. Su principal objetivo es gestionar y controlar el historial de versiones de un proyecto de software, permitiendo a múltiples desarrolladores trabajar simultáneamente sin perder integridad en el código.</a:t>
            </a:r>
          </a:p>
          <a:p>
            <a:pPr marL="171450" indent="-171450">
              <a:buFontTx/>
              <a:buChar char="-"/>
            </a:pPr>
            <a:r>
              <a:rPr lang="es-CL" b="1" dirty="0"/>
              <a:t>Github: </a:t>
            </a:r>
            <a:r>
              <a:rPr lang="es-CL" b="0" dirty="0"/>
              <a:t>Es una plataforma de desarrollo colaborativo basada en la web que utiliza Git para el control de versiones. Esta proporciona una interfaz gráfica que simplifica el uso de Git y añade una serio de funcionalidades adicionales. Como u repositorio remoto en la </a:t>
            </a:r>
            <a:r>
              <a:rPr lang="es-CL" b="0" dirty="0" err="1"/>
              <a:t>nuber</a:t>
            </a:r>
            <a:r>
              <a:rPr lang="es-CL" b="0" dirty="0"/>
              <a:t>, una interfaz web donde se puede ver el historial de </a:t>
            </a:r>
            <a:r>
              <a:rPr lang="es-CL" b="0" dirty="0" err="1"/>
              <a:t>commits</a:t>
            </a:r>
            <a:r>
              <a:rPr lang="es-CL" b="0" dirty="0"/>
              <a:t>, </a:t>
            </a:r>
            <a:r>
              <a:rPr lang="es-CL" b="0" dirty="0" err="1"/>
              <a:t>manejop</a:t>
            </a:r>
            <a:r>
              <a:rPr lang="es-CL" b="0" dirty="0"/>
              <a:t> de ramas y creación de </a:t>
            </a:r>
            <a:r>
              <a:rPr lang="es-CL" b="0" dirty="0" err="1"/>
              <a:t>pull</a:t>
            </a:r>
            <a:r>
              <a:rPr lang="es-CL" b="0" dirty="0"/>
              <a:t> </a:t>
            </a:r>
            <a:r>
              <a:rPr lang="es-CL" b="0" dirty="0" err="1"/>
              <a:t>requests</a:t>
            </a:r>
            <a:r>
              <a:rPr lang="es-CL" b="0" dirty="0"/>
              <a:t>, integración de servicios adicionales, y además actúa como red social para desarrolladores.</a:t>
            </a:r>
          </a:p>
          <a:p>
            <a:pPr marL="171450" indent="-171450">
              <a:buFontTx/>
              <a:buChar char="-"/>
            </a:pPr>
            <a:r>
              <a:rPr lang="es-CL" b="1" dirty="0" err="1"/>
              <a:t>Gitlab</a:t>
            </a:r>
            <a:r>
              <a:rPr lang="es-CL" b="1" dirty="0"/>
              <a:t>: </a:t>
            </a:r>
            <a:r>
              <a:rPr lang="es-CL" b="0" dirty="0" err="1"/>
              <a:t>Gitlab</a:t>
            </a:r>
            <a:r>
              <a:rPr lang="es-CL" b="0" dirty="0"/>
              <a:t> por otro lado otra plataforma de desarrollo colaborativo basada en la web que también utiliza </a:t>
            </a:r>
            <a:r>
              <a:rPr lang="es-CL" b="0" dirty="0" err="1"/>
              <a:t>git</a:t>
            </a:r>
            <a:r>
              <a:rPr lang="es-CL" b="0" dirty="0"/>
              <a:t> para el control de versiones. Al contrario de Github, </a:t>
            </a:r>
            <a:r>
              <a:rPr lang="es-CL" b="0" dirty="0" err="1"/>
              <a:t>Gitlab</a:t>
            </a:r>
            <a:r>
              <a:rPr lang="es-CL" b="0" dirty="0"/>
              <a:t> ofrece una versión </a:t>
            </a:r>
            <a:r>
              <a:rPr lang="es-CL" b="0" dirty="0" err="1"/>
              <a:t>auto-hospedada</a:t>
            </a:r>
            <a:r>
              <a:rPr lang="es-CL" b="0" dirty="0"/>
              <a:t> y una versión en la nube (</a:t>
            </a:r>
            <a:r>
              <a:rPr lang="es-CL" b="0" dirty="0" err="1"/>
              <a:t>autohospedada</a:t>
            </a:r>
            <a:r>
              <a:rPr lang="es-CL" b="0" dirty="0"/>
              <a:t> se refiere a que permite que las empresas y desarrolladores hospeden sus propios servidores </a:t>
            </a:r>
            <a:r>
              <a:rPr lang="es-CL" b="0" dirty="0" err="1"/>
              <a:t>Gitlab</a:t>
            </a:r>
            <a:r>
              <a:rPr lang="es-CL" b="0" dirty="0"/>
              <a:t>), tiene también herramientas de gestión de proyectos, como tableros Kanban, seguimiento de </a:t>
            </a:r>
            <a:r>
              <a:rPr lang="es-CL" b="0" dirty="0" err="1"/>
              <a:t>issues</a:t>
            </a:r>
            <a:r>
              <a:rPr lang="es-CL" b="0" dirty="0"/>
              <a:t>, y </a:t>
            </a:r>
            <a:r>
              <a:rPr lang="es-CL" b="0" dirty="0" err="1"/>
              <a:t>milestones</a:t>
            </a:r>
            <a:endParaRPr lang="es-CL" b="0" dirty="0"/>
          </a:p>
          <a:p>
            <a:pPr marL="171450" indent="-171450">
              <a:buFontTx/>
              <a:buChar char="-"/>
            </a:pPr>
            <a:endParaRPr lang="es-CL" b="0" dirty="0"/>
          </a:p>
          <a:p>
            <a:pPr marL="171450" indent="-171450">
              <a:buFontTx/>
              <a:buChar char="-"/>
            </a:pPr>
            <a:r>
              <a:rPr lang="es-CL" b="0" dirty="0"/>
              <a:t>Git es el sistema de control de versiones en sí, fundamental y utilizado tanto por Github como por </a:t>
            </a:r>
            <a:r>
              <a:rPr lang="es-CL" b="0" dirty="0" err="1"/>
              <a:t>GitLab</a:t>
            </a:r>
            <a:r>
              <a:rPr lang="es-CL" b="0" dirty="0"/>
              <a:t> para gestionar el código y sus versiones. Estos agregan una capa adicional de funcionalidades que </a:t>
            </a:r>
            <a:r>
              <a:rPr lang="es-CL" b="0" dirty="0" err="1"/>
              <a:t>gacilitan</a:t>
            </a:r>
            <a:r>
              <a:rPr lang="es-CL" b="0" dirty="0"/>
              <a:t> la colaboración, integración continua, despliegue continuo, gestión de proyectos y más.</a:t>
            </a:r>
          </a:p>
        </p:txBody>
      </p:sp>
      <p:sp>
        <p:nvSpPr>
          <p:cNvPr id="4" name="Marcador de número de diapositiva 3"/>
          <p:cNvSpPr>
            <a:spLocks noGrp="1"/>
          </p:cNvSpPr>
          <p:nvPr>
            <p:ph type="sldNum" sz="quarter" idx="5"/>
          </p:nvPr>
        </p:nvSpPr>
        <p:spPr/>
        <p:txBody>
          <a:bodyPr/>
          <a:lstStyle/>
          <a:p>
            <a:fld id="{F5C51896-F43A-4A89-85A7-E812D2C08879}" type="slidenum">
              <a:rPr lang="es-CL" smtClean="0"/>
              <a:t>5</a:t>
            </a:fld>
            <a:endParaRPr lang="es-CL"/>
          </a:p>
        </p:txBody>
      </p:sp>
    </p:spTree>
    <p:extLst>
      <p:ext uri="{BB962C8B-B14F-4D97-AF65-F5344CB8AC3E}">
        <p14:creationId xmlns:p14="http://schemas.microsoft.com/office/powerpoint/2010/main" val="140259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endParaRPr lang="es-CL" dirty="0"/>
          </a:p>
        </p:txBody>
      </p:sp>
      <p:sp>
        <p:nvSpPr>
          <p:cNvPr id="4" name="Marcador de número de diapositiva 3"/>
          <p:cNvSpPr>
            <a:spLocks noGrp="1"/>
          </p:cNvSpPr>
          <p:nvPr>
            <p:ph type="sldNum" sz="quarter" idx="5"/>
          </p:nvPr>
        </p:nvSpPr>
        <p:spPr/>
        <p:txBody>
          <a:bodyPr/>
          <a:lstStyle/>
          <a:p>
            <a:fld id="{F5C51896-F43A-4A89-85A7-E812D2C08879}" type="slidenum">
              <a:rPr lang="es-CL" smtClean="0"/>
              <a:t>6</a:t>
            </a:fld>
            <a:endParaRPr lang="es-CL"/>
          </a:p>
        </p:txBody>
      </p:sp>
    </p:spTree>
    <p:extLst>
      <p:ext uri="{BB962C8B-B14F-4D97-AF65-F5344CB8AC3E}">
        <p14:creationId xmlns:p14="http://schemas.microsoft.com/office/powerpoint/2010/main" val="122722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CL" dirty="0"/>
              <a:t>En el contexto del desarrollo web, y específicamente cuando se utiliza un framework como Django, un CRUD  </a:t>
            </a:r>
            <a:r>
              <a:rPr lang="es-CL" dirty="0" err="1"/>
              <a:t>esu</a:t>
            </a:r>
            <a:r>
              <a:rPr lang="es-CL" dirty="0"/>
              <a:t> un acrónimo que se refiere a las cuatro operaciones básicas de persistencia que se pueden realizar en una base de datos o en cualquier sistema de almacenamiento de datos. </a:t>
            </a:r>
          </a:p>
          <a:p>
            <a:pPr marL="171450" indent="-171450">
              <a:buFontTx/>
              <a:buChar char="-"/>
            </a:pPr>
            <a:r>
              <a:rPr lang="es-CL" dirty="0"/>
              <a:t>En el caso de Django, un CRUD se puede implementar de manera eficiente </a:t>
            </a:r>
            <a:r>
              <a:rPr lang="es-CL" dirty="0" err="1"/>
              <a:t>urilizando</a:t>
            </a:r>
            <a:r>
              <a:rPr lang="es-CL" dirty="0"/>
              <a:t> los componentes del framework, como vistas, modelos y formularios</a:t>
            </a:r>
          </a:p>
          <a:p>
            <a:pPr marL="171450" indent="-171450">
              <a:buFontTx/>
              <a:buChar char="-"/>
            </a:pPr>
            <a:r>
              <a:rPr lang="es-CL" dirty="0"/>
              <a:t>Estos componentes se combinan para formar una aplicación completa que permite a los usuarios interactuare con los datos de una manera intuitiva </a:t>
            </a:r>
            <a:r>
              <a:rPr lang="es-CL"/>
              <a:t>y eficiente.</a:t>
            </a:r>
          </a:p>
        </p:txBody>
      </p:sp>
      <p:sp>
        <p:nvSpPr>
          <p:cNvPr id="4" name="Marcador de número de diapositiva 3"/>
          <p:cNvSpPr>
            <a:spLocks noGrp="1"/>
          </p:cNvSpPr>
          <p:nvPr>
            <p:ph type="sldNum" sz="quarter" idx="5"/>
          </p:nvPr>
        </p:nvSpPr>
        <p:spPr/>
        <p:txBody>
          <a:bodyPr/>
          <a:lstStyle/>
          <a:p>
            <a:fld id="{F5C51896-F43A-4A89-85A7-E812D2C08879}" type="slidenum">
              <a:rPr lang="es-CL" smtClean="0"/>
              <a:t>7</a:t>
            </a:fld>
            <a:endParaRPr lang="es-CL"/>
          </a:p>
        </p:txBody>
      </p:sp>
    </p:spTree>
    <p:extLst>
      <p:ext uri="{BB962C8B-B14F-4D97-AF65-F5344CB8AC3E}">
        <p14:creationId xmlns:p14="http://schemas.microsoft.com/office/powerpoint/2010/main" val="151736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CL" dirty="0"/>
              <a:t>Un CRUD es un conjunto de operaciones básicas para manejar datos en una aplicación. Este es un acrónimo que representa las cuatro operaciones principales que se pueden realizar en una base de datos, o en una entidad:</a:t>
            </a:r>
          </a:p>
          <a:p>
            <a:pPr marL="171450" indent="-171450">
              <a:buFontTx/>
              <a:buChar char="-"/>
            </a:pPr>
            <a:r>
              <a:rPr lang="es-CL" dirty="0" err="1"/>
              <a:t>Create</a:t>
            </a:r>
            <a:endParaRPr lang="es-CL" dirty="0"/>
          </a:p>
          <a:p>
            <a:pPr marL="171450" indent="-171450">
              <a:buFontTx/>
              <a:buChar char="-"/>
            </a:pPr>
            <a:r>
              <a:rPr lang="es-CL" dirty="0" err="1"/>
              <a:t>Read</a:t>
            </a:r>
            <a:r>
              <a:rPr lang="es-CL" dirty="0"/>
              <a:t>}</a:t>
            </a:r>
          </a:p>
          <a:p>
            <a:pPr marL="171450" indent="-171450">
              <a:buFontTx/>
              <a:buChar char="-"/>
            </a:pPr>
            <a:r>
              <a:rPr lang="es-CL" dirty="0" err="1"/>
              <a:t>Update</a:t>
            </a:r>
            <a:endParaRPr lang="es-CL" dirty="0"/>
          </a:p>
          <a:p>
            <a:pPr marL="171450" indent="-171450">
              <a:buFontTx/>
              <a:buChar char="-"/>
            </a:pPr>
            <a:r>
              <a:rPr lang="es-CL" dirty="0" err="1"/>
              <a:t>Delete</a:t>
            </a:r>
            <a:endParaRPr lang="es-CL" dirty="0"/>
          </a:p>
          <a:p>
            <a:pPr marL="171450" indent="-171450">
              <a:buFontTx/>
              <a:buChar char="-"/>
            </a:pPr>
            <a:r>
              <a:rPr lang="es-CL" dirty="0"/>
              <a:t>Estas operaciones son fundamentales para la gestión de datos en aplicaciones web y son esenciales para cualquier aplicación que maneje datos persistentes.</a:t>
            </a:r>
          </a:p>
          <a:p>
            <a:pPr marL="171450" indent="-171450">
              <a:buFontTx/>
              <a:buChar char="-"/>
            </a:pPr>
            <a:r>
              <a:rPr lang="es-CL" dirty="0"/>
              <a:t>Este acrónimo surge desde las 4 operaciones básicas de una base de datos</a:t>
            </a:r>
          </a:p>
        </p:txBody>
      </p:sp>
      <p:sp>
        <p:nvSpPr>
          <p:cNvPr id="4" name="Marcador de número de diapositiva 3"/>
          <p:cNvSpPr>
            <a:spLocks noGrp="1"/>
          </p:cNvSpPr>
          <p:nvPr>
            <p:ph type="sldNum" sz="quarter" idx="5"/>
          </p:nvPr>
        </p:nvSpPr>
        <p:spPr/>
        <p:txBody>
          <a:bodyPr/>
          <a:lstStyle/>
          <a:p>
            <a:fld id="{F5C51896-F43A-4A89-85A7-E812D2C08879}" type="slidenum">
              <a:rPr lang="es-CL" smtClean="0"/>
              <a:t>8</a:t>
            </a:fld>
            <a:endParaRPr lang="es-CL"/>
          </a:p>
        </p:txBody>
      </p:sp>
    </p:spTree>
    <p:extLst>
      <p:ext uri="{BB962C8B-B14F-4D97-AF65-F5344CB8AC3E}">
        <p14:creationId xmlns:p14="http://schemas.microsoft.com/office/powerpoint/2010/main" val="3778729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a:t>SUBTITULO: LOREN IPSUM</a:t>
            </a:r>
            <a:endParaRPr lang="es-CL"/>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a:t>TÍTULO: LOREM IPSUM</a:t>
            </a:r>
            <a:endParaRPr lang="es-CL"/>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a:latin typeface="Arial"/>
                <a:cs typeface="Arial"/>
              </a:rPr>
              <a:t>Lorem ipsum </a:t>
            </a:r>
            <a:r>
              <a:rPr lang="es-CL" sz="3200" b="0" spc="5">
                <a:latin typeface="Arial"/>
                <a:cs typeface="Arial"/>
              </a:rPr>
              <a:t>dolor sit </a:t>
            </a:r>
            <a:r>
              <a:rPr lang="es-CL" sz="3200" b="0" spc="10">
                <a:latin typeface="Arial"/>
                <a:cs typeface="Arial"/>
              </a:rPr>
              <a:t>amet, consectetuer </a:t>
            </a:r>
            <a:r>
              <a:rPr lang="es-CL" sz="3200" b="0" spc="5">
                <a:latin typeface="Arial"/>
                <a:cs typeface="Arial"/>
              </a:rPr>
              <a:t>adipiscing </a:t>
            </a:r>
            <a:r>
              <a:rPr lang="es-CL" sz="3200" b="0">
                <a:latin typeface="Arial"/>
                <a:cs typeface="Arial"/>
              </a:rPr>
              <a:t>elit</a:t>
            </a:r>
            <a:endParaRPr lang="es-CL"/>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a:t>TEXTO</a:t>
            </a:r>
            <a:endParaRPr lang="es-CL"/>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a:t>01</a:t>
            </a:r>
            <a:endParaRPr lang="es-CL"/>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a:latin typeface="Arial"/>
                <a:cs typeface="Arial"/>
              </a:rPr>
              <a:t>Lorem ipsum </a:t>
            </a:r>
            <a:r>
              <a:rPr lang="es-CL" sz="1800" b="0" spc="5">
                <a:latin typeface="Arial"/>
                <a:cs typeface="Arial"/>
              </a:rPr>
              <a:t>dolor sit </a:t>
            </a:r>
            <a:r>
              <a:rPr lang="es-CL" sz="1800" b="0" spc="10">
                <a:latin typeface="Arial"/>
                <a:cs typeface="Arial"/>
              </a:rPr>
              <a:t>amet, consectetuer </a:t>
            </a:r>
            <a:r>
              <a:rPr lang="es-CL" sz="1800" b="0" spc="5">
                <a:latin typeface="Arial"/>
                <a:cs typeface="Arial"/>
              </a:rPr>
              <a:t>adipiscing </a:t>
            </a:r>
            <a:r>
              <a:rPr lang="es-CL" sz="1800" b="0">
                <a:latin typeface="Arial"/>
                <a:cs typeface="Arial"/>
              </a:rPr>
              <a:t>elit</a:t>
            </a:r>
            <a:endParaRPr lang="es-CL"/>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a:t>TEXTO</a:t>
            </a:r>
            <a:endParaRPr lang="es-CL"/>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a:t>02</a:t>
            </a:r>
            <a:endParaRPr lang="es-CL"/>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a:latin typeface="Arial"/>
                <a:cs typeface="Arial"/>
              </a:rPr>
              <a:t>Lorem ipsum </a:t>
            </a:r>
            <a:r>
              <a:rPr lang="es-CL" sz="1800" b="0" spc="5">
                <a:latin typeface="Arial"/>
                <a:cs typeface="Arial"/>
              </a:rPr>
              <a:t>dolor sit </a:t>
            </a:r>
            <a:r>
              <a:rPr lang="es-CL" sz="1800" b="0" spc="10">
                <a:latin typeface="Arial"/>
                <a:cs typeface="Arial"/>
              </a:rPr>
              <a:t>amet, consectetuer </a:t>
            </a:r>
            <a:r>
              <a:rPr lang="es-CL" sz="1800" b="0" spc="5">
                <a:latin typeface="Arial"/>
                <a:cs typeface="Arial"/>
              </a:rPr>
              <a:t>adipiscing </a:t>
            </a:r>
            <a:r>
              <a:rPr lang="es-CL" sz="1800" b="0">
                <a:latin typeface="Arial"/>
                <a:cs typeface="Arial"/>
              </a:rPr>
              <a:t>elit</a:t>
            </a:r>
            <a:endParaRPr lang="es-CL"/>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a:t>TEXTO</a:t>
            </a:r>
            <a:endParaRPr lang="es-CL"/>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a:t>03</a:t>
            </a:r>
            <a:endParaRPr lang="es-CL"/>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a:latin typeface="Arial"/>
                <a:cs typeface="Arial"/>
              </a:rPr>
              <a:t>Lorem ipsum </a:t>
            </a:r>
            <a:r>
              <a:rPr lang="es-CL" sz="1800" b="0" spc="5">
                <a:latin typeface="Arial"/>
                <a:cs typeface="Arial"/>
              </a:rPr>
              <a:t>dolor sit </a:t>
            </a:r>
            <a:r>
              <a:rPr lang="es-CL" sz="1800" b="0" spc="10">
                <a:latin typeface="Arial"/>
                <a:cs typeface="Arial"/>
              </a:rPr>
              <a:t>amet, consectetuer </a:t>
            </a:r>
            <a:r>
              <a:rPr lang="es-CL" sz="1800" b="0" spc="5">
                <a:latin typeface="Arial"/>
                <a:cs typeface="Arial"/>
              </a:rPr>
              <a:t>adipiscing </a:t>
            </a:r>
            <a:r>
              <a:rPr lang="es-CL" sz="1800" b="0">
                <a:latin typeface="Arial"/>
                <a:cs typeface="Arial"/>
              </a:rPr>
              <a:t>elit</a:t>
            </a:r>
            <a:endParaRPr lang="es-CL"/>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a:t>TEXTO</a:t>
            </a:r>
            <a:endParaRPr lang="es-CL"/>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a:t>04</a:t>
            </a:r>
            <a:endParaRPr lang="es-CL"/>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a:latin typeface="Arial"/>
                <a:cs typeface="Arial"/>
              </a:rPr>
              <a:t>Lorem ipsum </a:t>
            </a:r>
            <a:r>
              <a:rPr lang="es-CL" sz="1800" b="0" spc="5">
                <a:latin typeface="Arial"/>
                <a:cs typeface="Arial"/>
              </a:rPr>
              <a:t>dolor sit </a:t>
            </a:r>
            <a:r>
              <a:rPr lang="es-CL" sz="1800" b="0" spc="10">
                <a:latin typeface="Arial"/>
                <a:cs typeface="Arial"/>
              </a:rPr>
              <a:t>amet, consectetuer </a:t>
            </a:r>
            <a:r>
              <a:rPr lang="es-CL" sz="1800" b="0" spc="5">
                <a:latin typeface="Arial"/>
                <a:cs typeface="Arial"/>
              </a:rPr>
              <a:t>adipiscing </a:t>
            </a:r>
            <a:r>
              <a:rPr lang="es-CL" sz="1800" b="0">
                <a:latin typeface="Arial"/>
                <a:cs typeface="Arial"/>
              </a:rPr>
              <a:t>elit</a:t>
            </a:r>
            <a:endParaRPr lang="es-CL"/>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a:t>TEXTO LOREM IPSUM</a:t>
            </a:r>
            <a:endParaRPr lang="es-CL"/>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err="1"/>
              <a:t>Lorem</a:t>
            </a:r>
            <a:r>
              <a:rPr lang="es-ES"/>
              <a:t> </a:t>
            </a:r>
            <a:r>
              <a:rPr lang="es-ES" err="1"/>
              <a:t>ipsum</a:t>
            </a:r>
            <a:r>
              <a:rPr lang="es-ES"/>
              <a:t> ut </a:t>
            </a:r>
            <a:r>
              <a:rPr lang="es-ES" err="1"/>
              <a:t>wisi</a:t>
            </a:r>
            <a:r>
              <a:rPr lang="es-ES"/>
              <a:t> </a:t>
            </a:r>
            <a:r>
              <a:rPr lang="es-ES" err="1"/>
              <a:t>enim</a:t>
            </a:r>
            <a:r>
              <a:rPr lang="es-ES"/>
              <a:t> ad </a:t>
            </a:r>
            <a:r>
              <a:rPr lang="es-ES" err="1"/>
              <a:t>minim</a:t>
            </a:r>
            <a:r>
              <a:rPr lang="es-ES"/>
              <a:t> </a:t>
            </a:r>
            <a:r>
              <a:rPr lang="es-ES" err="1"/>
              <a:t>mannt</a:t>
            </a:r>
            <a:r>
              <a:rPr lang="es-ES"/>
              <a:t>  </a:t>
            </a:r>
            <a:r>
              <a:rPr lang="es-ES" err="1"/>
              <a:t>veniam</a:t>
            </a:r>
            <a:r>
              <a:rPr lang="es-ES"/>
              <a:t>, </a:t>
            </a:r>
            <a:r>
              <a:rPr lang="es-ES" err="1"/>
              <a:t>quis</a:t>
            </a:r>
            <a:r>
              <a:rPr lang="es-ES"/>
              <a:t> </a:t>
            </a:r>
            <a:r>
              <a:rPr lang="es-ES" err="1"/>
              <a:t>nostrud</a:t>
            </a:r>
            <a:r>
              <a:rPr lang="es-ES"/>
              <a:t> </a:t>
            </a:r>
            <a:r>
              <a:rPr lang="es-ES" err="1"/>
              <a:t>exerci</a:t>
            </a:r>
            <a:r>
              <a:rPr lang="es-ES"/>
              <a:t>  </a:t>
            </a:r>
            <a:r>
              <a:rPr lang="es-ES" err="1"/>
              <a:t>tation</a:t>
            </a:r>
            <a:r>
              <a:rPr lang="es-ES"/>
              <a:t> </a:t>
            </a:r>
            <a:r>
              <a:rPr lang="es-ES" err="1"/>
              <a:t>ulla</a:t>
            </a:r>
            <a:r>
              <a:rPr lang="es-ES"/>
              <a:t> </a:t>
            </a:r>
            <a:r>
              <a:rPr lang="es-ES" err="1"/>
              <a:t>mcorper</a:t>
            </a:r>
            <a:r>
              <a:rPr lang="es-ES"/>
              <a:t> </a:t>
            </a:r>
            <a:r>
              <a:rPr lang="es-ES" err="1"/>
              <a:t>suscipit</a:t>
            </a:r>
            <a:r>
              <a:rPr lang="es-ES"/>
              <a:t> lo</a:t>
            </a:r>
          </a:p>
          <a:p>
            <a:endParaRPr lang="es-ES"/>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a:t>LOREM IPSUM</a:t>
            </a:r>
            <a:endParaRPr lang="es-CL"/>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a:t>LOREM IPSUM</a:t>
            </a:r>
            <a:endParaRPr lang="es-CL"/>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a:t>LOREM IPSUM</a:t>
            </a:r>
            <a:endParaRPr lang="es-CL"/>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a:t>LOREM IPSUM</a:t>
            </a:r>
            <a:endParaRPr lang="es-CL"/>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7/12/2024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DE4732C0-8F6F-9959-2836-C966180F1A49}"/>
              </a:ext>
            </a:extLst>
          </p:cNvPr>
          <p:cNvSpPr>
            <a:spLocks noGrp="1"/>
          </p:cNvSpPr>
          <p:nvPr>
            <p:ph type="body" sz="quarter" idx="10"/>
          </p:nvPr>
        </p:nvSpPr>
        <p:spPr/>
        <p:txBody>
          <a:bodyPr/>
          <a:lstStyle/>
          <a:p>
            <a:endParaRPr lang="es-CL" dirty="0"/>
          </a:p>
        </p:txBody>
      </p:sp>
      <p:sp>
        <p:nvSpPr>
          <p:cNvPr id="7" name="Rectángulo: esquinas redondeadas 6">
            <a:extLst>
              <a:ext uri="{FF2B5EF4-FFF2-40B4-BE49-F238E27FC236}">
                <a16:creationId xmlns:a16="http://schemas.microsoft.com/office/drawing/2014/main" id="{65487E3B-8549-CB6D-4C8B-206BB6B37F0B}"/>
              </a:ext>
            </a:extLst>
          </p:cNvPr>
          <p:cNvSpPr/>
          <p:nvPr/>
        </p:nvSpPr>
        <p:spPr>
          <a:xfrm>
            <a:off x="3141234" y="2421449"/>
            <a:ext cx="13821632" cy="1943100"/>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5600" b="1" dirty="0">
                <a:solidFill>
                  <a:schemeClr val="tx1"/>
                </a:solidFill>
                <a:latin typeface="Arial" panose="020B0604020202020204" pitchFamily="34" charset="0"/>
                <a:cs typeface="Arial" panose="020B0604020202020204" pitchFamily="34" charset="0"/>
              </a:rPr>
              <a:t>Desarrollo Web Front/Back-End</a:t>
            </a:r>
          </a:p>
        </p:txBody>
      </p:sp>
      <p:sp>
        <p:nvSpPr>
          <p:cNvPr id="8" name="Rectángulo: esquinas redondeadas 7">
            <a:extLst>
              <a:ext uri="{FF2B5EF4-FFF2-40B4-BE49-F238E27FC236}">
                <a16:creationId xmlns:a16="http://schemas.microsoft.com/office/drawing/2014/main" id="{A3BF8768-F82A-8F16-68B9-21E6DC1BE4CD}"/>
              </a:ext>
            </a:extLst>
          </p:cNvPr>
          <p:cNvSpPr/>
          <p:nvPr/>
        </p:nvSpPr>
        <p:spPr>
          <a:xfrm>
            <a:off x="4217554" y="6223326"/>
            <a:ext cx="11668990" cy="118696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L" sz="3600" dirty="0">
                <a:solidFill>
                  <a:schemeClr val="tx1"/>
                </a:solidFill>
                <a:latin typeface="Arial" panose="020B0604020202020204" pitchFamily="34" charset="0"/>
                <a:cs typeface="Arial" panose="020B0604020202020204" pitchFamily="34" charset="0"/>
              </a:rPr>
              <a:t>Patricio Leiva</a:t>
            </a:r>
          </a:p>
          <a:p>
            <a:pPr algn="ctr"/>
            <a:r>
              <a:rPr lang="es-CL" sz="3600" dirty="0">
                <a:solidFill>
                  <a:schemeClr val="tx1"/>
                </a:solidFill>
                <a:latin typeface="Arial" panose="020B0604020202020204" pitchFamily="34" charset="0"/>
                <a:cs typeface="Arial" panose="020B0604020202020204" pitchFamily="34" charset="0"/>
              </a:rPr>
              <a:t>Jordan Ordenes</a:t>
            </a:r>
          </a:p>
        </p:txBody>
      </p:sp>
    </p:spTree>
    <p:extLst>
      <p:ext uri="{BB962C8B-B14F-4D97-AF65-F5344CB8AC3E}">
        <p14:creationId xmlns:p14="http://schemas.microsoft.com/office/powerpoint/2010/main" val="412226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5403849" y="884157"/>
            <a:ext cx="13573467" cy="2215991"/>
          </a:xfrm>
        </p:spPr>
        <p:txBody>
          <a:bodyPr/>
          <a:lstStyle/>
          <a:p>
            <a:r>
              <a:rPr lang="es-CL" dirty="0"/>
              <a:t>Funcionamiento tecnología cliente-servidor</a:t>
            </a:r>
          </a:p>
          <a:p>
            <a:endParaRPr lang="es-CL" dirty="0"/>
          </a:p>
        </p:txBody>
      </p:sp>
      <p:pic>
        <p:nvPicPr>
          <p:cNvPr id="1030" name="Picture 6" descr="What We Need to Know About Client-Server Network?">
            <a:extLst>
              <a:ext uri="{FF2B5EF4-FFF2-40B4-BE49-F238E27FC236}">
                <a16:creationId xmlns:a16="http://schemas.microsoft.com/office/drawing/2014/main" id="{3C2B77F3-BA03-DE58-E167-07F5EAAFF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329" y="2621979"/>
            <a:ext cx="11521441" cy="7343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59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TCP Model? An Exploration of TCP/IP Layers">
            <a:extLst>
              <a:ext uri="{FF2B5EF4-FFF2-40B4-BE49-F238E27FC236}">
                <a16:creationId xmlns:a16="http://schemas.microsoft.com/office/drawing/2014/main" id="{B4550434-4D38-9A18-D9C2-54FEEBE6F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64" y="2695006"/>
            <a:ext cx="8830311" cy="591933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B3C42370-C704-2EDB-53E2-A2D75A37E30C}"/>
              </a:ext>
            </a:extLst>
          </p:cNvPr>
          <p:cNvSpPr txBox="1"/>
          <p:nvPr/>
        </p:nvSpPr>
        <p:spPr>
          <a:xfrm>
            <a:off x="10677379" y="3052689"/>
            <a:ext cx="7427742" cy="2677656"/>
          </a:xfrm>
          <a:prstGeom prst="rect">
            <a:avLst/>
          </a:prstGeom>
          <a:noFill/>
        </p:spPr>
        <p:txBody>
          <a:bodyPr wrap="square" rtlCol="0">
            <a:spAutoFit/>
          </a:bodyPr>
          <a:lstStyle/>
          <a:p>
            <a:r>
              <a:rPr lang="es-CL" sz="2400" dirty="0"/>
              <a:t>Esta suite de protocolos de comunicación identifica como los datos deben ser:</a:t>
            </a:r>
          </a:p>
          <a:p>
            <a:pPr marL="342900" indent="-342900">
              <a:buFont typeface="Arial" panose="020B0604020202020204" pitchFamily="34" charset="0"/>
              <a:buChar char="•"/>
            </a:pPr>
            <a:r>
              <a:rPr lang="es-CL" sz="2400" dirty="0"/>
              <a:t>Desglosados, separados</a:t>
            </a:r>
          </a:p>
          <a:p>
            <a:pPr marL="342900" indent="-342900">
              <a:buFont typeface="Arial" panose="020B0604020202020204" pitchFamily="34" charset="0"/>
              <a:buChar char="•"/>
            </a:pPr>
            <a:r>
              <a:rPr lang="es-CL" sz="2400" dirty="0"/>
              <a:t>Direccionados</a:t>
            </a:r>
          </a:p>
          <a:p>
            <a:pPr marL="342900" indent="-342900">
              <a:buFont typeface="Arial" panose="020B0604020202020204" pitchFamily="34" charset="0"/>
              <a:buChar char="•"/>
            </a:pPr>
            <a:r>
              <a:rPr lang="es-CL" sz="2400" dirty="0"/>
              <a:t>Transmitidos</a:t>
            </a:r>
          </a:p>
          <a:p>
            <a:pPr marL="342900" indent="-342900">
              <a:buFont typeface="Arial" panose="020B0604020202020204" pitchFamily="34" charset="0"/>
              <a:buChar char="•"/>
            </a:pPr>
            <a:r>
              <a:rPr lang="es-CL" sz="2400" dirty="0"/>
              <a:t>Enrutados</a:t>
            </a:r>
          </a:p>
          <a:p>
            <a:pPr marL="342900" indent="-342900">
              <a:buFont typeface="Arial" panose="020B0604020202020204" pitchFamily="34" charset="0"/>
              <a:buChar char="•"/>
            </a:pPr>
            <a:r>
              <a:rPr lang="es-CL" sz="2400" dirty="0"/>
              <a:t>Recibidos</a:t>
            </a:r>
          </a:p>
        </p:txBody>
      </p:sp>
      <p:pic>
        <p:nvPicPr>
          <p:cNvPr id="6" name="Google Shape;157;p8">
            <a:extLst>
              <a:ext uri="{FF2B5EF4-FFF2-40B4-BE49-F238E27FC236}">
                <a16:creationId xmlns:a16="http://schemas.microsoft.com/office/drawing/2014/main" id="{3A005998-7225-6070-C45C-B0A1D82B034E}"/>
              </a:ext>
            </a:extLst>
          </p:cNvPr>
          <p:cNvPicPr preferRelativeResize="0"/>
          <p:nvPr/>
        </p:nvPicPr>
        <p:blipFill rotWithShape="1">
          <a:blip r:embed="rId4">
            <a:alphaModFix/>
          </a:blip>
          <a:srcRect/>
          <a:stretch/>
        </p:blipFill>
        <p:spPr>
          <a:xfrm>
            <a:off x="10124050" y="5958422"/>
            <a:ext cx="8534400" cy="4147387"/>
          </a:xfrm>
          <a:prstGeom prst="rect">
            <a:avLst/>
          </a:prstGeom>
          <a:noFill/>
          <a:ln>
            <a:noFill/>
          </a:ln>
        </p:spPr>
      </p:pic>
      <p:sp>
        <p:nvSpPr>
          <p:cNvPr id="7" name="Marcador de texto 1">
            <a:extLst>
              <a:ext uri="{FF2B5EF4-FFF2-40B4-BE49-F238E27FC236}">
                <a16:creationId xmlns:a16="http://schemas.microsoft.com/office/drawing/2014/main" id="{CA6B9EC2-E412-4FCC-DD8C-A36B5AEE6C5F}"/>
              </a:ext>
            </a:extLst>
          </p:cNvPr>
          <p:cNvSpPr>
            <a:spLocks noGrp="1"/>
          </p:cNvSpPr>
          <p:nvPr>
            <p:ph type="body" sz="quarter" idx="10"/>
          </p:nvPr>
        </p:nvSpPr>
        <p:spPr>
          <a:xfrm>
            <a:off x="5403849" y="884157"/>
            <a:ext cx="13573467" cy="1477328"/>
          </a:xfrm>
        </p:spPr>
        <p:txBody>
          <a:bodyPr/>
          <a:lstStyle/>
          <a:p>
            <a:r>
              <a:rPr lang="es-CL" dirty="0"/>
              <a:t>TCP/IP, HTTP, </a:t>
            </a:r>
            <a:r>
              <a:rPr lang="es-CL" dirty="0" err="1"/>
              <a:t>HTTPs</a:t>
            </a:r>
            <a:endParaRPr lang="es-CL" dirty="0"/>
          </a:p>
          <a:p>
            <a:endParaRPr lang="es-CL" dirty="0"/>
          </a:p>
        </p:txBody>
      </p:sp>
    </p:spTree>
    <p:extLst>
      <p:ext uri="{BB962C8B-B14F-4D97-AF65-F5344CB8AC3E}">
        <p14:creationId xmlns:p14="http://schemas.microsoft.com/office/powerpoint/2010/main" val="29144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0018217-D52F-471B-BEAA-3B223331A8FA}"/>
              </a:ext>
            </a:extLst>
          </p:cNvPr>
          <p:cNvSpPr>
            <a:spLocks noGrp="1"/>
          </p:cNvSpPr>
          <p:nvPr>
            <p:ph type="body" sz="quarter" idx="10"/>
          </p:nvPr>
        </p:nvSpPr>
        <p:spPr>
          <a:xfrm>
            <a:off x="5457766" y="1050593"/>
            <a:ext cx="16633305" cy="738664"/>
          </a:xfrm>
        </p:spPr>
        <p:txBody>
          <a:bodyPr/>
          <a:lstStyle/>
          <a:p>
            <a:r>
              <a:rPr lang="es-CL" dirty="0"/>
              <a:t>Desarrollo de nuestra web</a:t>
            </a:r>
          </a:p>
        </p:txBody>
      </p:sp>
      <p:sp>
        <p:nvSpPr>
          <p:cNvPr id="6" name="Rectángulo 5">
            <a:extLst>
              <a:ext uri="{FF2B5EF4-FFF2-40B4-BE49-F238E27FC236}">
                <a16:creationId xmlns:a16="http://schemas.microsoft.com/office/drawing/2014/main" id="{96560CAE-A99B-29F7-8215-EDD5265A1C33}"/>
              </a:ext>
            </a:extLst>
          </p:cNvPr>
          <p:cNvSpPr/>
          <p:nvPr/>
        </p:nvSpPr>
        <p:spPr>
          <a:xfrm>
            <a:off x="-1" y="3601328"/>
            <a:ext cx="10052050" cy="7708021"/>
          </a:xfrm>
          <a:prstGeom prst="rect">
            <a:avLst/>
          </a:prstGeom>
          <a:solidFill>
            <a:srgbClr val="C6FB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7" name="Rectángulo 6">
            <a:extLst>
              <a:ext uri="{FF2B5EF4-FFF2-40B4-BE49-F238E27FC236}">
                <a16:creationId xmlns:a16="http://schemas.microsoft.com/office/drawing/2014/main" id="{DE36182B-4DB6-7C6E-23A4-65F85E15AE9B}"/>
              </a:ext>
            </a:extLst>
          </p:cNvPr>
          <p:cNvSpPr/>
          <p:nvPr/>
        </p:nvSpPr>
        <p:spPr>
          <a:xfrm>
            <a:off x="10052050" y="3601328"/>
            <a:ext cx="10052050" cy="7708021"/>
          </a:xfrm>
          <a:prstGeom prst="rect">
            <a:avLst/>
          </a:prstGeom>
          <a:solidFill>
            <a:srgbClr val="85FF9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a:extLst>
              <a:ext uri="{FF2B5EF4-FFF2-40B4-BE49-F238E27FC236}">
                <a16:creationId xmlns:a16="http://schemas.microsoft.com/office/drawing/2014/main" id="{84779444-2487-226D-743C-EBF0E388BB3A}"/>
              </a:ext>
            </a:extLst>
          </p:cNvPr>
          <p:cNvSpPr/>
          <p:nvPr/>
        </p:nvSpPr>
        <p:spPr>
          <a:xfrm>
            <a:off x="0" y="2258797"/>
            <a:ext cx="20104100" cy="13223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u="sng" dirty="0"/>
          </a:p>
        </p:txBody>
      </p:sp>
      <p:pic>
        <p:nvPicPr>
          <p:cNvPr id="12" name="Imagen 11" descr="Imagen que contiene dibujo, reloj, medidor&#10;&#10;Descripción generada automáticamente">
            <a:extLst>
              <a:ext uri="{FF2B5EF4-FFF2-40B4-BE49-F238E27FC236}">
                <a16:creationId xmlns:a16="http://schemas.microsoft.com/office/drawing/2014/main" id="{FBBADE91-898D-9C5D-767D-FDFA638EE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383" y="2348767"/>
            <a:ext cx="7933333" cy="1114286"/>
          </a:xfrm>
          <a:prstGeom prst="rect">
            <a:avLst/>
          </a:prstGeom>
        </p:spPr>
      </p:pic>
      <p:sp>
        <p:nvSpPr>
          <p:cNvPr id="13" name="CuadroTexto 12">
            <a:extLst>
              <a:ext uri="{FF2B5EF4-FFF2-40B4-BE49-F238E27FC236}">
                <a16:creationId xmlns:a16="http://schemas.microsoft.com/office/drawing/2014/main" id="{584DF2AD-A616-7060-487B-5873165223F3}"/>
              </a:ext>
            </a:extLst>
          </p:cNvPr>
          <p:cNvSpPr txBox="1"/>
          <p:nvPr/>
        </p:nvSpPr>
        <p:spPr>
          <a:xfrm>
            <a:off x="3704988" y="3910818"/>
            <a:ext cx="2380395" cy="738664"/>
          </a:xfrm>
          <a:prstGeom prst="rect">
            <a:avLst/>
          </a:prstGeom>
          <a:noFill/>
        </p:spPr>
        <p:txBody>
          <a:bodyPr wrap="none" rtlCol="0">
            <a:spAutoFit/>
          </a:bodyPr>
          <a:lstStyle/>
          <a:p>
            <a:r>
              <a:rPr lang="es-CL" sz="4200" b="1" dirty="0"/>
              <a:t>Front-End</a:t>
            </a:r>
          </a:p>
        </p:txBody>
      </p:sp>
      <p:sp>
        <p:nvSpPr>
          <p:cNvPr id="14" name="CuadroTexto 13">
            <a:extLst>
              <a:ext uri="{FF2B5EF4-FFF2-40B4-BE49-F238E27FC236}">
                <a16:creationId xmlns:a16="http://schemas.microsoft.com/office/drawing/2014/main" id="{2E23617D-2F29-9BF8-A71A-FAD4B935BEE9}"/>
              </a:ext>
            </a:extLst>
          </p:cNvPr>
          <p:cNvSpPr txBox="1"/>
          <p:nvPr/>
        </p:nvSpPr>
        <p:spPr>
          <a:xfrm>
            <a:off x="13887877" y="3910818"/>
            <a:ext cx="2241319" cy="738664"/>
          </a:xfrm>
          <a:prstGeom prst="rect">
            <a:avLst/>
          </a:prstGeom>
          <a:noFill/>
        </p:spPr>
        <p:txBody>
          <a:bodyPr wrap="none" rtlCol="0">
            <a:spAutoFit/>
          </a:bodyPr>
          <a:lstStyle/>
          <a:p>
            <a:r>
              <a:rPr lang="es-CL" sz="4200" b="1" dirty="0"/>
              <a:t>Back-End</a:t>
            </a:r>
          </a:p>
        </p:txBody>
      </p:sp>
      <p:cxnSp>
        <p:nvCxnSpPr>
          <p:cNvPr id="16" name="Conector: angular 15">
            <a:extLst>
              <a:ext uri="{FF2B5EF4-FFF2-40B4-BE49-F238E27FC236}">
                <a16:creationId xmlns:a16="http://schemas.microsoft.com/office/drawing/2014/main" id="{339DA1DF-DC57-ABAC-541A-EC227E391423}"/>
              </a:ext>
            </a:extLst>
          </p:cNvPr>
          <p:cNvCxnSpPr>
            <a:stCxn id="12" idx="1"/>
            <a:endCxn id="13" idx="0"/>
          </p:cNvCxnSpPr>
          <p:nvPr/>
        </p:nvCxnSpPr>
        <p:spPr>
          <a:xfrm rot="10800000" flipV="1">
            <a:off x="4895187" y="2905910"/>
            <a:ext cx="1190197" cy="100490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ector: angular 16">
            <a:extLst>
              <a:ext uri="{FF2B5EF4-FFF2-40B4-BE49-F238E27FC236}">
                <a16:creationId xmlns:a16="http://schemas.microsoft.com/office/drawing/2014/main" id="{79371B01-BC97-8BDE-A387-C6C40DC92ADB}"/>
              </a:ext>
            </a:extLst>
          </p:cNvPr>
          <p:cNvCxnSpPr>
            <a:cxnSpLocks/>
            <a:stCxn id="12" idx="3"/>
            <a:endCxn id="14" idx="0"/>
          </p:cNvCxnSpPr>
          <p:nvPr/>
        </p:nvCxnSpPr>
        <p:spPr>
          <a:xfrm>
            <a:off x="14018716" y="2905910"/>
            <a:ext cx="989821" cy="100490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3074" name="Picture 2">
            <a:extLst>
              <a:ext uri="{FF2B5EF4-FFF2-40B4-BE49-F238E27FC236}">
                <a16:creationId xmlns:a16="http://schemas.microsoft.com/office/drawing/2014/main" id="{29F4B4A0-34EE-34F6-4A9A-957786FB4E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454" y="5038592"/>
            <a:ext cx="2344078" cy="23440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finir el tamaño de una imagen con CSS">
            <a:extLst>
              <a:ext uri="{FF2B5EF4-FFF2-40B4-BE49-F238E27FC236}">
                <a16:creationId xmlns:a16="http://schemas.microsoft.com/office/drawing/2014/main" id="{1DDDAF07-88B3-4BCB-C9E7-D3F64A1ED2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3779" y="4781881"/>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20" descr="Logotipo&#10;&#10;Descripción generada automáticamente">
            <a:extLst>
              <a:ext uri="{FF2B5EF4-FFF2-40B4-BE49-F238E27FC236}">
                <a16:creationId xmlns:a16="http://schemas.microsoft.com/office/drawing/2014/main" id="{2B177D29-6463-8FA8-A94E-2322E086ED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92208" y="5650578"/>
            <a:ext cx="2793175" cy="3023479"/>
          </a:xfrm>
          <a:prstGeom prst="rect">
            <a:avLst/>
          </a:prstGeom>
        </p:spPr>
      </p:pic>
      <p:pic>
        <p:nvPicPr>
          <p:cNvPr id="3080" name="Picture 8" descr="jQuery 4: A New Era. jQuery, the “old-fashioned” JavaScript… | by Alex  Efimenko | Medium">
            <a:extLst>
              <a:ext uri="{FF2B5EF4-FFF2-40B4-BE49-F238E27FC236}">
                <a16:creationId xmlns:a16="http://schemas.microsoft.com/office/drawing/2014/main" id="{44F43E29-A975-E36F-2451-CC85F5F6425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152" y="8674057"/>
            <a:ext cx="2630682" cy="222384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D854F89-C678-AE35-110C-5F05861BD25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69788" y="8819934"/>
            <a:ext cx="2505481" cy="199653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jango logo and symbol, meaning, history, PNG">
            <a:extLst>
              <a:ext uri="{FF2B5EF4-FFF2-40B4-BE49-F238E27FC236}">
                <a16:creationId xmlns:a16="http://schemas.microsoft.com/office/drawing/2014/main" id="{E548D114-A8C8-54FA-CCD8-A6068246B0D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456808" y="4642337"/>
            <a:ext cx="5242533" cy="327669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rimeros pasos con Python: ¡Hola, mundo! - blog.vermiip.es">
            <a:extLst>
              <a:ext uri="{FF2B5EF4-FFF2-40B4-BE49-F238E27FC236}">
                <a16:creationId xmlns:a16="http://schemas.microsoft.com/office/drawing/2014/main" id="{F8170D1C-1E38-6F2C-6498-9868A151775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50891" y="8083170"/>
            <a:ext cx="4720490" cy="265546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49D68830-DCFC-5790-99FA-250FA5EB9E5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078074" y="8533715"/>
            <a:ext cx="4291134" cy="2033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34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0018217-D52F-471B-BEAA-3B223331A8FA}"/>
              </a:ext>
            </a:extLst>
          </p:cNvPr>
          <p:cNvSpPr>
            <a:spLocks noGrp="1"/>
          </p:cNvSpPr>
          <p:nvPr>
            <p:ph type="body" sz="quarter" idx="10"/>
          </p:nvPr>
        </p:nvSpPr>
        <p:spPr>
          <a:xfrm>
            <a:off x="5457766" y="1050593"/>
            <a:ext cx="16633305" cy="738664"/>
          </a:xfrm>
        </p:spPr>
        <p:txBody>
          <a:bodyPr/>
          <a:lstStyle/>
          <a:p>
            <a:r>
              <a:rPr lang="es-CL" dirty="0"/>
              <a:t>Herramientas de versionamiento</a:t>
            </a:r>
          </a:p>
        </p:txBody>
      </p:sp>
      <p:pic>
        <p:nvPicPr>
          <p:cNvPr id="4098" name="Picture 2">
            <a:extLst>
              <a:ext uri="{FF2B5EF4-FFF2-40B4-BE49-F238E27FC236}">
                <a16:creationId xmlns:a16="http://schemas.microsoft.com/office/drawing/2014/main" id="{BD3F0A5B-76AC-50E9-C3D3-CD88F409D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302" y="2924298"/>
            <a:ext cx="4885753" cy="20415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Qué es GitHub y por qué es útil en la actualidad 💻 | HACK A BOSS">
            <a:extLst>
              <a:ext uri="{FF2B5EF4-FFF2-40B4-BE49-F238E27FC236}">
                <a16:creationId xmlns:a16="http://schemas.microsoft.com/office/drawing/2014/main" id="{F8B08362-357B-9261-4771-EEF7B65B7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270" y="6382290"/>
            <a:ext cx="4885753" cy="325716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itLab Announces the General Availability of GitLab Duo Chat">
            <a:extLst>
              <a:ext uri="{FF2B5EF4-FFF2-40B4-BE49-F238E27FC236}">
                <a16:creationId xmlns:a16="http://schemas.microsoft.com/office/drawing/2014/main" id="{B5E89A26-E1F7-ADCF-0B16-366B536469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5003" y="7028850"/>
            <a:ext cx="6983827" cy="204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23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0018217-D52F-471B-BEAA-3B223331A8FA}"/>
              </a:ext>
            </a:extLst>
          </p:cNvPr>
          <p:cNvSpPr>
            <a:spLocks noGrp="1"/>
          </p:cNvSpPr>
          <p:nvPr>
            <p:ph type="body" sz="quarter" idx="10"/>
          </p:nvPr>
        </p:nvSpPr>
        <p:spPr>
          <a:xfrm>
            <a:off x="5457766" y="1050593"/>
            <a:ext cx="16633305" cy="738664"/>
          </a:xfrm>
        </p:spPr>
        <p:txBody>
          <a:bodyPr/>
          <a:lstStyle/>
          <a:p>
            <a:r>
              <a:rPr lang="es-CL" dirty="0"/>
              <a:t>Arquitectura </a:t>
            </a:r>
            <a:r>
              <a:rPr lang="es-CL" dirty="0" err="1"/>
              <a:t>Model</a:t>
            </a:r>
            <a:r>
              <a:rPr lang="es-CL" dirty="0"/>
              <a:t>-</a:t>
            </a:r>
            <a:r>
              <a:rPr lang="es-CL" dirty="0" err="1"/>
              <a:t>Template</a:t>
            </a:r>
            <a:r>
              <a:rPr lang="es-CL" dirty="0"/>
              <a:t>-View</a:t>
            </a:r>
          </a:p>
        </p:txBody>
      </p:sp>
      <p:pic>
        <p:nvPicPr>
          <p:cNvPr id="1026" name="Picture 2" descr="Model View Controller (MVC) and link with Django (MTV)">
            <a:extLst>
              <a:ext uri="{FF2B5EF4-FFF2-40B4-BE49-F238E27FC236}">
                <a16:creationId xmlns:a16="http://schemas.microsoft.com/office/drawing/2014/main" id="{58FA31CC-5F07-103B-2E44-A34914DF3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7398" y="2423474"/>
            <a:ext cx="13089304" cy="7362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74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0018217-D52F-471B-BEAA-3B223331A8FA}"/>
              </a:ext>
            </a:extLst>
          </p:cNvPr>
          <p:cNvSpPr>
            <a:spLocks noGrp="1"/>
          </p:cNvSpPr>
          <p:nvPr>
            <p:ph type="body" sz="quarter" idx="10"/>
          </p:nvPr>
        </p:nvSpPr>
        <p:spPr>
          <a:xfrm>
            <a:off x="5457766" y="1050593"/>
            <a:ext cx="16633305" cy="738664"/>
          </a:xfrm>
        </p:spPr>
        <p:txBody>
          <a:bodyPr/>
          <a:lstStyle/>
          <a:p>
            <a:r>
              <a:rPr lang="es-CL" dirty="0"/>
              <a:t>Arquitectura “</a:t>
            </a:r>
            <a:r>
              <a:rPr lang="es-CL" dirty="0" err="1"/>
              <a:t>Model</a:t>
            </a:r>
            <a:r>
              <a:rPr lang="es-CL" dirty="0"/>
              <a:t>-</a:t>
            </a:r>
            <a:r>
              <a:rPr lang="es-CL" dirty="0" err="1"/>
              <a:t>Template</a:t>
            </a:r>
            <a:r>
              <a:rPr lang="es-CL" dirty="0"/>
              <a:t>-View” (MTV)</a:t>
            </a:r>
          </a:p>
        </p:txBody>
      </p:sp>
      <p:pic>
        <p:nvPicPr>
          <p:cNvPr id="6" name="Imagen 5">
            <a:extLst>
              <a:ext uri="{FF2B5EF4-FFF2-40B4-BE49-F238E27FC236}">
                <a16:creationId xmlns:a16="http://schemas.microsoft.com/office/drawing/2014/main" id="{C6CE6647-FF7D-FB51-4C0F-43DDAF160B45}"/>
              </a:ext>
            </a:extLst>
          </p:cNvPr>
          <p:cNvPicPr>
            <a:picLocks noChangeAspect="1"/>
          </p:cNvPicPr>
          <p:nvPr/>
        </p:nvPicPr>
        <p:blipFill>
          <a:blip r:embed="rId3"/>
          <a:stretch>
            <a:fillRect/>
          </a:stretch>
        </p:blipFill>
        <p:spPr>
          <a:xfrm>
            <a:off x="535564" y="2576527"/>
            <a:ext cx="6436562" cy="3452947"/>
          </a:xfrm>
          <a:prstGeom prst="rect">
            <a:avLst/>
          </a:prstGeom>
        </p:spPr>
      </p:pic>
      <p:pic>
        <p:nvPicPr>
          <p:cNvPr id="8" name="Imagen 7">
            <a:extLst>
              <a:ext uri="{FF2B5EF4-FFF2-40B4-BE49-F238E27FC236}">
                <a16:creationId xmlns:a16="http://schemas.microsoft.com/office/drawing/2014/main" id="{FDBCDBB0-40B0-74A3-9ECC-E67F500EF4D1}"/>
              </a:ext>
            </a:extLst>
          </p:cNvPr>
          <p:cNvPicPr>
            <a:picLocks noChangeAspect="1"/>
          </p:cNvPicPr>
          <p:nvPr/>
        </p:nvPicPr>
        <p:blipFill>
          <a:blip r:embed="rId4"/>
          <a:stretch>
            <a:fillRect/>
          </a:stretch>
        </p:blipFill>
        <p:spPr>
          <a:xfrm>
            <a:off x="535564" y="8333146"/>
            <a:ext cx="6436562" cy="1120321"/>
          </a:xfrm>
          <a:prstGeom prst="rect">
            <a:avLst/>
          </a:prstGeom>
        </p:spPr>
      </p:pic>
      <p:pic>
        <p:nvPicPr>
          <p:cNvPr id="10" name="Imagen 9">
            <a:extLst>
              <a:ext uri="{FF2B5EF4-FFF2-40B4-BE49-F238E27FC236}">
                <a16:creationId xmlns:a16="http://schemas.microsoft.com/office/drawing/2014/main" id="{EBB4F060-B42A-7B2F-6082-EB533C4BF294}"/>
              </a:ext>
            </a:extLst>
          </p:cNvPr>
          <p:cNvPicPr>
            <a:picLocks noChangeAspect="1"/>
          </p:cNvPicPr>
          <p:nvPr/>
        </p:nvPicPr>
        <p:blipFill>
          <a:blip r:embed="rId5"/>
          <a:stretch>
            <a:fillRect/>
          </a:stretch>
        </p:blipFill>
        <p:spPr>
          <a:xfrm>
            <a:off x="8331046" y="2482139"/>
            <a:ext cx="11088241" cy="1965669"/>
          </a:xfrm>
          <a:prstGeom prst="rect">
            <a:avLst/>
          </a:prstGeom>
        </p:spPr>
      </p:pic>
      <p:pic>
        <p:nvPicPr>
          <p:cNvPr id="12" name="Imagen 11">
            <a:extLst>
              <a:ext uri="{FF2B5EF4-FFF2-40B4-BE49-F238E27FC236}">
                <a16:creationId xmlns:a16="http://schemas.microsoft.com/office/drawing/2014/main" id="{82650E47-20FC-4A67-E4FB-008CC59614FA}"/>
              </a:ext>
            </a:extLst>
          </p:cNvPr>
          <p:cNvPicPr>
            <a:picLocks noChangeAspect="1"/>
          </p:cNvPicPr>
          <p:nvPr/>
        </p:nvPicPr>
        <p:blipFill>
          <a:blip r:embed="rId6"/>
          <a:stretch>
            <a:fillRect/>
          </a:stretch>
        </p:blipFill>
        <p:spPr>
          <a:xfrm>
            <a:off x="14582847" y="6643297"/>
            <a:ext cx="5337658" cy="3615331"/>
          </a:xfrm>
          <a:prstGeom prst="rect">
            <a:avLst/>
          </a:prstGeom>
        </p:spPr>
      </p:pic>
      <p:cxnSp>
        <p:nvCxnSpPr>
          <p:cNvPr id="14" name="Conector recto de flecha 13">
            <a:extLst>
              <a:ext uri="{FF2B5EF4-FFF2-40B4-BE49-F238E27FC236}">
                <a16:creationId xmlns:a16="http://schemas.microsoft.com/office/drawing/2014/main" id="{486C4F02-EE2E-830A-DFCF-12C41353BECE}"/>
              </a:ext>
            </a:extLst>
          </p:cNvPr>
          <p:cNvCxnSpPr>
            <a:cxnSpLocks/>
            <a:stCxn id="6" idx="2"/>
            <a:endCxn id="8" idx="0"/>
          </p:cNvCxnSpPr>
          <p:nvPr/>
        </p:nvCxnSpPr>
        <p:spPr>
          <a:xfrm>
            <a:off x="3753845" y="6029474"/>
            <a:ext cx="0" cy="230367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20" name="Imagen 19">
            <a:extLst>
              <a:ext uri="{FF2B5EF4-FFF2-40B4-BE49-F238E27FC236}">
                <a16:creationId xmlns:a16="http://schemas.microsoft.com/office/drawing/2014/main" id="{338185B5-B83B-0570-FFFC-1193FEF06EE9}"/>
              </a:ext>
            </a:extLst>
          </p:cNvPr>
          <p:cNvPicPr>
            <a:picLocks noChangeAspect="1"/>
          </p:cNvPicPr>
          <p:nvPr/>
        </p:nvPicPr>
        <p:blipFill>
          <a:blip r:embed="rId7"/>
          <a:stretch>
            <a:fillRect/>
          </a:stretch>
        </p:blipFill>
        <p:spPr>
          <a:xfrm>
            <a:off x="7811124" y="7106359"/>
            <a:ext cx="5860746" cy="3149227"/>
          </a:xfrm>
          <a:prstGeom prst="rect">
            <a:avLst/>
          </a:prstGeom>
        </p:spPr>
      </p:pic>
      <p:cxnSp>
        <p:nvCxnSpPr>
          <p:cNvPr id="24" name="Conector recto de flecha 23">
            <a:extLst>
              <a:ext uri="{FF2B5EF4-FFF2-40B4-BE49-F238E27FC236}">
                <a16:creationId xmlns:a16="http://schemas.microsoft.com/office/drawing/2014/main" id="{43DE57CC-2015-DD7F-1F10-E77DA56F7345}"/>
              </a:ext>
            </a:extLst>
          </p:cNvPr>
          <p:cNvCxnSpPr>
            <a:cxnSpLocks/>
            <a:stCxn id="8" idx="3"/>
          </p:cNvCxnSpPr>
          <p:nvPr/>
        </p:nvCxnSpPr>
        <p:spPr>
          <a:xfrm>
            <a:off x="6972126" y="8893307"/>
            <a:ext cx="83899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Conector recto de flecha 26">
            <a:extLst>
              <a:ext uri="{FF2B5EF4-FFF2-40B4-BE49-F238E27FC236}">
                <a16:creationId xmlns:a16="http://schemas.microsoft.com/office/drawing/2014/main" id="{681B9B65-4AFA-10ED-B769-2184CE4AA48E}"/>
              </a:ext>
            </a:extLst>
          </p:cNvPr>
          <p:cNvCxnSpPr>
            <a:cxnSpLocks/>
          </p:cNvCxnSpPr>
          <p:nvPr/>
        </p:nvCxnSpPr>
        <p:spPr>
          <a:xfrm>
            <a:off x="13671870" y="8893306"/>
            <a:ext cx="910977"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Conector recto de flecha 27">
            <a:extLst>
              <a:ext uri="{FF2B5EF4-FFF2-40B4-BE49-F238E27FC236}">
                <a16:creationId xmlns:a16="http://schemas.microsoft.com/office/drawing/2014/main" id="{CBA26E6A-B303-FC10-D860-EB28AD319FA7}"/>
              </a:ext>
            </a:extLst>
          </p:cNvPr>
          <p:cNvCxnSpPr>
            <a:cxnSpLocks/>
          </p:cNvCxnSpPr>
          <p:nvPr/>
        </p:nvCxnSpPr>
        <p:spPr>
          <a:xfrm flipH="1">
            <a:off x="13671870" y="8581291"/>
            <a:ext cx="910977"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 name="Conector recto de flecha 30">
            <a:extLst>
              <a:ext uri="{FF2B5EF4-FFF2-40B4-BE49-F238E27FC236}">
                <a16:creationId xmlns:a16="http://schemas.microsoft.com/office/drawing/2014/main" id="{36172ACF-AA0F-64F0-B81E-91B54F678572}"/>
              </a:ext>
            </a:extLst>
          </p:cNvPr>
          <p:cNvCxnSpPr>
            <a:cxnSpLocks/>
          </p:cNvCxnSpPr>
          <p:nvPr/>
        </p:nvCxnSpPr>
        <p:spPr>
          <a:xfrm flipH="1">
            <a:off x="6972126" y="8578946"/>
            <a:ext cx="83899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8" name="Conector: angular 37">
            <a:extLst>
              <a:ext uri="{FF2B5EF4-FFF2-40B4-BE49-F238E27FC236}">
                <a16:creationId xmlns:a16="http://schemas.microsoft.com/office/drawing/2014/main" id="{4264FB33-1143-1379-D170-5089EED685F1}"/>
              </a:ext>
            </a:extLst>
          </p:cNvPr>
          <p:cNvCxnSpPr>
            <a:cxnSpLocks/>
            <a:stCxn id="8" idx="0"/>
            <a:endCxn id="10" idx="2"/>
          </p:cNvCxnSpPr>
          <p:nvPr/>
        </p:nvCxnSpPr>
        <p:spPr>
          <a:xfrm rot="5400000" flipH="1" flipV="1">
            <a:off x="6871837" y="1329816"/>
            <a:ext cx="3885338" cy="10121322"/>
          </a:xfrm>
          <a:prstGeom prst="bentConnector3">
            <a:avLst>
              <a:gd name="adj1" fmla="val 37327"/>
            </a:avLst>
          </a:prstGeom>
          <a:ln>
            <a:tailEnd type="arrow"/>
          </a:ln>
        </p:spPr>
        <p:style>
          <a:lnRef idx="3">
            <a:schemeClr val="dk1"/>
          </a:lnRef>
          <a:fillRef idx="0">
            <a:schemeClr val="dk1"/>
          </a:fillRef>
          <a:effectRef idx="2">
            <a:schemeClr val="dk1"/>
          </a:effectRef>
          <a:fontRef idx="minor">
            <a:schemeClr val="tx1"/>
          </a:fontRef>
        </p:style>
      </p:cxnSp>
      <p:sp>
        <p:nvSpPr>
          <p:cNvPr id="46" name="Elipse 45">
            <a:extLst>
              <a:ext uri="{FF2B5EF4-FFF2-40B4-BE49-F238E27FC236}">
                <a16:creationId xmlns:a16="http://schemas.microsoft.com/office/drawing/2014/main" id="{FD9FCE6A-6DE5-CA48-7397-7E520E0148E4}"/>
              </a:ext>
            </a:extLst>
          </p:cNvPr>
          <p:cNvSpPr/>
          <p:nvPr/>
        </p:nvSpPr>
        <p:spPr>
          <a:xfrm>
            <a:off x="2852424" y="6179085"/>
            <a:ext cx="790836" cy="75628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CL" sz="4600" dirty="0"/>
              <a:t>1</a:t>
            </a:r>
          </a:p>
        </p:txBody>
      </p:sp>
      <p:sp>
        <p:nvSpPr>
          <p:cNvPr id="47" name="Elipse 46">
            <a:extLst>
              <a:ext uri="{FF2B5EF4-FFF2-40B4-BE49-F238E27FC236}">
                <a16:creationId xmlns:a16="http://schemas.microsoft.com/office/drawing/2014/main" id="{8DB9E4D5-55DB-4EA2-053B-ADAD8FAE004A}"/>
              </a:ext>
            </a:extLst>
          </p:cNvPr>
          <p:cNvSpPr/>
          <p:nvPr/>
        </p:nvSpPr>
        <p:spPr>
          <a:xfrm>
            <a:off x="6981867" y="9075323"/>
            <a:ext cx="790836" cy="75628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CL" sz="4600" dirty="0"/>
              <a:t>2</a:t>
            </a:r>
          </a:p>
        </p:txBody>
      </p:sp>
      <p:sp>
        <p:nvSpPr>
          <p:cNvPr id="48" name="Elipse 47">
            <a:extLst>
              <a:ext uri="{FF2B5EF4-FFF2-40B4-BE49-F238E27FC236}">
                <a16:creationId xmlns:a16="http://schemas.microsoft.com/office/drawing/2014/main" id="{F4A96542-AC5C-6EE4-562E-05AC914E99AE}"/>
              </a:ext>
            </a:extLst>
          </p:cNvPr>
          <p:cNvSpPr/>
          <p:nvPr/>
        </p:nvSpPr>
        <p:spPr>
          <a:xfrm>
            <a:off x="13727755" y="9075323"/>
            <a:ext cx="790836" cy="75628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CL" sz="4600" dirty="0"/>
              <a:t>3</a:t>
            </a:r>
          </a:p>
        </p:txBody>
      </p:sp>
      <p:sp>
        <p:nvSpPr>
          <p:cNvPr id="52" name="Elipse 51">
            <a:extLst>
              <a:ext uri="{FF2B5EF4-FFF2-40B4-BE49-F238E27FC236}">
                <a16:creationId xmlns:a16="http://schemas.microsoft.com/office/drawing/2014/main" id="{99EEB09F-6CD5-E608-7153-37E00A643A38}"/>
              </a:ext>
            </a:extLst>
          </p:cNvPr>
          <p:cNvSpPr/>
          <p:nvPr/>
        </p:nvSpPr>
        <p:spPr>
          <a:xfrm>
            <a:off x="13759883" y="7642987"/>
            <a:ext cx="790836" cy="75628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CL" sz="4600" dirty="0"/>
              <a:t>4</a:t>
            </a:r>
          </a:p>
        </p:txBody>
      </p:sp>
      <p:sp>
        <p:nvSpPr>
          <p:cNvPr id="53" name="Elipse 52">
            <a:extLst>
              <a:ext uri="{FF2B5EF4-FFF2-40B4-BE49-F238E27FC236}">
                <a16:creationId xmlns:a16="http://schemas.microsoft.com/office/drawing/2014/main" id="{30096B61-E8EF-63BB-05D6-8C973822C493}"/>
              </a:ext>
            </a:extLst>
          </p:cNvPr>
          <p:cNvSpPr/>
          <p:nvPr/>
        </p:nvSpPr>
        <p:spPr>
          <a:xfrm>
            <a:off x="6964403" y="7574464"/>
            <a:ext cx="790836" cy="75628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CL" sz="4600" dirty="0"/>
              <a:t>5</a:t>
            </a:r>
          </a:p>
        </p:txBody>
      </p:sp>
      <p:sp>
        <p:nvSpPr>
          <p:cNvPr id="54" name="Elipse 53">
            <a:extLst>
              <a:ext uri="{FF2B5EF4-FFF2-40B4-BE49-F238E27FC236}">
                <a16:creationId xmlns:a16="http://schemas.microsoft.com/office/drawing/2014/main" id="{2EBAF442-81F8-4D7D-767E-11AEB403ACB9}"/>
              </a:ext>
            </a:extLst>
          </p:cNvPr>
          <p:cNvSpPr/>
          <p:nvPr/>
        </p:nvSpPr>
        <p:spPr>
          <a:xfrm>
            <a:off x="9265780" y="6035333"/>
            <a:ext cx="790836" cy="75628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CL" sz="4600" dirty="0"/>
              <a:t>6</a:t>
            </a:r>
          </a:p>
        </p:txBody>
      </p:sp>
    </p:spTree>
    <p:extLst>
      <p:ext uri="{BB962C8B-B14F-4D97-AF65-F5344CB8AC3E}">
        <p14:creationId xmlns:p14="http://schemas.microsoft.com/office/powerpoint/2010/main" val="216955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0018217-D52F-471B-BEAA-3B223331A8FA}"/>
              </a:ext>
            </a:extLst>
          </p:cNvPr>
          <p:cNvSpPr>
            <a:spLocks noGrp="1"/>
          </p:cNvSpPr>
          <p:nvPr>
            <p:ph type="body" sz="quarter" idx="10"/>
          </p:nvPr>
        </p:nvSpPr>
        <p:spPr>
          <a:xfrm>
            <a:off x="5457766" y="1050593"/>
            <a:ext cx="16633305" cy="738664"/>
          </a:xfrm>
        </p:spPr>
        <p:txBody>
          <a:bodyPr/>
          <a:lstStyle/>
          <a:p>
            <a:r>
              <a:rPr lang="es-CL" dirty="0" err="1"/>
              <a:t>Create-Read-Update-Delete</a:t>
            </a:r>
            <a:endParaRPr lang="es-CL" dirty="0"/>
          </a:p>
        </p:txBody>
      </p:sp>
      <p:pic>
        <p:nvPicPr>
          <p:cNvPr id="2050" name="Picture 2" descr="40,332 en la categoría «Business registration icon» de imágenes, fotos de  stock e ilustraciones libres de regalías | Shutterstock">
            <a:extLst>
              <a:ext uri="{FF2B5EF4-FFF2-40B4-BE49-F238E27FC236}">
                <a16:creationId xmlns:a16="http://schemas.microsoft.com/office/drawing/2014/main" id="{6E56F113-A156-DE26-5F3C-972B57E53A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5330" y="1789257"/>
            <a:ext cx="2154653" cy="21546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ad Icon - Free PNG &amp; SVG 1727862 - Noun Project">
            <a:extLst>
              <a:ext uri="{FF2B5EF4-FFF2-40B4-BE49-F238E27FC236}">
                <a16:creationId xmlns:a16="http://schemas.microsoft.com/office/drawing/2014/main" id="{41473FEB-4657-8279-09AA-50FE8D194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156" y="20102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Update Icons - Free SVG &amp; PNG Update Images - Noun Project">
            <a:extLst>
              <a:ext uri="{FF2B5EF4-FFF2-40B4-BE49-F238E27FC236}">
                <a16:creationId xmlns:a16="http://schemas.microsoft.com/office/drawing/2014/main" id="{5D33112E-79F4-D684-794F-5A0EEDB23B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9809" y="191408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lete Basic Rounded Filled icon">
            <a:extLst>
              <a:ext uri="{FF2B5EF4-FFF2-40B4-BE49-F238E27FC236}">
                <a16:creationId xmlns:a16="http://schemas.microsoft.com/office/drawing/2014/main" id="{34ECAF09-2005-0534-C7B0-99DC2758B8F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64462" y="2010237"/>
            <a:ext cx="1698063" cy="1698063"/>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7D81E2A-2D6F-42B9-7169-97071E2D9A1A}"/>
              </a:ext>
            </a:extLst>
          </p:cNvPr>
          <p:cNvPicPr>
            <a:picLocks noChangeAspect="1"/>
          </p:cNvPicPr>
          <p:nvPr/>
        </p:nvPicPr>
        <p:blipFill>
          <a:blip r:embed="rId7"/>
          <a:stretch>
            <a:fillRect/>
          </a:stretch>
        </p:blipFill>
        <p:spPr>
          <a:xfrm>
            <a:off x="0" y="4970853"/>
            <a:ext cx="9544422" cy="4463760"/>
          </a:xfrm>
          <a:prstGeom prst="rect">
            <a:avLst/>
          </a:prstGeom>
        </p:spPr>
      </p:pic>
      <p:pic>
        <p:nvPicPr>
          <p:cNvPr id="7" name="Imagen 6">
            <a:extLst>
              <a:ext uri="{FF2B5EF4-FFF2-40B4-BE49-F238E27FC236}">
                <a16:creationId xmlns:a16="http://schemas.microsoft.com/office/drawing/2014/main" id="{A2AFFD27-9FF0-A343-F980-282440C9B125}"/>
              </a:ext>
            </a:extLst>
          </p:cNvPr>
          <p:cNvPicPr>
            <a:picLocks noChangeAspect="1"/>
          </p:cNvPicPr>
          <p:nvPr/>
        </p:nvPicPr>
        <p:blipFill>
          <a:blip r:embed="rId8"/>
          <a:stretch>
            <a:fillRect/>
          </a:stretch>
        </p:blipFill>
        <p:spPr>
          <a:xfrm>
            <a:off x="9775957" y="4835353"/>
            <a:ext cx="10115412" cy="4734760"/>
          </a:xfrm>
          <a:prstGeom prst="rect">
            <a:avLst/>
          </a:prstGeom>
        </p:spPr>
      </p:pic>
    </p:spTree>
    <p:extLst>
      <p:ext uri="{BB962C8B-B14F-4D97-AF65-F5344CB8AC3E}">
        <p14:creationId xmlns:p14="http://schemas.microsoft.com/office/powerpoint/2010/main" val="54926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99050" y="5349875"/>
            <a:ext cx="10688320" cy="1661993"/>
          </a:xfrm>
          <a:solidFill>
            <a:srgbClr val="317DE2"/>
          </a:solidFill>
        </p:spPr>
        <p:txBody>
          <a:bodyPr wrap="square" lIns="0" tIns="0" rIns="0" bIns="0" anchor="t">
            <a:spAutoFit/>
          </a:bodyPr>
          <a:lstStyle/>
          <a:p>
            <a:endParaRPr lang="es-ES" dirty="0">
              <a:latin typeface="Arial"/>
              <a:cs typeface="Arial"/>
            </a:endParaRPr>
          </a:p>
          <a:p>
            <a:r>
              <a:rPr lang="es-ES" dirty="0">
                <a:latin typeface="Arial"/>
                <a:cs typeface="Arial"/>
              </a:rPr>
              <a:t>Ahora veamos nuestra página</a:t>
            </a:r>
            <a:endParaRPr lang="es-ES" dirty="0"/>
          </a:p>
        </p:txBody>
      </p:sp>
    </p:spTree>
    <p:extLst>
      <p:ext uri="{BB962C8B-B14F-4D97-AF65-F5344CB8AC3E}">
        <p14:creationId xmlns:p14="http://schemas.microsoft.com/office/powerpoint/2010/main" val="2399635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7e326ec-e75a-44cf-ab99-a84221681e5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B5B75D4D117AD34992BEA64BC812A0C3" ma:contentTypeVersion="10" ma:contentTypeDescription="Crear nuevo documento." ma:contentTypeScope="" ma:versionID="863abe8e4445a4219002ef0e2fa49975">
  <xsd:schema xmlns:xsd="http://www.w3.org/2001/XMLSchema" xmlns:xs="http://www.w3.org/2001/XMLSchema" xmlns:p="http://schemas.microsoft.com/office/2006/metadata/properties" xmlns:ns2="97e326ec-e75a-44cf-ab99-a84221681e58" xmlns:ns3="896d676a-77ec-4696-9592-30e71512d6b5" targetNamespace="http://schemas.microsoft.com/office/2006/metadata/properties" ma:root="true" ma:fieldsID="0277f73b66585d7c92c94cf4002b1b61" ns2:_="" ns3:_="">
    <xsd:import namespace="97e326ec-e75a-44cf-ab99-a84221681e58"/>
    <xsd:import namespace="896d676a-77ec-4696-9592-30e71512d6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2:lcf76f155ced4ddcb4097134ff3c332f"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e326ec-e75a-44cf-ab99-a84221681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d676a-77ec-4696-9592-30e71512d6b5"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600A64F5-C04B-4FDE-9289-FEC6D6F8A495}">
  <ds:schemaRefs>
    <ds:schemaRef ds:uri="http://www.w3.org/XML/1998/namespace"/>
    <ds:schemaRef ds:uri="97e326ec-e75a-44cf-ab99-a84221681e58"/>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elements/1.1/"/>
    <ds:schemaRef ds:uri="http://purl.org/dc/terms/"/>
    <ds:schemaRef ds:uri="http://schemas.microsoft.com/office/infopath/2007/PartnerControls"/>
    <ds:schemaRef ds:uri="896d676a-77ec-4696-9592-30e71512d6b5"/>
  </ds:schemaRefs>
</ds:datastoreItem>
</file>

<file path=customXml/itemProps3.xml><?xml version="1.0" encoding="utf-8"?>
<ds:datastoreItem xmlns:ds="http://schemas.openxmlformats.org/officeDocument/2006/customXml" ds:itemID="{3EF1BB38-7724-42A2-BBD4-B7E36EB9330D}">
  <ds:schemaRefs>
    <ds:schemaRef ds:uri="896d676a-77ec-4696-9592-30e71512d6b5"/>
    <ds:schemaRef ds:uri="97e326ec-e75a-44cf-ab99-a84221681e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309</TotalTime>
  <Words>1516</Words>
  <Application>Microsoft Office PowerPoint</Application>
  <PresentationFormat>Personalizado</PresentationFormat>
  <Paragraphs>90</Paragraphs>
  <Slides>9</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dc:creator>Cristián García</dc:creator>
  <cp:lastModifiedBy>Patricio Leiva Ferrer</cp:lastModifiedBy>
  <cp:revision>8</cp:revision>
  <dcterms:created xsi:type="dcterms:W3CDTF">2021-04-02T01:36:00Z</dcterms:created>
  <dcterms:modified xsi:type="dcterms:W3CDTF">2024-07-12T20:39:49Z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0x010100B5B75D4D117AD34992BEA64BC812A0C3</vt:lpwstr>
  </property>
  <property fmtid="{D5CDD505-2E9C-101B-9397-08002B2CF9AE}" pid="6" name="MediaServiceImageTags">
    <vt:lpwstr/>
  </property>
</Properties>
</file>