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5" r:id="rId2"/>
    <p:sldId id="326" r:id="rId3"/>
    <p:sldId id="327" r:id="rId4"/>
    <p:sldId id="328" r:id="rId5"/>
    <p:sldId id="331" r:id="rId6"/>
    <p:sldId id="332" r:id="rId7"/>
    <p:sldId id="333" r:id="rId8"/>
    <p:sldId id="330" r:id="rId9"/>
    <p:sldId id="334" r:id="rId10"/>
    <p:sldId id="33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7" autoAdjust="0"/>
    <p:restoredTop sz="86655" autoAdjust="0"/>
  </p:normalViewPr>
  <p:slideViewPr>
    <p:cSldViewPr snapToGrid="0">
      <p:cViewPr>
        <p:scale>
          <a:sx n="60" d="100"/>
          <a:sy n="60" d="100"/>
        </p:scale>
        <p:origin x="-1068"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F1A922-BF23-416A-A157-275C2E6A7037}" type="datetimeFigureOut">
              <a:rPr lang="en-US" smtClean="0"/>
              <a:t>1/14/2016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F668D-EE8B-44E5-B4FF-74AA6716DEBD}" type="slidenum">
              <a:rPr lang="en-US" smtClean="0"/>
              <a:t>‹#›</a:t>
            </a:fld>
            <a:endParaRPr lang="en-US"/>
          </a:p>
        </p:txBody>
      </p:sp>
    </p:spTree>
    <p:extLst>
      <p:ext uri="{BB962C8B-B14F-4D97-AF65-F5344CB8AC3E}">
        <p14:creationId xmlns:p14="http://schemas.microsoft.com/office/powerpoint/2010/main" val="339619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1079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394475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290120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7916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264068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33227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252068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28036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153707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419337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D4E76-EF72-4E15-A947-374ECC77AC53}"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AD5F25-594E-4989-9A52-EAB820943794}" type="slidenum">
              <a:rPr lang="en-US" smtClean="0"/>
              <a:t>‹#›</a:t>
            </a:fld>
            <a:endParaRPr lang="en-US" dirty="0"/>
          </a:p>
        </p:txBody>
      </p:sp>
    </p:spTree>
    <p:extLst>
      <p:ext uri="{BB962C8B-B14F-4D97-AF65-F5344CB8AC3E}">
        <p14:creationId xmlns:p14="http://schemas.microsoft.com/office/powerpoint/2010/main" val="261845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D4E76-EF72-4E15-A947-374ECC77AC53}" type="datetimeFigureOut">
              <a:rPr lang="en-US" smtClean="0"/>
              <a:t>1/14/2016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D5F25-594E-4989-9A52-EAB820943794}" type="slidenum">
              <a:rPr lang="en-US" smtClean="0"/>
              <a:t>‹#›</a:t>
            </a:fld>
            <a:endParaRPr lang="en-US" dirty="0"/>
          </a:p>
        </p:txBody>
      </p:sp>
    </p:spTree>
    <p:extLst>
      <p:ext uri="{BB962C8B-B14F-4D97-AF65-F5344CB8AC3E}">
        <p14:creationId xmlns:p14="http://schemas.microsoft.com/office/powerpoint/2010/main" val="3450284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522780"/>
            <a:ext cx="10515600" cy="1325563"/>
          </a:xfrm>
        </p:spPr>
        <p:txBody>
          <a:bodyPr>
            <a:noAutofit/>
          </a:bodyPr>
          <a:lstStyle/>
          <a:p>
            <a:r>
              <a:rPr lang="en-US" sz="3200" b="1" dirty="0" smtClean="0">
                <a:latin typeface="Baskerville Old Face" pitchFamily="18" charset="0"/>
              </a:rPr>
              <a:t>Alternative 4: Web </a:t>
            </a:r>
            <a:r>
              <a:rPr lang="en-US" sz="3200" b="1" dirty="0">
                <a:latin typeface="Baskerville Old Face" pitchFamily="18" charset="0"/>
              </a:rPr>
              <a:t>Application Set-Up with Local Area Network (In case of Internet Loss, Disconnection or Malfunction)</a:t>
            </a:r>
            <a:r>
              <a:rPr lang="en-US" sz="3200" dirty="0">
                <a:latin typeface="Baskerville Old Face" pitchFamily="18" charset="0"/>
              </a:rPr>
              <a:t/>
            </a:r>
            <a:br>
              <a:rPr lang="en-US" sz="3200" dirty="0">
                <a:latin typeface="Baskerville Old Face" pitchFamily="18" charset="0"/>
              </a:rPr>
            </a:br>
            <a:endParaRPr lang="en-US" sz="3200" dirty="0">
              <a:latin typeface="Baskerville Old Face" pitchFamily="18" charset="0"/>
            </a:endParaRPr>
          </a:p>
        </p:txBody>
      </p:sp>
      <p:sp>
        <p:nvSpPr>
          <p:cNvPr id="3" name="Content Placeholder 2"/>
          <p:cNvSpPr>
            <a:spLocks noGrp="1"/>
          </p:cNvSpPr>
          <p:nvPr>
            <p:ph idx="1"/>
          </p:nvPr>
        </p:nvSpPr>
        <p:spPr/>
        <p:txBody>
          <a:bodyPr>
            <a:noAutofit/>
          </a:bodyPr>
          <a:lstStyle/>
          <a:p>
            <a:r>
              <a:rPr lang="en-US" sz="2400" dirty="0">
                <a:latin typeface="Baskerville Old Face" pitchFamily="18" charset="0"/>
              </a:rPr>
              <a:t>Web application is a kind of set-up where the system will require each of the custodians to have one terminal. The said custodians will be the following: Special </a:t>
            </a:r>
            <a:r>
              <a:rPr lang="en-US" sz="2400" dirty="0" smtClean="0">
                <a:latin typeface="Baskerville Old Face" pitchFamily="18" charset="0"/>
              </a:rPr>
              <a:t>Projects </a:t>
            </a:r>
            <a:r>
              <a:rPr lang="en-US" sz="2400" dirty="0">
                <a:latin typeface="Baskerville Old Face" pitchFamily="18" charset="0"/>
              </a:rPr>
              <a:t>Supplies, Quarterly Supplies, Equipment and Tools. One computer designated at the Admitting and Discharge Section and one for each custodians. The proposed system is assigned a specific address in the web so that users could access it.</a:t>
            </a:r>
          </a:p>
          <a:p>
            <a:r>
              <a:rPr lang="en-US" sz="2400" dirty="0">
                <a:latin typeface="Baskerville Old Face" pitchFamily="18" charset="0"/>
              </a:rPr>
              <a:t>The proposed system can be used as long as the employees are connected to the internet and logged in. The distinct custodians will be their usernames and they will create their own passwords for security purposes and it will be having user levels. The system can only be accessed by the user according to their level. The PFMO Chief could access all the reports on each level by the use of internet and can print it whenever needed. The Management Office could access a real time update on the availability of supplies and items.</a:t>
            </a:r>
          </a:p>
        </p:txBody>
      </p:sp>
      <p:sp>
        <p:nvSpPr>
          <p:cNvPr id="4" name="Content Placeholder 2"/>
          <p:cNvSpPr txBox="1">
            <a:spLocks/>
          </p:cNvSpPr>
          <p:nvPr/>
        </p:nvSpPr>
        <p:spPr>
          <a:xfrm>
            <a:off x="830311" y="1836131"/>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smtClean="0">
                <a:latin typeface="Baskerville Old Face" pitchFamily="18" charset="0"/>
              </a:rPr>
              <a:t>The proposed alternative will have the following advantages:</a:t>
            </a:r>
          </a:p>
          <a:p>
            <a:r>
              <a:rPr lang="en-US" sz="2400" smtClean="0">
                <a:latin typeface="Baskerville Old Face" pitchFamily="18" charset="0"/>
              </a:rPr>
              <a:t> Convenient – as long as there is internet connection and the employee is logged in, the system will be available.</a:t>
            </a:r>
          </a:p>
          <a:p>
            <a:r>
              <a:rPr lang="en-US" sz="2400" smtClean="0">
                <a:latin typeface="Baskerville Old Face" pitchFamily="18" charset="0"/>
              </a:rPr>
              <a:t> Secured – information is protected against incidence of system failure</a:t>
            </a:r>
          </a:p>
          <a:p>
            <a:r>
              <a:rPr lang="en-US" sz="2400" smtClean="0">
                <a:latin typeface="Baskerville Old Face" pitchFamily="18" charset="0"/>
              </a:rPr>
              <a:t> Cheaper – this cost lesser than market software</a:t>
            </a:r>
          </a:p>
          <a:p>
            <a:r>
              <a:rPr lang="en-US" sz="2400" smtClean="0">
                <a:latin typeface="Baskerville Old Face" pitchFamily="18" charset="0"/>
              </a:rPr>
              <a:t> Portability – the system can be used as long as employee is connected to the internet and logged in using any computer.</a:t>
            </a:r>
          </a:p>
          <a:p>
            <a:r>
              <a:rPr lang="en-US" sz="2400" smtClean="0">
                <a:latin typeface="Baskerville Old Face" pitchFamily="18" charset="0"/>
              </a:rPr>
              <a:t> Real time - can be updated easily</a:t>
            </a:r>
          </a:p>
          <a:p>
            <a:r>
              <a:rPr lang="en-US" sz="2400" smtClean="0">
                <a:latin typeface="Baskerville Old Face" pitchFamily="18" charset="0"/>
              </a:rPr>
              <a:t> Census is regularly updated and can be generated.</a:t>
            </a:r>
          </a:p>
          <a:p>
            <a:pPr marL="0" indent="0">
              <a:buFont typeface="Arial" panose="020B0604020202020204" pitchFamily="34" charset="0"/>
              <a:buNone/>
            </a:pPr>
            <a:r>
              <a:rPr lang="en-US" sz="2400" smtClean="0">
                <a:latin typeface="Baskerville Old Face" pitchFamily="18" charset="0"/>
              </a:rPr>
              <a:t>By this, we can minimize human errors and the updates can be regularly done.</a:t>
            </a:r>
            <a:endParaRPr lang="en-US" sz="2400" dirty="0">
              <a:latin typeface="Baskerville Old Face" pitchFamily="18" charset="0"/>
            </a:endParaRPr>
          </a:p>
        </p:txBody>
      </p:sp>
      <p:sp>
        <p:nvSpPr>
          <p:cNvPr id="5" name="Content Placeholder 2"/>
          <p:cNvSpPr txBox="1">
            <a:spLocks/>
          </p:cNvSpPr>
          <p:nvPr/>
        </p:nvSpPr>
        <p:spPr>
          <a:xfrm>
            <a:off x="832940" y="1836131"/>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smtClean="0">
                <a:latin typeface="Baskerville Old Face" pitchFamily="18" charset="0"/>
              </a:rPr>
              <a:t>In case of internet loss, disconnection or malfunction, transactions in the system is required to continue functioning thus a backup protocol must be implemented and executed in order for the transactions to not cease.</a:t>
            </a:r>
          </a:p>
          <a:p>
            <a:pPr marL="0" indent="0">
              <a:buFont typeface="Arial" panose="020B0604020202020204" pitchFamily="34" charset="0"/>
              <a:buNone/>
            </a:pPr>
            <a:r>
              <a:rPr lang="en-US" sz="2400" smtClean="0">
                <a:latin typeface="Baskerville Old Face" pitchFamily="18" charset="0"/>
              </a:rPr>
              <a:t>The backup alternative/protocol is a centralized set-up of the system. This kind of system setup will need the respective custodians to have at least one terminal each that is connected to the server with the use of a telephone jack or computer networking equipment. Each terminal must install the proposed system in order to access it.</a:t>
            </a:r>
          </a:p>
          <a:p>
            <a:pPr marL="0" indent="0">
              <a:buFont typeface="Arial" panose="020B0604020202020204" pitchFamily="34" charset="0"/>
              <a:buNone/>
            </a:pPr>
            <a:r>
              <a:rPr lang="en-US" sz="2400" smtClean="0">
                <a:latin typeface="Baskerville Old Face" pitchFamily="18" charset="0"/>
              </a:rPr>
              <a:t>The accessibility of the system depends on the position of the users. Because the system is centralized, the PFMO chief can access all the reports on each area and print it whenever needed. Also, access a real time update on the availability of supplies and items.</a:t>
            </a:r>
          </a:p>
          <a:p>
            <a:pPr marL="0" indent="0">
              <a:buFont typeface="Arial" panose="020B0604020202020204" pitchFamily="34" charset="0"/>
              <a:buNone/>
            </a:pPr>
            <a:endParaRPr lang="en-US" sz="2400" dirty="0">
              <a:latin typeface="Baskerville Old Face" pitchFamily="18" charset="0"/>
            </a:endParaRPr>
          </a:p>
        </p:txBody>
      </p:sp>
      <p:sp>
        <p:nvSpPr>
          <p:cNvPr id="6" name="Content Placeholder 2"/>
          <p:cNvSpPr txBox="1">
            <a:spLocks/>
          </p:cNvSpPr>
          <p:nvPr/>
        </p:nvSpPr>
        <p:spPr>
          <a:xfrm>
            <a:off x="848706" y="1836131"/>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Baskerville Old Face" pitchFamily="18" charset="0"/>
              </a:rPr>
              <a:t>The proposed backup alternative will have the following advantages:</a:t>
            </a:r>
          </a:p>
          <a:p>
            <a:r>
              <a:rPr lang="en-US" sz="2400" dirty="0" smtClean="0">
                <a:latin typeface="Baskerville Old Face" pitchFamily="18" charset="0"/>
              </a:rPr>
              <a:t> Data security – only the main server can access all the reports.</a:t>
            </a:r>
          </a:p>
          <a:p>
            <a:r>
              <a:rPr lang="en-US" sz="2400" dirty="0" smtClean="0">
                <a:latin typeface="Baskerville Old Face" pitchFamily="18" charset="0"/>
              </a:rPr>
              <a:t> Less expensive- centralized set-up is less expensive compared to other types of set-up.</a:t>
            </a:r>
          </a:p>
          <a:p>
            <a:r>
              <a:rPr lang="en-US" sz="2400" dirty="0" smtClean="0">
                <a:latin typeface="Baskerville Old Face" pitchFamily="18" charset="0"/>
              </a:rPr>
              <a:t> Reliability of Data – the greatest benefit of centralizing a company’s data management is reliability of data. One of the basic rules in database design is that no redundancy is allowed. A centralized database means that each member has one primary record.</a:t>
            </a:r>
          </a:p>
          <a:p>
            <a:pPr marL="0" indent="0">
              <a:buFont typeface="Arial" panose="020B0604020202020204" pitchFamily="34" charset="0"/>
              <a:buNone/>
            </a:pPr>
            <a:endParaRPr lang="en-US" sz="2400" dirty="0">
              <a:latin typeface="Baskerville Old Face" pitchFamily="18" charset="0"/>
            </a:endParaRPr>
          </a:p>
        </p:txBody>
      </p:sp>
    </p:spTree>
    <p:extLst>
      <p:ext uri="{BB962C8B-B14F-4D97-AF65-F5344CB8AC3E}">
        <p14:creationId xmlns:p14="http://schemas.microsoft.com/office/powerpoint/2010/main" val="24705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uiExpand="1"/>
      <p:bldP spid="4" grpId="0"/>
      <p:bldP spid="4" grpId="1"/>
      <p:bldP spid="5" grpId="0"/>
      <p:bldP spid="5" grpId="1"/>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522780"/>
            <a:ext cx="10515600" cy="1325563"/>
          </a:xfrm>
        </p:spPr>
        <p:txBody>
          <a:bodyPr>
            <a:noAutofit/>
          </a:bodyPr>
          <a:lstStyle/>
          <a:p>
            <a:r>
              <a:rPr lang="en-US" sz="3200" b="1" dirty="0" smtClean="0">
                <a:latin typeface="Baskerville Old Face" pitchFamily="18" charset="0"/>
              </a:rPr>
              <a:t>System Flow</a:t>
            </a:r>
            <a:r>
              <a:rPr lang="en-US" sz="3200" dirty="0">
                <a:latin typeface="Baskerville Old Face" pitchFamily="18" charset="0"/>
              </a:rPr>
              <a:t/>
            </a:r>
            <a:br>
              <a:rPr lang="en-US" sz="3200" dirty="0">
                <a:latin typeface="Baskerville Old Face" pitchFamily="18" charset="0"/>
              </a:rPr>
            </a:br>
            <a:endParaRPr lang="en-US" sz="3200" dirty="0">
              <a:latin typeface="Baskerville Old Face" pitchFamily="18" charset="0"/>
            </a:endParaRPr>
          </a:p>
        </p:txBody>
      </p:sp>
      <p:sp>
        <p:nvSpPr>
          <p:cNvPr id="26" name="Content Placeholder 2"/>
          <p:cNvSpPr txBox="1">
            <a:spLocks/>
          </p:cNvSpPr>
          <p:nvPr/>
        </p:nvSpPr>
        <p:spPr>
          <a:xfrm>
            <a:off x="4015141" y="803249"/>
            <a:ext cx="4309592" cy="465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latin typeface="Baskerville Old Face" pitchFamily="18" charset="0"/>
              </a:rPr>
              <a:t>Tools </a:t>
            </a:r>
            <a:r>
              <a:rPr lang="en-US" dirty="0">
                <a:latin typeface="Baskerville Old Face" pitchFamily="18" charset="0"/>
              </a:rPr>
              <a:t>&amp; Equipment</a:t>
            </a:r>
          </a:p>
        </p:txBody>
      </p:sp>
      <p:sp>
        <p:nvSpPr>
          <p:cNvPr id="38" name="Content Placeholder 2"/>
          <p:cNvSpPr txBox="1">
            <a:spLocks/>
          </p:cNvSpPr>
          <p:nvPr/>
        </p:nvSpPr>
        <p:spPr>
          <a:xfrm>
            <a:off x="4946019" y="5549462"/>
            <a:ext cx="2537831" cy="73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RETURN TOOLS AND EQUIPMENT</a:t>
            </a:r>
            <a:endParaRPr lang="en-US" sz="2000" dirty="0">
              <a:latin typeface="Baskerville Old Face" pitchFamily="18" charset="0"/>
            </a:endParaRPr>
          </a:p>
        </p:txBody>
      </p:sp>
      <p:sp>
        <p:nvSpPr>
          <p:cNvPr id="29" name="Content Placeholder 2"/>
          <p:cNvSpPr>
            <a:spLocks noGrp="1"/>
          </p:cNvSpPr>
          <p:nvPr>
            <p:ph idx="1"/>
          </p:nvPr>
        </p:nvSpPr>
        <p:spPr>
          <a:xfrm>
            <a:off x="951192" y="4462408"/>
            <a:ext cx="1240221" cy="411493"/>
          </a:xfrm>
        </p:spPr>
        <p:txBody>
          <a:bodyPr>
            <a:normAutofit/>
          </a:bodyPr>
          <a:lstStyle/>
          <a:p>
            <a:pPr marL="0" indent="0">
              <a:buNone/>
            </a:pPr>
            <a:r>
              <a:rPr lang="en-US" sz="2000" dirty="0" smtClean="0">
                <a:latin typeface="Baskerville Old Face" pitchFamily="18" charset="0"/>
              </a:rPr>
              <a:t>Custodian</a:t>
            </a:r>
            <a:endParaRPr lang="en-US" sz="2000" dirty="0">
              <a:latin typeface="Baskerville Old Face" pitchFamily="18" charset="0"/>
            </a:endParaRPr>
          </a:p>
        </p:txBody>
      </p:sp>
      <p:pic>
        <p:nvPicPr>
          <p:cNvPr id="30" name="Picture 2" descr="C:\Users\Toshiba\Desktop\Custod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3013"/>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Users\Toshiba\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901" y="2796738"/>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C:\Users\Toshiba\Desktop\Databas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7780" y="2781356"/>
            <a:ext cx="1843909" cy="1843909"/>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2"/>
          <p:cNvSpPr txBox="1">
            <a:spLocks/>
          </p:cNvSpPr>
          <p:nvPr/>
        </p:nvSpPr>
        <p:spPr>
          <a:xfrm>
            <a:off x="9785131" y="4625265"/>
            <a:ext cx="1129205"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Database</a:t>
            </a:r>
            <a:endParaRPr lang="en-US" sz="2000" dirty="0">
              <a:latin typeface="Baskerville Old Face" pitchFamily="18" charset="0"/>
            </a:endParaRPr>
          </a:p>
        </p:txBody>
      </p:sp>
      <p:sp>
        <p:nvSpPr>
          <p:cNvPr id="34" name="Content Placeholder 2"/>
          <p:cNvSpPr txBox="1">
            <a:spLocks/>
          </p:cNvSpPr>
          <p:nvPr/>
        </p:nvSpPr>
        <p:spPr>
          <a:xfrm>
            <a:off x="5749797" y="4534091"/>
            <a:ext cx="1060908"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System</a:t>
            </a:r>
            <a:endParaRPr lang="en-US" sz="2000" dirty="0">
              <a:latin typeface="Baskerville Old Face" pitchFamily="18" charset="0"/>
            </a:endParaRPr>
          </a:p>
        </p:txBody>
      </p:sp>
      <p:sp>
        <p:nvSpPr>
          <p:cNvPr id="35" name="Right Arrow 34"/>
          <p:cNvSpPr/>
          <p:nvPr/>
        </p:nvSpPr>
        <p:spPr>
          <a:xfrm>
            <a:off x="2695911" y="3484563"/>
            <a:ext cx="1907627" cy="47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468103" y="3510838"/>
            <a:ext cx="1907627" cy="472582"/>
          </a:xfrm>
          <a:prstGeom prst="rightArrow">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2"/>
          <p:cNvSpPr txBox="1">
            <a:spLocks/>
          </p:cNvSpPr>
          <p:nvPr/>
        </p:nvSpPr>
        <p:spPr>
          <a:xfrm>
            <a:off x="2506721" y="2364827"/>
            <a:ext cx="2380592" cy="1245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Custodian will input the details of the </a:t>
            </a:r>
            <a:r>
              <a:rPr lang="en-US" sz="2000" dirty="0" smtClean="0">
                <a:latin typeface="Baskerville Old Face" pitchFamily="18" charset="0"/>
              </a:rPr>
              <a:t>Tools/Equipment to be returned</a:t>
            </a:r>
            <a:endParaRPr lang="en-US" sz="2000" dirty="0">
              <a:latin typeface="Baskerville Old Face" pitchFamily="18" charset="0"/>
            </a:endParaRPr>
          </a:p>
        </p:txBody>
      </p:sp>
      <p:sp>
        <p:nvSpPr>
          <p:cNvPr id="41" name="Content Placeholder 2"/>
          <p:cNvSpPr txBox="1">
            <a:spLocks/>
          </p:cNvSpPr>
          <p:nvPr/>
        </p:nvSpPr>
        <p:spPr>
          <a:xfrm>
            <a:off x="7510625" y="2207173"/>
            <a:ext cx="2038512" cy="14297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returned Tools/Equipment will be updated to the database/Cloud Storage</a:t>
            </a:r>
            <a:endParaRPr lang="en-US" sz="2000" dirty="0">
              <a:latin typeface="Baskerville Old Face" pitchFamily="18" charset="0"/>
            </a:endParaRPr>
          </a:p>
        </p:txBody>
      </p:sp>
    </p:spTree>
    <p:extLst>
      <p:ext uri="{BB962C8B-B14F-4D97-AF65-F5344CB8AC3E}">
        <p14:creationId xmlns:p14="http://schemas.microsoft.com/office/powerpoint/2010/main" val="311545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Effect transition="in" filter="fade">
                                      <p:cBhvr>
                                        <p:cTn id="15" dur="500"/>
                                        <p:tgtEl>
                                          <p:spTgt spid="2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38"/>
                                        </p:tgtEl>
                                      </p:cBhvr>
                                    </p:animEffect>
                                    <p:set>
                                      <p:cBhvr>
                                        <p:cTn id="48" dur="1" fill="hold">
                                          <p:stCondLst>
                                            <p:cond delay="499"/>
                                          </p:stCondLst>
                                        </p:cTn>
                                        <p:tgtEl>
                                          <p:spTgt spid="3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0"/>
                                        </p:tgtEl>
                                      </p:cBhvr>
                                    </p:animEffect>
                                    <p:set>
                                      <p:cBhvr>
                                        <p:cTn id="51" dur="1" fill="hold">
                                          <p:stCondLst>
                                            <p:cond delay="499"/>
                                          </p:stCondLst>
                                        </p:cTn>
                                        <p:tgtEl>
                                          <p:spTgt spid="3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9">
                                            <p:txEl>
                                              <p:pRg st="0" end="0"/>
                                            </p:txEl>
                                          </p:spTgt>
                                        </p:tgtEl>
                                      </p:cBhvr>
                                    </p:animEffect>
                                    <p:set>
                                      <p:cBhvr>
                                        <p:cTn id="54" dur="1" fill="hold">
                                          <p:stCondLst>
                                            <p:cond delay="499"/>
                                          </p:stCondLst>
                                        </p:cTn>
                                        <p:tgtEl>
                                          <p:spTgt spid="29">
                                            <p:txEl>
                                              <p:pRg st="0" end="0"/>
                                            </p:txEl>
                                          </p:spTgt>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9"/>
                                        </p:tgtEl>
                                      </p:cBhvr>
                                    </p:animEffect>
                                    <p:set>
                                      <p:cBhvr>
                                        <p:cTn id="57" dur="1" fill="hold">
                                          <p:stCondLst>
                                            <p:cond delay="499"/>
                                          </p:stCondLst>
                                        </p:cTn>
                                        <p:tgtEl>
                                          <p:spTgt spid="3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5"/>
                                        </p:tgtEl>
                                      </p:cBhvr>
                                    </p:animEffect>
                                    <p:set>
                                      <p:cBhvr>
                                        <p:cTn id="60" dur="1" fill="hold">
                                          <p:stCondLst>
                                            <p:cond delay="499"/>
                                          </p:stCondLst>
                                        </p:cTn>
                                        <p:tgtEl>
                                          <p:spTgt spid="35"/>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4"/>
                                        </p:tgtEl>
                                      </p:cBhvr>
                                    </p:animEffect>
                                    <p:set>
                                      <p:cBhvr>
                                        <p:cTn id="63" dur="1" fill="hold">
                                          <p:stCondLst>
                                            <p:cond delay="499"/>
                                          </p:stCondLst>
                                        </p:cTn>
                                        <p:tgtEl>
                                          <p:spTgt spid="34"/>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1"/>
                                        </p:tgtEl>
                                      </p:cBhvr>
                                    </p:animEffect>
                                    <p:set>
                                      <p:cBhvr>
                                        <p:cTn id="69" dur="1" fill="hold">
                                          <p:stCondLst>
                                            <p:cond delay="499"/>
                                          </p:stCondLst>
                                        </p:cTn>
                                        <p:tgtEl>
                                          <p:spTgt spid="4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7"/>
                                        </p:tgtEl>
                                      </p:cBhvr>
                                    </p:animEffect>
                                    <p:set>
                                      <p:cBhvr>
                                        <p:cTn id="72" dur="1" fill="hold">
                                          <p:stCondLst>
                                            <p:cond delay="499"/>
                                          </p:stCondLst>
                                        </p:cTn>
                                        <p:tgtEl>
                                          <p:spTgt spid="37"/>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3"/>
                                        </p:tgtEl>
                                      </p:cBhvr>
                                    </p:animEffect>
                                    <p:set>
                                      <p:cBhvr>
                                        <p:cTn id="75" dur="1" fill="hold">
                                          <p:stCondLst>
                                            <p:cond delay="499"/>
                                          </p:stCondLst>
                                        </p:cTn>
                                        <p:tgtEl>
                                          <p:spTgt spid="33"/>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32"/>
                                        </p:tgtEl>
                                      </p:cBhvr>
                                    </p:animEffect>
                                    <p:set>
                                      <p:cBhvr>
                                        <p:cTn id="78" dur="1" fill="hold">
                                          <p:stCondLst>
                                            <p:cond delay="499"/>
                                          </p:stCondLst>
                                        </p:cTn>
                                        <p:tgtEl>
                                          <p:spTgt spid="32"/>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8" grpId="0"/>
      <p:bldP spid="38" grpId="1"/>
      <p:bldP spid="29" grpId="0" build="p"/>
      <p:bldP spid="29" grpId="1" build="p"/>
      <p:bldP spid="33" grpId="0"/>
      <p:bldP spid="33" grpId="1"/>
      <p:bldP spid="34" grpId="0"/>
      <p:bldP spid="34" grpId="1"/>
      <p:bldP spid="35" grpId="0" animBg="1"/>
      <p:bldP spid="35" grpId="1" animBg="1"/>
      <p:bldP spid="37" grpId="0" animBg="1"/>
      <p:bldP spid="37" grpId="1" animBg="1"/>
      <p:bldP spid="39" grpId="0"/>
      <p:bldP spid="39" grpId="1"/>
      <p:bldP spid="41" grpId="0"/>
      <p:bldP spid="4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522780"/>
            <a:ext cx="10515600" cy="1325563"/>
          </a:xfrm>
        </p:spPr>
        <p:txBody>
          <a:bodyPr>
            <a:noAutofit/>
          </a:bodyPr>
          <a:lstStyle/>
          <a:p>
            <a:r>
              <a:rPr lang="en-US" sz="3200" b="1" dirty="0" smtClean="0">
                <a:latin typeface="Baskerville Old Face" pitchFamily="18" charset="0"/>
              </a:rPr>
              <a:t>System Flow</a:t>
            </a:r>
            <a:r>
              <a:rPr lang="en-US" sz="3200" dirty="0">
                <a:latin typeface="Baskerville Old Face" pitchFamily="18" charset="0"/>
              </a:rPr>
              <a:t/>
            </a:r>
            <a:br>
              <a:rPr lang="en-US" sz="3200" dirty="0">
                <a:latin typeface="Baskerville Old Face" pitchFamily="18" charset="0"/>
              </a:rPr>
            </a:br>
            <a:endParaRPr lang="en-US" sz="3200" dirty="0">
              <a:latin typeface="Baskerville Old Face" pitchFamily="18" charset="0"/>
            </a:endParaRPr>
          </a:p>
        </p:txBody>
      </p:sp>
      <p:pic>
        <p:nvPicPr>
          <p:cNvPr id="5122" name="Picture 2" descr="C:\Users\Toshiba\Desktop\Custod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010" y="2623426"/>
            <a:ext cx="1943100" cy="1943100"/>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3966779" y="3381922"/>
            <a:ext cx="3805621" cy="426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C:\Users\Toshiba\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529" y="2623426"/>
            <a:ext cx="1943100" cy="194310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1"/>
          </p:nvPr>
        </p:nvSpPr>
        <p:spPr>
          <a:xfrm>
            <a:off x="3439503" y="2849068"/>
            <a:ext cx="4695497" cy="539203"/>
          </a:xfrm>
        </p:spPr>
        <p:txBody>
          <a:bodyPr>
            <a:noAutofit/>
          </a:bodyPr>
          <a:lstStyle/>
          <a:p>
            <a:pPr marL="0" indent="0" algn="ctr">
              <a:buNone/>
            </a:pPr>
            <a:r>
              <a:rPr lang="en-US" sz="2000" dirty="0" smtClean="0">
                <a:latin typeface="Baskerville Old Face" pitchFamily="18" charset="0"/>
              </a:rPr>
              <a:t>The Custodian Starts by logging in the system</a:t>
            </a:r>
            <a:endParaRPr lang="en-US" sz="2000" dirty="0">
              <a:latin typeface="Baskerville Old Face" pitchFamily="18" charset="0"/>
            </a:endParaRPr>
          </a:p>
        </p:txBody>
      </p:sp>
      <p:sp>
        <p:nvSpPr>
          <p:cNvPr id="12" name="Content Placeholder 2"/>
          <p:cNvSpPr txBox="1">
            <a:spLocks/>
          </p:cNvSpPr>
          <p:nvPr/>
        </p:nvSpPr>
        <p:spPr>
          <a:xfrm>
            <a:off x="1751066" y="4566526"/>
            <a:ext cx="1228617" cy="388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Custodian</a:t>
            </a:r>
            <a:endParaRPr lang="en-US" sz="1800" dirty="0">
              <a:latin typeface="Baskerville Old Face" pitchFamily="18" charset="0"/>
            </a:endParaRPr>
          </a:p>
        </p:txBody>
      </p:sp>
      <p:sp>
        <p:nvSpPr>
          <p:cNvPr id="13" name="Content Placeholder 2"/>
          <p:cNvSpPr txBox="1">
            <a:spLocks/>
          </p:cNvSpPr>
          <p:nvPr/>
        </p:nvSpPr>
        <p:spPr>
          <a:xfrm>
            <a:off x="8939053" y="4377502"/>
            <a:ext cx="1072055" cy="388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System</a:t>
            </a:r>
            <a:endParaRPr lang="en-US" sz="2000" dirty="0">
              <a:latin typeface="Baskerville Old Face" pitchFamily="18" charset="0"/>
            </a:endParaRPr>
          </a:p>
        </p:txBody>
      </p:sp>
      <p:sp>
        <p:nvSpPr>
          <p:cNvPr id="14" name="Content Placeholder 2"/>
          <p:cNvSpPr txBox="1">
            <a:spLocks/>
          </p:cNvSpPr>
          <p:nvPr/>
        </p:nvSpPr>
        <p:spPr>
          <a:xfrm>
            <a:off x="7642004" y="2153088"/>
            <a:ext cx="3319299" cy="539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latin typeface="Baskerville Old Face" pitchFamily="18" charset="0"/>
              </a:rPr>
              <a:t>It will then display the menu of the system</a:t>
            </a:r>
            <a:endParaRPr lang="en-US" sz="2000" dirty="0">
              <a:latin typeface="Baskerville Old Face" pitchFamily="18" charset="0"/>
            </a:endParaRPr>
          </a:p>
        </p:txBody>
      </p:sp>
    </p:spTree>
    <p:extLst>
      <p:ext uri="{BB962C8B-B14F-4D97-AF65-F5344CB8AC3E}">
        <p14:creationId xmlns:p14="http://schemas.microsoft.com/office/powerpoint/2010/main" val="348149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5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5123"/>
                                        </p:tgtEl>
                                        <p:attrNameLst>
                                          <p:attrName>style.visibility</p:attrName>
                                        </p:attrNameLst>
                                      </p:cBhvr>
                                      <p:to>
                                        <p:strVal val="visible"/>
                                      </p:to>
                                    </p:set>
                                    <p:animEffect transition="in" filter="fade">
                                      <p:cBhvr>
                                        <p:cTn id="31" dur="500"/>
                                        <p:tgtEl>
                                          <p:spTgt spid="51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122"/>
                                        </p:tgtEl>
                                      </p:cBhvr>
                                    </p:animEffect>
                                    <p:set>
                                      <p:cBhvr>
                                        <p:cTn id="39" dur="1" fill="hold">
                                          <p:stCondLst>
                                            <p:cond delay="499"/>
                                          </p:stCondLst>
                                        </p:cTn>
                                        <p:tgtEl>
                                          <p:spTgt spid="512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1">
                                            <p:txEl>
                                              <p:pRg st="0" end="0"/>
                                            </p:txEl>
                                          </p:spTgt>
                                        </p:tgtEl>
                                      </p:cBhvr>
                                    </p:animEffect>
                                    <p:set>
                                      <p:cBhvr>
                                        <p:cTn id="48" dur="1" fill="hold">
                                          <p:stCondLst>
                                            <p:cond delay="499"/>
                                          </p:stCondLst>
                                        </p:cTn>
                                        <p:tgtEl>
                                          <p:spTgt spid="11">
                                            <p:txEl>
                                              <p:pRg st="0" end="0"/>
                                            </p:txEl>
                                          </p:spTgt>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5123"/>
                                        </p:tgtEl>
                                      </p:cBhvr>
                                    </p:animEffect>
                                    <p:set>
                                      <p:cBhvr>
                                        <p:cTn id="54" dur="1" fill="hold">
                                          <p:stCondLst>
                                            <p:cond delay="499"/>
                                          </p:stCondLst>
                                        </p:cTn>
                                        <p:tgtEl>
                                          <p:spTgt spid="512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8" grpId="1" animBg="1"/>
      <p:bldP spid="11" grpId="0" build="p"/>
      <p:bldP spid="11" grpId="1" build="p"/>
      <p:bldP spid="12" grpId="0"/>
      <p:bldP spid="12" grpId="1"/>
      <p:bldP spid="13" grpId="0"/>
      <p:bldP spid="13" grpId="1"/>
      <p:bldP spid="14" grpId="0"/>
      <p:bldP spid="1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522780"/>
            <a:ext cx="10515600" cy="1325563"/>
          </a:xfrm>
        </p:spPr>
        <p:txBody>
          <a:bodyPr>
            <a:noAutofit/>
          </a:bodyPr>
          <a:lstStyle/>
          <a:p>
            <a:r>
              <a:rPr lang="en-US" sz="3200" b="1" dirty="0" smtClean="0">
                <a:latin typeface="Baskerville Old Face" pitchFamily="18" charset="0"/>
              </a:rPr>
              <a:t>System Flow</a:t>
            </a:r>
            <a:r>
              <a:rPr lang="en-US" sz="3200" dirty="0">
                <a:latin typeface="Baskerville Old Face" pitchFamily="18" charset="0"/>
              </a:rPr>
              <a:t/>
            </a:r>
            <a:br>
              <a:rPr lang="en-US" sz="3200" dirty="0">
                <a:latin typeface="Baskerville Old Face" pitchFamily="18" charset="0"/>
              </a:rPr>
            </a:br>
            <a:endParaRPr lang="en-US" sz="3200" dirty="0">
              <a:latin typeface="Baskerville Old Face" pitchFamily="18" charset="0"/>
            </a:endParaRPr>
          </a:p>
        </p:txBody>
      </p:sp>
      <p:sp>
        <p:nvSpPr>
          <p:cNvPr id="15" name="Content Placeholder 2"/>
          <p:cNvSpPr>
            <a:spLocks noGrp="1"/>
          </p:cNvSpPr>
          <p:nvPr>
            <p:ph idx="1"/>
          </p:nvPr>
        </p:nvSpPr>
        <p:spPr>
          <a:xfrm>
            <a:off x="6354982" y="680514"/>
            <a:ext cx="2141484" cy="411493"/>
          </a:xfrm>
        </p:spPr>
        <p:txBody>
          <a:bodyPr>
            <a:normAutofit/>
          </a:bodyPr>
          <a:lstStyle/>
          <a:p>
            <a:pPr marL="0" indent="0">
              <a:buNone/>
            </a:pPr>
            <a:r>
              <a:rPr lang="en-US" sz="2000" dirty="0" smtClean="0">
                <a:latin typeface="Baskerville Old Face" pitchFamily="18" charset="0"/>
              </a:rPr>
              <a:t>Quarterly Supplies</a:t>
            </a:r>
            <a:endParaRPr lang="en-US" sz="2000" dirty="0">
              <a:latin typeface="Baskerville Old Face" pitchFamily="18" charset="0"/>
            </a:endParaRPr>
          </a:p>
        </p:txBody>
      </p:sp>
      <p:pic>
        <p:nvPicPr>
          <p:cNvPr id="6146" name="Picture 2" descr="C:\Users\Toshiba\Desktop\Men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883" y="2571035"/>
            <a:ext cx="2152650" cy="1857375"/>
          </a:xfrm>
          <a:prstGeom prst="rect">
            <a:avLst/>
          </a:prstGeom>
          <a:noFill/>
          <a:extLst>
            <a:ext uri="{909E8E84-426E-40DD-AFC4-6F175D3DCCD1}">
              <a14:hiddenFill xmlns:a14="http://schemas.microsoft.com/office/drawing/2010/main">
                <a:solidFill>
                  <a:srgbClr val="FFFFFF"/>
                </a:solidFill>
              </a14:hiddenFill>
            </a:ext>
          </a:extLst>
        </p:spPr>
      </p:pic>
      <p:sp>
        <p:nvSpPr>
          <p:cNvPr id="4" name="Bent-Up Arrow 3"/>
          <p:cNvSpPr/>
          <p:nvPr/>
        </p:nvSpPr>
        <p:spPr>
          <a:xfrm>
            <a:off x="4529065" y="1939157"/>
            <a:ext cx="3211839" cy="1150876"/>
          </a:xfrm>
          <a:prstGeom prst="bentUpArrow">
            <a:avLst/>
          </a:prstGeom>
          <a:solidFill>
            <a:schemeClr val="accent1">
              <a:lumMod val="5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4529065" y="3105799"/>
            <a:ext cx="4031623" cy="661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p:cNvSpPr/>
          <p:nvPr/>
        </p:nvSpPr>
        <p:spPr>
          <a:xfrm>
            <a:off x="4529065" y="3797790"/>
            <a:ext cx="3211839" cy="1089519"/>
          </a:xfrm>
          <a:prstGeom prst="bentUpArrow">
            <a:avLst/>
          </a:prstGeom>
          <a:scene3d>
            <a:camera prst="orthographicFront">
              <a:rot lat="21599968" lon="10799999"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7" name="Picture 3" descr="C:\Users\Toshiba\Desktop\Op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949" y="980857"/>
            <a:ext cx="971550" cy="9715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Toshiba\Desktop\Op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197" y="4887309"/>
            <a:ext cx="971550" cy="9715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Toshiba\Desktop\Op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0688" y="3013947"/>
            <a:ext cx="971550" cy="971550"/>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p:cNvSpPr txBox="1">
            <a:spLocks/>
          </p:cNvSpPr>
          <p:nvPr/>
        </p:nvSpPr>
        <p:spPr>
          <a:xfrm>
            <a:off x="7785370" y="2791646"/>
            <a:ext cx="2745991" cy="411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Special Projects Supplies</a:t>
            </a:r>
            <a:endParaRPr lang="en-US" sz="2000" dirty="0">
              <a:latin typeface="Baskerville Old Face" pitchFamily="18" charset="0"/>
            </a:endParaRPr>
          </a:p>
        </p:txBody>
      </p:sp>
      <p:sp>
        <p:nvSpPr>
          <p:cNvPr id="23" name="Content Placeholder 2"/>
          <p:cNvSpPr txBox="1">
            <a:spLocks/>
          </p:cNvSpPr>
          <p:nvPr/>
        </p:nvSpPr>
        <p:spPr>
          <a:xfrm>
            <a:off x="6843728" y="5590048"/>
            <a:ext cx="1385872" cy="6688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Tools and Equipment</a:t>
            </a:r>
            <a:endParaRPr lang="en-US" sz="2000" dirty="0">
              <a:latin typeface="Baskerville Old Face" pitchFamily="18" charset="0"/>
            </a:endParaRPr>
          </a:p>
        </p:txBody>
      </p:sp>
      <p:sp>
        <p:nvSpPr>
          <p:cNvPr id="26" name="Content Placeholder 2"/>
          <p:cNvSpPr txBox="1">
            <a:spLocks/>
          </p:cNvSpPr>
          <p:nvPr/>
        </p:nvSpPr>
        <p:spPr>
          <a:xfrm>
            <a:off x="2283521" y="1733410"/>
            <a:ext cx="2141484" cy="781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Baskerville Old Face" pitchFamily="18" charset="0"/>
              </a:rPr>
              <a:t>Three Options</a:t>
            </a:r>
            <a:endParaRPr lang="en-US" dirty="0">
              <a:latin typeface="Baskerville Old Face" pitchFamily="18" charset="0"/>
            </a:endParaRPr>
          </a:p>
        </p:txBody>
      </p:sp>
    </p:spTree>
    <p:extLst>
      <p:ext uri="{BB962C8B-B14F-4D97-AF65-F5344CB8AC3E}">
        <p14:creationId xmlns:p14="http://schemas.microsoft.com/office/powerpoint/2010/main" val="15379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fade">
                                      <p:cBhvr>
                                        <p:cTn id="18" dur="500"/>
                                        <p:tgtEl>
                                          <p:spTgt spid="61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500"/>
                                        <p:tgtEl>
                                          <p:spTgt spid="1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6146"/>
                                        </p:tgtEl>
                                      </p:cBhvr>
                                    </p:animEffect>
                                    <p:set>
                                      <p:cBhvr>
                                        <p:cTn id="48" dur="1" fill="hold">
                                          <p:stCondLst>
                                            <p:cond delay="499"/>
                                          </p:stCondLst>
                                        </p:cTn>
                                        <p:tgtEl>
                                          <p:spTgt spid="6146"/>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6"/>
                                        </p:tgtEl>
                                      </p:cBhvr>
                                    </p:animEffect>
                                    <p:set>
                                      <p:cBhvr>
                                        <p:cTn id="51" dur="1" fill="hold">
                                          <p:stCondLst>
                                            <p:cond delay="499"/>
                                          </p:stCondLst>
                                        </p:cTn>
                                        <p:tgtEl>
                                          <p:spTgt spid="26"/>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4"/>
                                        </p:tgtEl>
                                      </p:cBhvr>
                                    </p:animEffect>
                                    <p:set>
                                      <p:cBhvr>
                                        <p:cTn id="54" dur="1" fill="hold">
                                          <p:stCondLst>
                                            <p:cond delay="499"/>
                                          </p:stCondLst>
                                        </p:cTn>
                                        <p:tgtEl>
                                          <p:spTgt spid="4"/>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6147"/>
                                        </p:tgtEl>
                                      </p:cBhvr>
                                    </p:animEffect>
                                    <p:set>
                                      <p:cBhvr>
                                        <p:cTn id="57" dur="1" fill="hold">
                                          <p:stCondLst>
                                            <p:cond delay="499"/>
                                          </p:stCondLst>
                                        </p:cTn>
                                        <p:tgtEl>
                                          <p:spTgt spid="614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5">
                                            <p:txEl>
                                              <p:pRg st="0" end="0"/>
                                            </p:txEl>
                                          </p:spTgt>
                                        </p:tgtEl>
                                      </p:cBhvr>
                                    </p:animEffect>
                                    <p:set>
                                      <p:cBhvr>
                                        <p:cTn id="60" dur="1" fill="hold">
                                          <p:stCondLst>
                                            <p:cond delay="499"/>
                                          </p:stCondLst>
                                        </p:cTn>
                                        <p:tgtEl>
                                          <p:spTgt spid="15">
                                            <p:txEl>
                                              <p:pRg st="0" end="0"/>
                                            </p:txEl>
                                          </p:spTgt>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1"/>
                                        </p:tgtEl>
                                      </p:cBhvr>
                                    </p:animEffect>
                                    <p:set>
                                      <p:cBhvr>
                                        <p:cTn id="66" dur="1" fill="hold">
                                          <p:stCondLst>
                                            <p:cond delay="499"/>
                                          </p:stCondLst>
                                        </p:cTn>
                                        <p:tgtEl>
                                          <p:spTgt spid="21"/>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20"/>
                                        </p:tgtEl>
                                      </p:cBhvr>
                                    </p:animEffect>
                                    <p:set>
                                      <p:cBhvr>
                                        <p:cTn id="75" dur="1" fill="hold">
                                          <p:stCondLst>
                                            <p:cond delay="499"/>
                                          </p:stCondLst>
                                        </p:cTn>
                                        <p:tgtEl>
                                          <p:spTgt spid="20"/>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23"/>
                                        </p:tgtEl>
                                      </p:cBhvr>
                                    </p:animEffect>
                                    <p:set>
                                      <p:cBhvr>
                                        <p:cTn id="78"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5" grpId="1" build="p"/>
      <p:bldP spid="4" grpId="0" animBg="1"/>
      <p:bldP spid="4" grpId="1" animBg="1"/>
      <p:bldP spid="5" grpId="0" animBg="1"/>
      <p:bldP spid="5" grpId="1" animBg="1"/>
      <p:bldP spid="18" grpId="0" animBg="1"/>
      <p:bldP spid="18" grpId="1" animBg="1"/>
      <p:bldP spid="22" grpId="0"/>
      <p:bldP spid="22" grpId="1"/>
      <p:bldP spid="23" grpId="0"/>
      <p:bldP spid="23" grpId="1"/>
      <p:bldP spid="26" grpId="0"/>
      <p:bldP spid="2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522780"/>
            <a:ext cx="10515600" cy="1325563"/>
          </a:xfrm>
        </p:spPr>
        <p:txBody>
          <a:bodyPr>
            <a:noAutofit/>
          </a:bodyPr>
          <a:lstStyle/>
          <a:p>
            <a:r>
              <a:rPr lang="en-US" sz="3200" b="1" dirty="0" smtClean="0">
                <a:latin typeface="Baskerville Old Face" pitchFamily="18" charset="0"/>
              </a:rPr>
              <a:t>System Flow</a:t>
            </a:r>
            <a:r>
              <a:rPr lang="en-US" sz="3200" dirty="0">
                <a:latin typeface="Baskerville Old Face" pitchFamily="18" charset="0"/>
              </a:rPr>
              <a:t/>
            </a:r>
            <a:br>
              <a:rPr lang="en-US" sz="3200" dirty="0">
                <a:latin typeface="Baskerville Old Face" pitchFamily="18" charset="0"/>
              </a:rPr>
            </a:br>
            <a:endParaRPr lang="en-US" sz="3200" dirty="0">
              <a:latin typeface="Baskerville Old Face" pitchFamily="18" charset="0"/>
            </a:endParaRPr>
          </a:p>
        </p:txBody>
      </p:sp>
      <p:sp>
        <p:nvSpPr>
          <p:cNvPr id="15" name="Content Placeholder 2"/>
          <p:cNvSpPr>
            <a:spLocks noGrp="1"/>
          </p:cNvSpPr>
          <p:nvPr>
            <p:ph idx="1"/>
          </p:nvPr>
        </p:nvSpPr>
        <p:spPr>
          <a:xfrm>
            <a:off x="951192" y="4462408"/>
            <a:ext cx="1240221" cy="411493"/>
          </a:xfrm>
        </p:spPr>
        <p:txBody>
          <a:bodyPr>
            <a:normAutofit/>
          </a:bodyPr>
          <a:lstStyle/>
          <a:p>
            <a:pPr marL="0" indent="0">
              <a:buNone/>
            </a:pPr>
            <a:r>
              <a:rPr lang="en-US" sz="2000" dirty="0" smtClean="0">
                <a:latin typeface="Baskerville Old Face" pitchFamily="18" charset="0"/>
              </a:rPr>
              <a:t>Custodian</a:t>
            </a:r>
            <a:endParaRPr lang="en-US" sz="2000" dirty="0">
              <a:latin typeface="Baskerville Old Face" pitchFamily="18" charset="0"/>
            </a:endParaRPr>
          </a:p>
        </p:txBody>
      </p:sp>
      <p:sp>
        <p:nvSpPr>
          <p:cNvPr id="26" name="Content Placeholder 2"/>
          <p:cNvSpPr txBox="1">
            <a:spLocks/>
          </p:cNvSpPr>
          <p:nvPr/>
        </p:nvSpPr>
        <p:spPr>
          <a:xfrm>
            <a:off x="4112306" y="487939"/>
            <a:ext cx="4309592" cy="9309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Baskerville Old Face" pitchFamily="18" charset="0"/>
              </a:rPr>
              <a:t>Quarterly Supplies, Special Project Supplies and Tools &amp; Equipment</a:t>
            </a:r>
            <a:endParaRPr lang="en-US" dirty="0">
              <a:latin typeface="Baskerville Old Face" pitchFamily="18" charset="0"/>
            </a:endParaRPr>
          </a:p>
        </p:txBody>
      </p:sp>
      <p:pic>
        <p:nvPicPr>
          <p:cNvPr id="7170" name="Picture 2" descr="C:\Users\Toshiba\Desktop\Custod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3013"/>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Toshiba\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901" y="2796738"/>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27780" y="2796738"/>
            <a:ext cx="2385578" cy="1477633"/>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10179268" y="4419518"/>
            <a:ext cx="1129205"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Database</a:t>
            </a:r>
            <a:endParaRPr lang="en-US" sz="2000" dirty="0">
              <a:latin typeface="Baskerville Old Face" pitchFamily="18" charset="0"/>
            </a:endParaRPr>
          </a:p>
        </p:txBody>
      </p:sp>
      <p:sp>
        <p:nvSpPr>
          <p:cNvPr id="19" name="Content Placeholder 2"/>
          <p:cNvSpPr txBox="1">
            <a:spLocks/>
          </p:cNvSpPr>
          <p:nvPr/>
        </p:nvSpPr>
        <p:spPr>
          <a:xfrm>
            <a:off x="5749797" y="4534091"/>
            <a:ext cx="1060908"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System</a:t>
            </a:r>
            <a:endParaRPr lang="en-US" sz="2000" dirty="0">
              <a:latin typeface="Baskerville Old Face" pitchFamily="18" charset="0"/>
            </a:endParaRPr>
          </a:p>
        </p:txBody>
      </p:sp>
      <p:sp>
        <p:nvSpPr>
          <p:cNvPr id="3" name="Right Arrow 2"/>
          <p:cNvSpPr/>
          <p:nvPr/>
        </p:nvSpPr>
        <p:spPr>
          <a:xfrm>
            <a:off x="2695911" y="3484563"/>
            <a:ext cx="1907627" cy="47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7468084" y="3510838"/>
            <a:ext cx="1907627" cy="47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p:cNvSpPr txBox="1">
            <a:spLocks/>
          </p:cNvSpPr>
          <p:nvPr/>
        </p:nvSpPr>
        <p:spPr>
          <a:xfrm>
            <a:off x="2506721" y="2569800"/>
            <a:ext cx="2380592" cy="1056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Custodian will input the details of the received supplies</a:t>
            </a:r>
            <a:endParaRPr lang="en-US" sz="2000" dirty="0">
              <a:latin typeface="Baskerville Old Face" pitchFamily="18" charset="0"/>
            </a:endParaRPr>
          </a:p>
        </p:txBody>
      </p:sp>
      <p:sp>
        <p:nvSpPr>
          <p:cNvPr id="27" name="Content Placeholder 2"/>
          <p:cNvSpPr txBox="1">
            <a:spLocks/>
          </p:cNvSpPr>
          <p:nvPr/>
        </p:nvSpPr>
        <p:spPr>
          <a:xfrm>
            <a:off x="4946019" y="5852550"/>
            <a:ext cx="2522065" cy="428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RECEIVE SUPPLIES</a:t>
            </a:r>
            <a:endParaRPr lang="en-US" sz="2000" dirty="0">
              <a:latin typeface="Baskerville Old Face" pitchFamily="18" charset="0"/>
            </a:endParaRPr>
          </a:p>
        </p:txBody>
      </p:sp>
      <p:sp>
        <p:nvSpPr>
          <p:cNvPr id="28" name="Content Placeholder 2"/>
          <p:cNvSpPr txBox="1">
            <a:spLocks/>
          </p:cNvSpPr>
          <p:nvPr/>
        </p:nvSpPr>
        <p:spPr>
          <a:xfrm>
            <a:off x="7625751" y="2596442"/>
            <a:ext cx="1738978" cy="10562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It will then be recorded to the </a:t>
            </a:r>
            <a:r>
              <a:rPr lang="en-US" sz="2000" dirty="0">
                <a:latin typeface="Baskerville Old Face" pitchFamily="18" charset="0"/>
              </a:rPr>
              <a:t>D</a:t>
            </a:r>
            <a:r>
              <a:rPr lang="en-US" sz="2000" dirty="0" smtClean="0">
                <a:latin typeface="Baskerville Old Face" pitchFamily="18" charset="0"/>
              </a:rPr>
              <a:t>atabase/ Cloud Storage</a:t>
            </a:r>
            <a:endParaRPr lang="en-US" sz="2000" dirty="0">
              <a:latin typeface="Baskerville Old Face" pitchFamily="18" charset="0"/>
            </a:endParaRPr>
          </a:p>
        </p:txBody>
      </p:sp>
      <p:sp>
        <p:nvSpPr>
          <p:cNvPr id="16" name="Content Placeholder 2"/>
          <p:cNvSpPr txBox="1">
            <a:spLocks/>
          </p:cNvSpPr>
          <p:nvPr/>
        </p:nvSpPr>
        <p:spPr>
          <a:xfrm>
            <a:off x="9207062" y="953421"/>
            <a:ext cx="2101411" cy="162202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smtClean="0">
                <a:latin typeface="Baskerville Old Face" pitchFamily="18" charset="0"/>
              </a:rPr>
              <a:t>When connected to the web, The System updates both the LAN Database and Cloud Storage </a:t>
            </a:r>
            <a:endParaRPr lang="en-US" sz="2000" dirty="0">
              <a:latin typeface="Baskerville Old Face" pitchFamily="18" charset="0"/>
            </a:endParaRPr>
          </a:p>
        </p:txBody>
      </p:sp>
      <p:sp>
        <p:nvSpPr>
          <p:cNvPr id="18" name="Content Placeholder 2"/>
          <p:cNvSpPr txBox="1">
            <a:spLocks/>
          </p:cNvSpPr>
          <p:nvPr/>
        </p:nvSpPr>
        <p:spPr>
          <a:xfrm>
            <a:off x="9207069" y="969759"/>
            <a:ext cx="2101411" cy="1622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smtClean="0">
                <a:latin typeface="Baskerville Old Face" pitchFamily="18" charset="0"/>
              </a:rPr>
              <a:t>But if not connected to the web, the System will only update the LAN Database</a:t>
            </a:r>
            <a:endParaRPr lang="en-US" sz="2000" dirty="0">
              <a:latin typeface="Baskerville Old Face" pitchFamily="18" charset="0"/>
            </a:endParaRPr>
          </a:p>
        </p:txBody>
      </p:sp>
    </p:spTree>
    <p:extLst>
      <p:ext uri="{BB962C8B-B14F-4D97-AF65-F5344CB8AC3E}">
        <p14:creationId xmlns:p14="http://schemas.microsoft.com/office/powerpoint/2010/main" val="229810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fade">
                                      <p:cBhvr>
                                        <p:cTn id="15" dur="500"/>
                                        <p:tgtEl>
                                          <p:spTgt spid="717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fade">
                                      <p:cBhvr>
                                        <p:cTn id="18" dur="500"/>
                                        <p:tgtEl>
                                          <p:spTgt spid="1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7171"/>
                                        </p:tgtEl>
                                        <p:attrNameLst>
                                          <p:attrName>style.visibility</p:attrName>
                                        </p:attrNameLst>
                                      </p:cBhvr>
                                      <p:to>
                                        <p:strVal val="visible"/>
                                      </p:to>
                                    </p:set>
                                    <p:animEffect transition="in" filter="fade">
                                      <p:cBhvr>
                                        <p:cTn id="29" dur="500"/>
                                        <p:tgtEl>
                                          <p:spTgt spid="717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7172"/>
                                        </p:tgtEl>
                                        <p:attrNameLst>
                                          <p:attrName>style.visibility</p:attrName>
                                        </p:attrNameLst>
                                      </p:cBhvr>
                                      <p:to>
                                        <p:strVal val="visible"/>
                                      </p:to>
                                    </p:set>
                                    <p:animEffect transition="in" filter="fade">
                                      <p:cBhvr>
                                        <p:cTn id="43" dur="500"/>
                                        <p:tgtEl>
                                          <p:spTgt spid="717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8"/>
                                        </p:tgtEl>
                                      </p:cBhvr>
                                    </p:animEffect>
                                    <p:set>
                                      <p:cBhvr>
                                        <p:cTn id="66" dur="1" fill="hold">
                                          <p:stCondLst>
                                            <p:cond delay="499"/>
                                          </p:stCondLst>
                                        </p:cTn>
                                        <p:tgtEl>
                                          <p:spTgt spid="1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7170"/>
                                        </p:tgtEl>
                                      </p:cBhvr>
                                    </p:animEffect>
                                    <p:set>
                                      <p:cBhvr>
                                        <p:cTn id="74" dur="1" fill="hold">
                                          <p:stCondLst>
                                            <p:cond delay="499"/>
                                          </p:stCondLst>
                                        </p:cTn>
                                        <p:tgtEl>
                                          <p:spTgt spid="717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5">
                                            <p:txEl>
                                              <p:pRg st="0" end="0"/>
                                            </p:txEl>
                                          </p:spTgt>
                                        </p:tgtEl>
                                      </p:cBhvr>
                                    </p:animEffect>
                                    <p:set>
                                      <p:cBhvr>
                                        <p:cTn id="77" dur="1" fill="hold">
                                          <p:stCondLst>
                                            <p:cond delay="499"/>
                                          </p:stCondLst>
                                        </p:cTn>
                                        <p:tgtEl>
                                          <p:spTgt spid="15">
                                            <p:txEl>
                                              <p:pRg st="0" end="0"/>
                                            </p:txEl>
                                          </p:spTgt>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5"/>
                                        </p:tgtEl>
                                      </p:cBhvr>
                                    </p:animEffect>
                                    <p:set>
                                      <p:cBhvr>
                                        <p:cTn id="80" dur="1" fill="hold">
                                          <p:stCondLst>
                                            <p:cond delay="499"/>
                                          </p:stCondLst>
                                        </p:cTn>
                                        <p:tgtEl>
                                          <p:spTgt spid="25"/>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
                                        </p:tgtEl>
                                      </p:cBhvr>
                                    </p:animEffect>
                                    <p:set>
                                      <p:cBhvr>
                                        <p:cTn id="83" dur="1" fill="hold">
                                          <p:stCondLst>
                                            <p:cond delay="499"/>
                                          </p:stCondLst>
                                        </p:cTn>
                                        <p:tgtEl>
                                          <p:spTgt spid="3"/>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7171"/>
                                        </p:tgtEl>
                                      </p:cBhvr>
                                    </p:animEffect>
                                    <p:set>
                                      <p:cBhvr>
                                        <p:cTn id="86" dur="1" fill="hold">
                                          <p:stCondLst>
                                            <p:cond delay="499"/>
                                          </p:stCondLst>
                                        </p:cTn>
                                        <p:tgtEl>
                                          <p:spTgt spid="7171"/>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9"/>
                                        </p:tgtEl>
                                      </p:cBhvr>
                                    </p:animEffect>
                                    <p:set>
                                      <p:cBhvr>
                                        <p:cTn id="89" dur="1" fill="hold">
                                          <p:stCondLst>
                                            <p:cond delay="499"/>
                                          </p:stCondLst>
                                        </p:cTn>
                                        <p:tgtEl>
                                          <p:spTgt spid="19"/>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28"/>
                                        </p:tgtEl>
                                      </p:cBhvr>
                                    </p:animEffect>
                                    <p:set>
                                      <p:cBhvr>
                                        <p:cTn id="92" dur="1" fill="hold">
                                          <p:stCondLst>
                                            <p:cond delay="499"/>
                                          </p:stCondLst>
                                        </p:cTn>
                                        <p:tgtEl>
                                          <p:spTgt spid="28"/>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24"/>
                                        </p:tgtEl>
                                      </p:cBhvr>
                                    </p:animEffect>
                                    <p:set>
                                      <p:cBhvr>
                                        <p:cTn id="95" dur="1" fill="hold">
                                          <p:stCondLst>
                                            <p:cond delay="499"/>
                                          </p:stCondLst>
                                        </p:cTn>
                                        <p:tgtEl>
                                          <p:spTgt spid="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par>
                                <p:cTn id="99" presetID="10" presetClass="exit" presetSubtype="0" fill="hold" grpId="2" nodeType="withEffect">
                                  <p:stCondLst>
                                    <p:cond delay="0"/>
                                  </p:stCondLst>
                                  <p:childTnLst>
                                    <p:animEffect transition="out" filter="fade">
                                      <p:cBhvr>
                                        <p:cTn id="100" dur="500"/>
                                        <p:tgtEl>
                                          <p:spTgt spid="16"/>
                                        </p:tgtEl>
                                      </p:cBhvr>
                                    </p:animEffect>
                                    <p:set>
                                      <p:cBhvr>
                                        <p:cTn id="101" dur="1" fill="hold">
                                          <p:stCondLst>
                                            <p:cond delay="499"/>
                                          </p:stCondLst>
                                        </p:cTn>
                                        <p:tgtEl>
                                          <p:spTgt spid="16"/>
                                        </p:tgtEl>
                                        <p:attrNameLst>
                                          <p:attrName>style.visibility</p:attrName>
                                        </p:attrNameLst>
                                      </p:cBhvr>
                                      <p:to>
                                        <p:strVal val="hidden"/>
                                      </p:to>
                                    </p:set>
                                  </p:childTnLst>
                                </p:cTn>
                              </p:par>
                              <p:par>
                                <p:cTn id="102" presetID="10" presetClass="exit" presetSubtype="0" fill="hold" grpId="2" nodeType="withEffect">
                                  <p:stCondLst>
                                    <p:cond delay="0"/>
                                  </p:stCondLst>
                                  <p:childTnLst>
                                    <p:animEffect transition="out" filter="fade">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5" grpId="1" build="p"/>
      <p:bldP spid="26" grpId="0"/>
      <p:bldP spid="17" grpId="0"/>
      <p:bldP spid="17" grpId="1"/>
      <p:bldP spid="19" grpId="0"/>
      <p:bldP spid="19" grpId="1"/>
      <p:bldP spid="3" grpId="0" animBg="1"/>
      <p:bldP spid="3" grpId="1" animBg="1"/>
      <p:bldP spid="24" grpId="0" animBg="1"/>
      <p:bldP spid="24" grpId="1" animBg="1"/>
      <p:bldP spid="25" grpId="0"/>
      <p:bldP spid="25" grpId="1"/>
      <p:bldP spid="27" grpId="0"/>
      <p:bldP spid="27" grpId="1"/>
      <p:bldP spid="28" grpId="0"/>
      <p:bldP spid="28" grpId="1"/>
      <p:bldP spid="16" grpId="0"/>
      <p:bldP spid="16" grpId="1"/>
      <p:bldP spid="16" grpId="2"/>
      <p:bldP spid="18" grpId="0"/>
      <p:bldP spid="18" grpId="1"/>
      <p:bldP spid="18"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522780"/>
            <a:ext cx="10515600" cy="1325563"/>
          </a:xfrm>
        </p:spPr>
        <p:txBody>
          <a:bodyPr>
            <a:noAutofit/>
          </a:bodyPr>
          <a:lstStyle/>
          <a:p>
            <a:r>
              <a:rPr lang="en-US" sz="3200" b="1" dirty="0" smtClean="0">
                <a:latin typeface="Baskerville Old Face" pitchFamily="18" charset="0"/>
              </a:rPr>
              <a:t>System Flow</a:t>
            </a:r>
            <a:r>
              <a:rPr lang="en-US" sz="3200" dirty="0">
                <a:latin typeface="Baskerville Old Face" pitchFamily="18" charset="0"/>
              </a:rPr>
              <a:t/>
            </a:r>
            <a:br>
              <a:rPr lang="en-US" sz="3200" dirty="0">
                <a:latin typeface="Baskerville Old Face" pitchFamily="18" charset="0"/>
              </a:rPr>
            </a:br>
            <a:endParaRPr lang="en-US" sz="3200" dirty="0">
              <a:latin typeface="Baskerville Old Face" pitchFamily="18" charset="0"/>
            </a:endParaRPr>
          </a:p>
        </p:txBody>
      </p:sp>
      <p:sp>
        <p:nvSpPr>
          <p:cNvPr id="26" name="Content Placeholder 2"/>
          <p:cNvSpPr txBox="1">
            <a:spLocks/>
          </p:cNvSpPr>
          <p:nvPr/>
        </p:nvSpPr>
        <p:spPr>
          <a:xfrm>
            <a:off x="4112306" y="487939"/>
            <a:ext cx="4309592" cy="9309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Baskerville Old Face" pitchFamily="18" charset="0"/>
              </a:rPr>
              <a:t>Quarterly Supplies, Special Project Supplies and Tools &amp; Equipment</a:t>
            </a:r>
          </a:p>
        </p:txBody>
      </p:sp>
      <p:sp>
        <p:nvSpPr>
          <p:cNvPr id="29" name="Content Placeholder 2"/>
          <p:cNvSpPr>
            <a:spLocks noGrp="1"/>
          </p:cNvSpPr>
          <p:nvPr>
            <p:ph idx="1"/>
          </p:nvPr>
        </p:nvSpPr>
        <p:spPr>
          <a:xfrm>
            <a:off x="951192" y="4462408"/>
            <a:ext cx="1240221" cy="411493"/>
          </a:xfrm>
        </p:spPr>
        <p:txBody>
          <a:bodyPr>
            <a:normAutofit/>
          </a:bodyPr>
          <a:lstStyle/>
          <a:p>
            <a:pPr marL="0" indent="0">
              <a:buNone/>
            </a:pPr>
            <a:r>
              <a:rPr lang="en-US" sz="2000" dirty="0" smtClean="0">
                <a:latin typeface="Baskerville Old Face" pitchFamily="18" charset="0"/>
              </a:rPr>
              <a:t>Custodian</a:t>
            </a:r>
            <a:endParaRPr lang="en-US" sz="2000" dirty="0">
              <a:latin typeface="Baskerville Old Face" pitchFamily="18" charset="0"/>
            </a:endParaRPr>
          </a:p>
        </p:txBody>
      </p:sp>
      <p:pic>
        <p:nvPicPr>
          <p:cNvPr id="30" name="Picture 2" descr="C:\Users\Toshiba\Desktop\Custod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3013"/>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Users\Toshiba\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901" y="2796738"/>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27780" y="2796738"/>
            <a:ext cx="2385578" cy="1477633"/>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2"/>
          <p:cNvSpPr txBox="1">
            <a:spLocks/>
          </p:cNvSpPr>
          <p:nvPr/>
        </p:nvSpPr>
        <p:spPr>
          <a:xfrm>
            <a:off x="10179269" y="4328344"/>
            <a:ext cx="1129205"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Database</a:t>
            </a:r>
            <a:endParaRPr lang="en-US" sz="2000" dirty="0">
              <a:latin typeface="Baskerville Old Face" pitchFamily="18" charset="0"/>
            </a:endParaRPr>
          </a:p>
        </p:txBody>
      </p:sp>
      <p:sp>
        <p:nvSpPr>
          <p:cNvPr id="34" name="Content Placeholder 2"/>
          <p:cNvSpPr txBox="1">
            <a:spLocks/>
          </p:cNvSpPr>
          <p:nvPr/>
        </p:nvSpPr>
        <p:spPr>
          <a:xfrm>
            <a:off x="5749797" y="4534091"/>
            <a:ext cx="1060908"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System</a:t>
            </a:r>
            <a:endParaRPr lang="en-US" sz="2000" dirty="0">
              <a:latin typeface="Baskerville Old Face" pitchFamily="18" charset="0"/>
            </a:endParaRPr>
          </a:p>
        </p:txBody>
      </p:sp>
      <p:sp>
        <p:nvSpPr>
          <p:cNvPr id="35" name="Right Arrow 34"/>
          <p:cNvSpPr/>
          <p:nvPr/>
        </p:nvSpPr>
        <p:spPr>
          <a:xfrm>
            <a:off x="2695911" y="3484563"/>
            <a:ext cx="1907627" cy="47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p:cNvSpPr txBox="1">
            <a:spLocks/>
          </p:cNvSpPr>
          <p:nvPr/>
        </p:nvSpPr>
        <p:spPr>
          <a:xfrm>
            <a:off x="2601317" y="2412125"/>
            <a:ext cx="2380592" cy="1245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Custodian will input the details of the supplies to be removed</a:t>
            </a:r>
            <a:endParaRPr lang="en-US" sz="2000" dirty="0">
              <a:latin typeface="Baskerville Old Face" pitchFamily="18" charset="0"/>
            </a:endParaRPr>
          </a:p>
        </p:txBody>
      </p:sp>
      <p:sp>
        <p:nvSpPr>
          <p:cNvPr id="38" name="Content Placeholder 2"/>
          <p:cNvSpPr txBox="1">
            <a:spLocks/>
          </p:cNvSpPr>
          <p:nvPr/>
        </p:nvSpPr>
        <p:spPr>
          <a:xfrm>
            <a:off x="4946019" y="5852550"/>
            <a:ext cx="2522065" cy="428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REMOVE SUPPLIES</a:t>
            </a:r>
            <a:endParaRPr lang="en-US" sz="2000" dirty="0">
              <a:latin typeface="Baskerville Old Face" pitchFamily="18" charset="0"/>
            </a:endParaRPr>
          </a:p>
        </p:txBody>
      </p:sp>
      <p:sp>
        <p:nvSpPr>
          <p:cNvPr id="39" name="Content Placeholder 2"/>
          <p:cNvSpPr txBox="1">
            <a:spLocks/>
          </p:cNvSpPr>
          <p:nvPr/>
        </p:nvSpPr>
        <p:spPr>
          <a:xfrm>
            <a:off x="7452337" y="2159876"/>
            <a:ext cx="2038512" cy="13400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Supply will be then removed from the </a:t>
            </a:r>
            <a:r>
              <a:rPr lang="en-US" sz="2000" dirty="0">
                <a:latin typeface="Baskerville Old Face" pitchFamily="18" charset="0"/>
              </a:rPr>
              <a:t>D</a:t>
            </a:r>
            <a:r>
              <a:rPr lang="en-US" sz="2000" dirty="0" smtClean="0">
                <a:latin typeface="Baskerville Old Face" pitchFamily="18" charset="0"/>
              </a:rPr>
              <a:t>atabase/Cloud Storage</a:t>
            </a:r>
            <a:endParaRPr lang="en-US" sz="2000" dirty="0">
              <a:latin typeface="Baskerville Old Face" pitchFamily="18" charset="0"/>
            </a:endParaRPr>
          </a:p>
        </p:txBody>
      </p:sp>
      <p:sp>
        <p:nvSpPr>
          <p:cNvPr id="18" name="Right Arrow 17"/>
          <p:cNvSpPr/>
          <p:nvPr/>
        </p:nvSpPr>
        <p:spPr>
          <a:xfrm>
            <a:off x="7483850" y="3479306"/>
            <a:ext cx="1907627" cy="47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13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Effect transition="in" filter="fade">
                                      <p:cBhvr>
                                        <p:cTn id="15" dur="500"/>
                                        <p:tgtEl>
                                          <p:spTgt spid="2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38"/>
                                        </p:tgtEl>
                                      </p:cBhvr>
                                    </p:animEffect>
                                    <p:set>
                                      <p:cBhvr>
                                        <p:cTn id="48" dur="1" fill="hold">
                                          <p:stCondLst>
                                            <p:cond delay="499"/>
                                          </p:stCondLst>
                                        </p:cTn>
                                        <p:tgtEl>
                                          <p:spTgt spid="3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0"/>
                                        </p:tgtEl>
                                      </p:cBhvr>
                                    </p:animEffect>
                                    <p:set>
                                      <p:cBhvr>
                                        <p:cTn id="51" dur="1" fill="hold">
                                          <p:stCondLst>
                                            <p:cond delay="499"/>
                                          </p:stCondLst>
                                        </p:cTn>
                                        <p:tgtEl>
                                          <p:spTgt spid="3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9">
                                            <p:txEl>
                                              <p:pRg st="0" end="0"/>
                                            </p:txEl>
                                          </p:spTgt>
                                        </p:tgtEl>
                                      </p:cBhvr>
                                    </p:animEffect>
                                    <p:set>
                                      <p:cBhvr>
                                        <p:cTn id="54" dur="1" fill="hold">
                                          <p:stCondLst>
                                            <p:cond delay="499"/>
                                          </p:stCondLst>
                                        </p:cTn>
                                        <p:tgtEl>
                                          <p:spTgt spid="29">
                                            <p:txEl>
                                              <p:pRg st="0" end="0"/>
                                            </p:txEl>
                                          </p:spTgt>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5"/>
                                        </p:tgtEl>
                                      </p:cBhvr>
                                    </p:animEffect>
                                    <p:set>
                                      <p:cBhvr>
                                        <p:cTn id="57" dur="1" fill="hold">
                                          <p:stCondLst>
                                            <p:cond delay="499"/>
                                          </p:stCondLst>
                                        </p:cTn>
                                        <p:tgtEl>
                                          <p:spTgt spid="3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7"/>
                                        </p:tgtEl>
                                      </p:cBhvr>
                                    </p:animEffect>
                                    <p:set>
                                      <p:cBhvr>
                                        <p:cTn id="60" dur="1" fill="hold">
                                          <p:stCondLst>
                                            <p:cond delay="499"/>
                                          </p:stCondLst>
                                        </p:cTn>
                                        <p:tgtEl>
                                          <p:spTgt spid="3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31"/>
                                        </p:tgtEl>
                                      </p:cBhvr>
                                    </p:animEffect>
                                    <p:set>
                                      <p:cBhvr>
                                        <p:cTn id="63" dur="1" fill="hold">
                                          <p:stCondLst>
                                            <p:cond delay="499"/>
                                          </p:stCondLst>
                                        </p:cTn>
                                        <p:tgtEl>
                                          <p:spTgt spid="31"/>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4"/>
                                        </p:tgtEl>
                                      </p:cBhvr>
                                    </p:animEffect>
                                    <p:set>
                                      <p:cBhvr>
                                        <p:cTn id="66" dur="1" fill="hold">
                                          <p:stCondLst>
                                            <p:cond delay="499"/>
                                          </p:stCondLst>
                                        </p:cTn>
                                        <p:tgtEl>
                                          <p:spTgt spid="34"/>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8"/>
                                        </p:tgtEl>
                                      </p:cBhvr>
                                    </p:animEffect>
                                    <p:set>
                                      <p:cBhvr>
                                        <p:cTn id="69" dur="1" fill="hold">
                                          <p:stCondLst>
                                            <p:cond delay="499"/>
                                          </p:stCondLst>
                                        </p:cTn>
                                        <p:tgtEl>
                                          <p:spTgt spid="18"/>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9"/>
                                        </p:tgtEl>
                                      </p:cBhvr>
                                    </p:animEffect>
                                    <p:set>
                                      <p:cBhvr>
                                        <p:cTn id="72" dur="1" fill="hold">
                                          <p:stCondLst>
                                            <p:cond delay="499"/>
                                          </p:stCondLst>
                                        </p:cTn>
                                        <p:tgtEl>
                                          <p:spTgt spid="39"/>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33"/>
                                        </p:tgtEl>
                                      </p:cBhvr>
                                    </p:animEffect>
                                    <p:set>
                                      <p:cBhvr>
                                        <p:cTn id="78"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29" grpId="1" build="p"/>
      <p:bldP spid="33" grpId="0"/>
      <p:bldP spid="33" grpId="1"/>
      <p:bldP spid="34" grpId="0"/>
      <p:bldP spid="34" grpId="1"/>
      <p:bldP spid="35" grpId="0" animBg="1"/>
      <p:bldP spid="35" grpId="1" animBg="1"/>
      <p:bldP spid="37" grpId="0"/>
      <p:bldP spid="37" grpId="1"/>
      <p:bldP spid="38" grpId="0"/>
      <p:bldP spid="38" grpId="1"/>
      <p:bldP spid="39" grpId="0"/>
      <p:bldP spid="39" grpId="1"/>
      <p:bldP spid="18" grpId="0" animBg="1"/>
      <p:bldP spid="1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522780"/>
            <a:ext cx="10515600" cy="1325563"/>
          </a:xfrm>
        </p:spPr>
        <p:txBody>
          <a:bodyPr>
            <a:noAutofit/>
          </a:bodyPr>
          <a:lstStyle/>
          <a:p>
            <a:r>
              <a:rPr lang="en-US" sz="3200" b="1" dirty="0" smtClean="0">
                <a:latin typeface="Baskerville Old Face" pitchFamily="18" charset="0"/>
              </a:rPr>
              <a:t>System Flow</a:t>
            </a:r>
            <a:r>
              <a:rPr lang="en-US" sz="3200" dirty="0">
                <a:latin typeface="Baskerville Old Face" pitchFamily="18" charset="0"/>
              </a:rPr>
              <a:t/>
            </a:r>
            <a:br>
              <a:rPr lang="en-US" sz="3200" dirty="0">
                <a:latin typeface="Baskerville Old Face" pitchFamily="18" charset="0"/>
              </a:rPr>
            </a:br>
            <a:endParaRPr lang="en-US" sz="3200" dirty="0">
              <a:latin typeface="Baskerville Old Face" pitchFamily="18" charset="0"/>
            </a:endParaRPr>
          </a:p>
        </p:txBody>
      </p:sp>
      <p:sp>
        <p:nvSpPr>
          <p:cNvPr id="26" name="Content Placeholder 2"/>
          <p:cNvSpPr txBox="1">
            <a:spLocks/>
          </p:cNvSpPr>
          <p:nvPr/>
        </p:nvSpPr>
        <p:spPr>
          <a:xfrm>
            <a:off x="4112306" y="487939"/>
            <a:ext cx="4309592" cy="9309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Baskerville Old Face" pitchFamily="18" charset="0"/>
              </a:rPr>
              <a:t>Quarterly Supplies, Special Project Supplies and Tools &amp; Equipment</a:t>
            </a:r>
          </a:p>
        </p:txBody>
      </p:sp>
      <p:sp>
        <p:nvSpPr>
          <p:cNvPr id="29" name="Content Placeholder 2"/>
          <p:cNvSpPr>
            <a:spLocks noGrp="1"/>
          </p:cNvSpPr>
          <p:nvPr>
            <p:ph idx="1"/>
          </p:nvPr>
        </p:nvSpPr>
        <p:spPr>
          <a:xfrm>
            <a:off x="951192" y="4462408"/>
            <a:ext cx="1240221" cy="411493"/>
          </a:xfrm>
        </p:spPr>
        <p:txBody>
          <a:bodyPr>
            <a:normAutofit/>
          </a:bodyPr>
          <a:lstStyle/>
          <a:p>
            <a:pPr marL="0" indent="0">
              <a:buNone/>
            </a:pPr>
            <a:r>
              <a:rPr lang="en-US" sz="2000" dirty="0" smtClean="0">
                <a:latin typeface="Baskerville Old Face" pitchFamily="18" charset="0"/>
              </a:rPr>
              <a:t>Custodian</a:t>
            </a:r>
            <a:endParaRPr lang="en-US" sz="2000" dirty="0">
              <a:latin typeface="Baskerville Old Face" pitchFamily="18" charset="0"/>
            </a:endParaRPr>
          </a:p>
        </p:txBody>
      </p:sp>
      <p:pic>
        <p:nvPicPr>
          <p:cNvPr id="30" name="Picture 2" descr="C:\Users\Toshiba\Desktop\Custod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3013"/>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Users\Toshiba\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901" y="2796738"/>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27780" y="2796738"/>
            <a:ext cx="2385578" cy="1477633"/>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2"/>
          <p:cNvSpPr txBox="1">
            <a:spLocks/>
          </p:cNvSpPr>
          <p:nvPr/>
        </p:nvSpPr>
        <p:spPr>
          <a:xfrm>
            <a:off x="10055966" y="4318547"/>
            <a:ext cx="1129205"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Database</a:t>
            </a:r>
            <a:endParaRPr lang="en-US" sz="2000" dirty="0">
              <a:latin typeface="Baskerville Old Face" pitchFamily="18" charset="0"/>
            </a:endParaRPr>
          </a:p>
        </p:txBody>
      </p:sp>
      <p:sp>
        <p:nvSpPr>
          <p:cNvPr id="34" name="Content Placeholder 2"/>
          <p:cNvSpPr txBox="1">
            <a:spLocks/>
          </p:cNvSpPr>
          <p:nvPr/>
        </p:nvSpPr>
        <p:spPr>
          <a:xfrm>
            <a:off x="5749797" y="4534091"/>
            <a:ext cx="1060908"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System</a:t>
            </a:r>
            <a:endParaRPr lang="en-US" sz="2000" dirty="0">
              <a:latin typeface="Baskerville Old Face" pitchFamily="18" charset="0"/>
            </a:endParaRPr>
          </a:p>
        </p:txBody>
      </p:sp>
      <p:sp>
        <p:nvSpPr>
          <p:cNvPr id="35" name="Right Arrow 34"/>
          <p:cNvSpPr/>
          <p:nvPr/>
        </p:nvSpPr>
        <p:spPr>
          <a:xfrm>
            <a:off x="2695911" y="3484563"/>
            <a:ext cx="1907627" cy="47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p:cNvSpPr txBox="1">
            <a:spLocks/>
          </p:cNvSpPr>
          <p:nvPr/>
        </p:nvSpPr>
        <p:spPr>
          <a:xfrm>
            <a:off x="2601317" y="2412125"/>
            <a:ext cx="2380592" cy="1245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Custodian will search for the supplies to be updated</a:t>
            </a:r>
            <a:endParaRPr lang="en-US" sz="2000" dirty="0">
              <a:latin typeface="Baskerville Old Face" pitchFamily="18" charset="0"/>
            </a:endParaRPr>
          </a:p>
        </p:txBody>
      </p:sp>
      <p:sp>
        <p:nvSpPr>
          <p:cNvPr id="38" name="Content Placeholder 2"/>
          <p:cNvSpPr txBox="1">
            <a:spLocks/>
          </p:cNvSpPr>
          <p:nvPr/>
        </p:nvSpPr>
        <p:spPr>
          <a:xfrm>
            <a:off x="4946019" y="5852550"/>
            <a:ext cx="2522065" cy="428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UPDATE SUPPLIES</a:t>
            </a:r>
            <a:endParaRPr lang="en-US" sz="2000" dirty="0">
              <a:latin typeface="Baskerville Old Face" pitchFamily="18" charset="0"/>
            </a:endParaRPr>
          </a:p>
        </p:txBody>
      </p:sp>
      <p:sp>
        <p:nvSpPr>
          <p:cNvPr id="39" name="Content Placeholder 2"/>
          <p:cNvSpPr txBox="1">
            <a:spLocks/>
          </p:cNvSpPr>
          <p:nvPr/>
        </p:nvSpPr>
        <p:spPr>
          <a:xfrm>
            <a:off x="7452337" y="2396363"/>
            <a:ext cx="2038512" cy="1213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Supply will be then updated for the </a:t>
            </a:r>
            <a:r>
              <a:rPr lang="en-US" sz="2000" dirty="0">
                <a:latin typeface="Baskerville Old Face" pitchFamily="18" charset="0"/>
              </a:rPr>
              <a:t>D</a:t>
            </a:r>
            <a:r>
              <a:rPr lang="en-US" sz="2000" dirty="0" smtClean="0">
                <a:latin typeface="Baskerville Old Face" pitchFamily="18" charset="0"/>
              </a:rPr>
              <a:t>atabase/ Cloud Storage</a:t>
            </a:r>
            <a:endParaRPr lang="en-US" sz="2000" dirty="0">
              <a:latin typeface="Baskerville Old Face" pitchFamily="18" charset="0"/>
            </a:endParaRPr>
          </a:p>
        </p:txBody>
      </p:sp>
      <p:sp>
        <p:nvSpPr>
          <p:cNvPr id="18" name="Right Arrow 17"/>
          <p:cNvSpPr/>
          <p:nvPr/>
        </p:nvSpPr>
        <p:spPr>
          <a:xfrm>
            <a:off x="7483850" y="3479306"/>
            <a:ext cx="1907627" cy="47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2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Effect transition="in" filter="fade">
                                      <p:cBhvr>
                                        <p:cTn id="15" dur="500"/>
                                        <p:tgtEl>
                                          <p:spTgt spid="2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38"/>
                                        </p:tgtEl>
                                      </p:cBhvr>
                                    </p:animEffect>
                                    <p:set>
                                      <p:cBhvr>
                                        <p:cTn id="48" dur="1" fill="hold">
                                          <p:stCondLst>
                                            <p:cond delay="499"/>
                                          </p:stCondLst>
                                        </p:cTn>
                                        <p:tgtEl>
                                          <p:spTgt spid="3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0"/>
                                        </p:tgtEl>
                                      </p:cBhvr>
                                    </p:animEffect>
                                    <p:set>
                                      <p:cBhvr>
                                        <p:cTn id="51" dur="1" fill="hold">
                                          <p:stCondLst>
                                            <p:cond delay="499"/>
                                          </p:stCondLst>
                                        </p:cTn>
                                        <p:tgtEl>
                                          <p:spTgt spid="3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9">
                                            <p:txEl>
                                              <p:pRg st="0" end="0"/>
                                            </p:txEl>
                                          </p:spTgt>
                                        </p:tgtEl>
                                      </p:cBhvr>
                                    </p:animEffect>
                                    <p:set>
                                      <p:cBhvr>
                                        <p:cTn id="54" dur="1" fill="hold">
                                          <p:stCondLst>
                                            <p:cond delay="499"/>
                                          </p:stCondLst>
                                        </p:cTn>
                                        <p:tgtEl>
                                          <p:spTgt spid="29">
                                            <p:txEl>
                                              <p:pRg st="0" end="0"/>
                                            </p:txEl>
                                          </p:spTgt>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5"/>
                                        </p:tgtEl>
                                      </p:cBhvr>
                                    </p:animEffect>
                                    <p:set>
                                      <p:cBhvr>
                                        <p:cTn id="57" dur="1" fill="hold">
                                          <p:stCondLst>
                                            <p:cond delay="499"/>
                                          </p:stCondLst>
                                        </p:cTn>
                                        <p:tgtEl>
                                          <p:spTgt spid="3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7"/>
                                        </p:tgtEl>
                                      </p:cBhvr>
                                    </p:animEffect>
                                    <p:set>
                                      <p:cBhvr>
                                        <p:cTn id="60" dur="1" fill="hold">
                                          <p:stCondLst>
                                            <p:cond delay="499"/>
                                          </p:stCondLst>
                                        </p:cTn>
                                        <p:tgtEl>
                                          <p:spTgt spid="3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31"/>
                                        </p:tgtEl>
                                      </p:cBhvr>
                                    </p:animEffect>
                                    <p:set>
                                      <p:cBhvr>
                                        <p:cTn id="63" dur="1" fill="hold">
                                          <p:stCondLst>
                                            <p:cond delay="499"/>
                                          </p:stCondLst>
                                        </p:cTn>
                                        <p:tgtEl>
                                          <p:spTgt spid="31"/>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4"/>
                                        </p:tgtEl>
                                      </p:cBhvr>
                                    </p:animEffect>
                                    <p:set>
                                      <p:cBhvr>
                                        <p:cTn id="66" dur="1" fill="hold">
                                          <p:stCondLst>
                                            <p:cond delay="499"/>
                                          </p:stCondLst>
                                        </p:cTn>
                                        <p:tgtEl>
                                          <p:spTgt spid="34"/>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9"/>
                                        </p:tgtEl>
                                      </p:cBhvr>
                                    </p:animEffect>
                                    <p:set>
                                      <p:cBhvr>
                                        <p:cTn id="69" dur="1" fill="hold">
                                          <p:stCondLst>
                                            <p:cond delay="499"/>
                                          </p:stCondLst>
                                        </p:cTn>
                                        <p:tgtEl>
                                          <p:spTgt spid="3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33"/>
                                        </p:tgtEl>
                                      </p:cBhvr>
                                    </p:animEffect>
                                    <p:set>
                                      <p:cBhvr>
                                        <p:cTn id="78"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29" grpId="1" build="p"/>
      <p:bldP spid="33" grpId="0"/>
      <p:bldP spid="33" grpId="1"/>
      <p:bldP spid="34" grpId="0"/>
      <p:bldP spid="34" grpId="1"/>
      <p:bldP spid="35" grpId="0" animBg="1"/>
      <p:bldP spid="35" grpId="1" animBg="1"/>
      <p:bldP spid="37" grpId="0"/>
      <p:bldP spid="37" grpId="1"/>
      <p:bldP spid="38" grpId="0"/>
      <p:bldP spid="38" grpId="1"/>
      <p:bldP spid="39" grpId="0"/>
      <p:bldP spid="39" grpId="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522780"/>
            <a:ext cx="10515600" cy="1325563"/>
          </a:xfrm>
        </p:spPr>
        <p:txBody>
          <a:bodyPr>
            <a:noAutofit/>
          </a:bodyPr>
          <a:lstStyle/>
          <a:p>
            <a:r>
              <a:rPr lang="en-US" sz="3200" b="1" dirty="0" smtClean="0">
                <a:latin typeface="Baskerville Old Face" pitchFamily="18" charset="0"/>
              </a:rPr>
              <a:t>System Flow</a:t>
            </a:r>
            <a:r>
              <a:rPr lang="en-US" sz="3200" dirty="0">
                <a:latin typeface="Baskerville Old Face" pitchFamily="18" charset="0"/>
              </a:rPr>
              <a:t/>
            </a:r>
            <a:br>
              <a:rPr lang="en-US" sz="3200" dirty="0">
                <a:latin typeface="Baskerville Old Face" pitchFamily="18" charset="0"/>
              </a:rPr>
            </a:br>
            <a:endParaRPr lang="en-US" sz="3200" dirty="0">
              <a:latin typeface="Baskerville Old Face" pitchFamily="18" charset="0"/>
            </a:endParaRPr>
          </a:p>
        </p:txBody>
      </p:sp>
      <p:sp>
        <p:nvSpPr>
          <p:cNvPr id="26" name="Content Placeholder 2"/>
          <p:cNvSpPr txBox="1">
            <a:spLocks/>
          </p:cNvSpPr>
          <p:nvPr/>
        </p:nvSpPr>
        <p:spPr>
          <a:xfrm>
            <a:off x="4112306" y="487939"/>
            <a:ext cx="4309592" cy="9309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Baskerville Old Face" pitchFamily="18" charset="0"/>
              </a:rPr>
              <a:t>Quarterly Supplies, Special Project Supplies and Tools &amp; Equipment</a:t>
            </a:r>
          </a:p>
        </p:txBody>
      </p:sp>
      <p:sp>
        <p:nvSpPr>
          <p:cNvPr id="38" name="Content Placeholder 2"/>
          <p:cNvSpPr txBox="1">
            <a:spLocks/>
          </p:cNvSpPr>
          <p:nvPr/>
        </p:nvSpPr>
        <p:spPr>
          <a:xfrm>
            <a:off x="4946019" y="5852550"/>
            <a:ext cx="2537831" cy="4285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GENERATE REPORT</a:t>
            </a:r>
            <a:endParaRPr lang="en-US" sz="2000" dirty="0">
              <a:latin typeface="Baskerville Old Face" pitchFamily="18" charset="0"/>
            </a:endParaRPr>
          </a:p>
        </p:txBody>
      </p:sp>
      <p:pic>
        <p:nvPicPr>
          <p:cNvPr id="8194" name="Picture 2" descr="C:\Users\Toshiba\Desktop\Comp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341" y="2588891"/>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0699" y="2758966"/>
            <a:ext cx="2136833" cy="132356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Toshiba\Desktop\Print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170" y="2588891"/>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C:\Users\Toshiba\Desktop\Inventory Report Stora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3384" y="2588891"/>
            <a:ext cx="1943100" cy="194310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522482" y="3511228"/>
            <a:ext cx="993227" cy="225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6055815" y="3519496"/>
            <a:ext cx="993227" cy="225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9260157" y="3447841"/>
            <a:ext cx="993227" cy="225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p:cNvSpPr>
            <a:spLocks noGrp="1"/>
          </p:cNvSpPr>
          <p:nvPr>
            <p:ph idx="1"/>
          </p:nvPr>
        </p:nvSpPr>
        <p:spPr>
          <a:xfrm>
            <a:off x="836355" y="4120498"/>
            <a:ext cx="1240221" cy="411493"/>
          </a:xfrm>
        </p:spPr>
        <p:txBody>
          <a:bodyPr>
            <a:normAutofit/>
          </a:bodyPr>
          <a:lstStyle/>
          <a:p>
            <a:pPr marL="0" indent="0">
              <a:buNone/>
            </a:pPr>
            <a:r>
              <a:rPr lang="en-US" sz="2000" dirty="0" smtClean="0">
                <a:latin typeface="Baskerville Old Face" pitchFamily="18" charset="0"/>
              </a:rPr>
              <a:t>Database</a:t>
            </a:r>
            <a:endParaRPr lang="en-US" sz="2000" dirty="0">
              <a:latin typeface="Baskerville Old Face" pitchFamily="18" charset="0"/>
            </a:endParaRPr>
          </a:p>
        </p:txBody>
      </p:sp>
      <p:sp>
        <p:nvSpPr>
          <p:cNvPr id="24" name="Content Placeholder 2"/>
          <p:cNvSpPr txBox="1">
            <a:spLocks/>
          </p:cNvSpPr>
          <p:nvPr/>
        </p:nvSpPr>
        <p:spPr>
          <a:xfrm>
            <a:off x="4499334" y="4342010"/>
            <a:ext cx="1240221"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System</a:t>
            </a:r>
            <a:endParaRPr lang="en-US" sz="2000" dirty="0">
              <a:latin typeface="Baskerville Old Face" pitchFamily="18" charset="0"/>
            </a:endParaRPr>
          </a:p>
        </p:txBody>
      </p:sp>
      <p:sp>
        <p:nvSpPr>
          <p:cNvPr id="25" name="Content Placeholder 2"/>
          <p:cNvSpPr txBox="1">
            <a:spLocks/>
          </p:cNvSpPr>
          <p:nvPr/>
        </p:nvSpPr>
        <p:spPr>
          <a:xfrm>
            <a:off x="7878049" y="4370642"/>
            <a:ext cx="1240221"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Print</a:t>
            </a:r>
            <a:endParaRPr lang="en-US" sz="2000" dirty="0">
              <a:latin typeface="Baskerville Old Face" pitchFamily="18" charset="0"/>
            </a:endParaRPr>
          </a:p>
        </p:txBody>
      </p:sp>
      <p:sp>
        <p:nvSpPr>
          <p:cNvPr id="27" name="Content Placeholder 2"/>
          <p:cNvSpPr txBox="1">
            <a:spLocks/>
          </p:cNvSpPr>
          <p:nvPr/>
        </p:nvSpPr>
        <p:spPr>
          <a:xfrm>
            <a:off x="9756770" y="4370641"/>
            <a:ext cx="2146196" cy="816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latin typeface="Baskerville Old Face" pitchFamily="18" charset="0"/>
              </a:rPr>
              <a:t>Supply &amp; Inventory Report Storage</a:t>
            </a:r>
            <a:endParaRPr lang="en-US" sz="2000" dirty="0">
              <a:latin typeface="Baskerville Old Face" pitchFamily="18" charset="0"/>
            </a:endParaRPr>
          </a:p>
        </p:txBody>
      </p:sp>
      <p:sp>
        <p:nvSpPr>
          <p:cNvPr id="28" name="Content Placeholder 2"/>
          <p:cNvSpPr txBox="1">
            <a:spLocks/>
          </p:cNvSpPr>
          <p:nvPr/>
        </p:nvSpPr>
        <p:spPr>
          <a:xfrm>
            <a:off x="2076576" y="1907629"/>
            <a:ext cx="1882127" cy="17184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latin typeface="Baskerville Old Face" pitchFamily="18" charset="0"/>
              </a:rPr>
              <a:t>The system will read the </a:t>
            </a:r>
            <a:r>
              <a:rPr lang="en-US" sz="2000" dirty="0" smtClean="0">
                <a:latin typeface="Baskerville Old Face" pitchFamily="18" charset="0"/>
              </a:rPr>
              <a:t>latest supply update </a:t>
            </a:r>
            <a:r>
              <a:rPr lang="en-US" sz="2000" dirty="0" smtClean="0">
                <a:latin typeface="Baskerville Old Face" pitchFamily="18" charset="0"/>
              </a:rPr>
              <a:t>from the </a:t>
            </a:r>
            <a:r>
              <a:rPr lang="en-US" sz="2000" dirty="0">
                <a:latin typeface="Baskerville Old Face" pitchFamily="18" charset="0"/>
              </a:rPr>
              <a:t>D</a:t>
            </a:r>
            <a:r>
              <a:rPr lang="en-US" sz="2000" dirty="0" smtClean="0">
                <a:latin typeface="Baskerville Old Face" pitchFamily="18" charset="0"/>
              </a:rPr>
              <a:t>atabase/Cloud Storage</a:t>
            </a:r>
            <a:endParaRPr lang="en-US" sz="2000" dirty="0">
              <a:latin typeface="Baskerville Old Face" pitchFamily="18" charset="0"/>
            </a:endParaRPr>
          </a:p>
        </p:txBody>
      </p:sp>
      <p:sp>
        <p:nvSpPr>
          <p:cNvPr id="36" name="Content Placeholder 2"/>
          <p:cNvSpPr txBox="1">
            <a:spLocks/>
          </p:cNvSpPr>
          <p:nvPr/>
        </p:nvSpPr>
        <p:spPr>
          <a:xfrm>
            <a:off x="5721726" y="2239415"/>
            <a:ext cx="1882127" cy="13583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latin typeface="Baskerville Old Face" pitchFamily="18" charset="0"/>
              </a:rPr>
              <a:t>The system will then generate a supply and inventory report to print</a:t>
            </a:r>
            <a:endParaRPr lang="en-US" sz="2000" dirty="0">
              <a:latin typeface="Baskerville Old Face" pitchFamily="18" charset="0"/>
            </a:endParaRPr>
          </a:p>
        </p:txBody>
      </p:sp>
      <p:sp>
        <p:nvSpPr>
          <p:cNvPr id="40" name="Content Placeholder 2"/>
          <p:cNvSpPr txBox="1">
            <a:spLocks/>
          </p:cNvSpPr>
          <p:nvPr/>
        </p:nvSpPr>
        <p:spPr>
          <a:xfrm>
            <a:off x="8799940" y="2325986"/>
            <a:ext cx="1882127" cy="1358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latin typeface="Baskerville Old Face" pitchFamily="18" charset="0"/>
              </a:rPr>
              <a:t>After being printed, the report will be stored</a:t>
            </a:r>
            <a:endParaRPr lang="en-US" sz="2000" dirty="0">
              <a:latin typeface="Baskerville Old Face" pitchFamily="18" charset="0"/>
            </a:endParaRPr>
          </a:p>
        </p:txBody>
      </p:sp>
    </p:spTree>
    <p:extLst>
      <p:ext uri="{BB962C8B-B14F-4D97-AF65-F5344CB8AC3E}">
        <p14:creationId xmlns:p14="http://schemas.microsoft.com/office/powerpoint/2010/main" val="204556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fade">
                                      <p:cBhvr>
                                        <p:cTn id="12" dur="500"/>
                                        <p:tgtEl>
                                          <p:spTgt spid="819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fade">
                                      <p:cBhvr>
                                        <p:cTn id="15" dur="500"/>
                                        <p:tgtEl>
                                          <p:spTgt spid="2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8194"/>
                                        </p:tgtEl>
                                        <p:attrNameLst>
                                          <p:attrName>style.visibility</p:attrName>
                                        </p:attrNameLst>
                                      </p:cBhvr>
                                      <p:to>
                                        <p:strVal val="visible"/>
                                      </p:to>
                                    </p:set>
                                    <p:animEffect transition="in" filter="fade">
                                      <p:cBhvr>
                                        <p:cTn id="26" dur="500"/>
                                        <p:tgtEl>
                                          <p:spTgt spid="819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8196"/>
                                        </p:tgtEl>
                                        <p:attrNameLst>
                                          <p:attrName>style.visibility</p:attrName>
                                        </p:attrNameLst>
                                      </p:cBhvr>
                                      <p:to>
                                        <p:strVal val="visible"/>
                                      </p:to>
                                    </p:set>
                                    <p:animEffect transition="in" filter="fade">
                                      <p:cBhvr>
                                        <p:cTn id="43" dur="500"/>
                                        <p:tgtEl>
                                          <p:spTgt spid="819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nodeType="withEffect">
                                  <p:stCondLst>
                                    <p:cond delay="0"/>
                                  </p:stCondLst>
                                  <p:childTnLst>
                                    <p:set>
                                      <p:cBhvr>
                                        <p:cTn id="56" dur="1" fill="hold">
                                          <p:stCondLst>
                                            <p:cond delay="0"/>
                                          </p:stCondLst>
                                        </p:cTn>
                                        <p:tgtEl>
                                          <p:spTgt spid="8197"/>
                                        </p:tgtEl>
                                        <p:attrNameLst>
                                          <p:attrName>style.visibility</p:attrName>
                                        </p:attrNameLst>
                                      </p:cBhvr>
                                      <p:to>
                                        <p:strVal val="visible"/>
                                      </p:to>
                                    </p:set>
                                    <p:animEffect transition="in" filter="fade">
                                      <p:cBhvr>
                                        <p:cTn id="57" dur="500"/>
                                        <p:tgtEl>
                                          <p:spTgt spid="819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38"/>
                                        </p:tgtEl>
                                      </p:cBhvr>
                                    </p:animEffect>
                                    <p:set>
                                      <p:cBhvr>
                                        <p:cTn id="62" dur="1" fill="hold">
                                          <p:stCondLst>
                                            <p:cond delay="499"/>
                                          </p:stCondLst>
                                        </p:cTn>
                                        <p:tgtEl>
                                          <p:spTgt spid="38"/>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8195"/>
                                        </p:tgtEl>
                                      </p:cBhvr>
                                    </p:animEffect>
                                    <p:set>
                                      <p:cBhvr>
                                        <p:cTn id="65" dur="1" fill="hold">
                                          <p:stCondLst>
                                            <p:cond delay="499"/>
                                          </p:stCondLst>
                                        </p:cTn>
                                        <p:tgtEl>
                                          <p:spTgt spid="8195"/>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3">
                                            <p:txEl>
                                              <p:pRg st="0" end="0"/>
                                            </p:txEl>
                                          </p:spTgt>
                                        </p:tgtEl>
                                      </p:cBhvr>
                                    </p:animEffect>
                                    <p:set>
                                      <p:cBhvr>
                                        <p:cTn id="68" dur="1" fill="hold">
                                          <p:stCondLst>
                                            <p:cond delay="499"/>
                                          </p:stCondLst>
                                        </p:cTn>
                                        <p:tgtEl>
                                          <p:spTgt spid="23">
                                            <p:txEl>
                                              <p:pRg st="0" end="0"/>
                                            </p:txEl>
                                          </p:spTgt>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8"/>
                                        </p:tgtEl>
                                      </p:cBhvr>
                                    </p:animEffect>
                                    <p:set>
                                      <p:cBhvr>
                                        <p:cTn id="71" dur="1" fill="hold">
                                          <p:stCondLst>
                                            <p:cond delay="499"/>
                                          </p:stCondLst>
                                        </p:cTn>
                                        <p:tgtEl>
                                          <p:spTgt spid="28"/>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4"/>
                                        </p:tgtEl>
                                      </p:cBhvr>
                                    </p:animEffect>
                                    <p:set>
                                      <p:cBhvr>
                                        <p:cTn id="74" dur="1" fill="hold">
                                          <p:stCondLst>
                                            <p:cond delay="499"/>
                                          </p:stCondLst>
                                        </p:cTn>
                                        <p:tgtEl>
                                          <p:spTgt spid="4"/>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8194"/>
                                        </p:tgtEl>
                                      </p:cBhvr>
                                    </p:animEffect>
                                    <p:set>
                                      <p:cBhvr>
                                        <p:cTn id="77" dur="1" fill="hold">
                                          <p:stCondLst>
                                            <p:cond delay="499"/>
                                          </p:stCondLst>
                                        </p:cTn>
                                        <p:tgtEl>
                                          <p:spTgt spid="8194"/>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6"/>
                                        </p:tgtEl>
                                      </p:cBhvr>
                                    </p:animEffect>
                                    <p:set>
                                      <p:cBhvr>
                                        <p:cTn id="83" dur="1" fill="hold">
                                          <p:stCondLst>
                                            <p:cond delay="499"/>
                                          </p:stCondLst>
                                        </p:cTn>
                                        <p:tgtEl>
                                          <p:spTgt spid="36"/>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21"/>
                                        </p:tgtEl>
                                      </p:cBhvr>
                                    </p:animEffect>
                                    <p:set>
                                      <p:cBhvr>
                                        <p:cTn id="86" dur="1" fill="hold">
                                          <p:stCondLst>
                                            <p:cond delay="499"/>
                                          </p:stCondLst>
                                        </p:cTn>
                                        <p:tgtEl>
                                          <p:spTgt spid="21"/>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25"/>
                                        </p:tgtEl>
                                      </p:cBhvr>
                                    </p:animEffect>
                                    <p:set>
                                      <p:cBhvr>
                                        <p:cTn id="89" dur="1" fill="hold">
                                          <p:stCondLst>
                                            <p:cond delay="499"/>
                                          </p:stCondLst>
                                        </p:cTn>
                                        <p:tgtEl>
                                          <p:spTgt spid="25"/>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196"/>
                                        </p:tgtEl>
                                      </p:cBhvr>
                                    </p:animEffect>
                                    <p:set>
                                      <p:cBhvr>
                                        <p:cTn id="92" dur="1" fill="hold">
                                          <p:stCondLst>
                                            <p:cond delay="499"/>
                                          </p:stCondLst>
                                        </p:cTn>
                                        <p:tgtEl>
                                          <p:spTgt spid="8196"/>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27"/>
                                        </p:tgtEl>
                                      </p:cBhvr>
                                    </p:animEffect>
                                    <p:set>
                                      <p:cBhvr>
                                        <p:cTn id="101" dur="1" fill="hold">
                                          <p:stCondLst>
                                            <p:cond delay="499"/>
                                          </p:stCondLst>
                                        </p:cTn>
                                        <p:tgtEl>
                                          <p:spTgt spid="27"/>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8197"/>
                                        </p:tgtEl>
                                      </p:cBhvr>
                                    </p:animEffect>
                                    <p:set>
                                      <p:cBhvr>
                                        <p:cTn id="104" dur="1" fill="hold">
                                          <p:stCondLst>
                                            <p:cond delay="499"/>
                                          </p:stCondLst>
                                        </p:cTn>
                                        <p:tgtEl>
                                          <p:spTgt spid="8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 grpId="0" animBg="1"/>
      <p:bldP spid="4" grpId="1" animBg="1"/>
      <p:bldP spid="21" grpId="0" animBg="1"/>
      <p:bldP spid="21" grpId="1" animBg="1"/>
      <p:bldP spid="22" grpId="0" animBg="1"/>
      <p:bldP spid="22" grpId="1" animBg="1"/>
      <p:bldP spid="23" grpId="0" build="p"/>
      <p:bldP spid="23" grpId="1" build="p"/>
      <p:bldP spid="24" grpId="0"/>
      <p:bldP spid="24" grpId="1"/>
      <p:bldP spid="25" grpId="0"/>
      <p:bldP spid="25" grpId="1"/>
      <p:bldP spid="27" grpId="0"/>
      <p:bldP spid="27" grpId="1"/>
      <p:bldP spid="28" grpId="0"/>
      <p:bldP spid="28" grpId="1"/>
      <p:bldP spid="36" grpId="0"/>
      <p:bldP spid="36" grpId="1"/>
      <p:bldP spid="40" grpId="0"/>
      <p:bldP spid="4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522780"/>
            <a:ext cx="10515600" cy="1325563"/>
          </a:xfrm>
        </p:spPr>
        <p:txBody>
          <a:bodyPr>
            <a:noAutofit/>
          </a:bodyPr>
          <a:lstStyle/>
          <a:p>
            <a:r>
              <a:rPr lang="en-US" sz="3200" b="1" dirty="0" smtClean="0">
                <a:latin typeface="Baskerville Old Face" pitchFamily="18" charset="0"/>
              </a:rPr>
              <a:t>System Flow</a:t>
            </a:r>
            <a:r>
              <a:rPr lang="en-US" sz="3200" dirty="0">
                <a:latin typeface="Baskerville Old Face" pitchFamily="18" charset="0"/>
              </a:rPr>
              <a:t/>
            </a:r>
            <a:br>
              <a:rPr lang="en-US" sz="3200" dirty="0">
                <a:latin typeface="Baskerville Old Face" pitchFamily="18" charset="0"/>
              </a:rPr>
            </a:br>
            <a:endParaRPr lang="en-US" sz="3200" dirty="0">
              <a:latin typeface="Baskerville Old Face" pitchFamily="18" charset="0"/>
            </a:endParaRPr>
          </a:p>
        </p:txBody>
      </p:sp>
      <p:sp>
        <p:nvSpPr>
          <p:cNvPr id="26" name="Content Placeholder 2"/>
          <p:cNvSpPr txBox="1">
            <a:spLocks/>
          </p:cNvSpPr>
          <p:nvPr/>
        </p:nvSpPr>
        <p:spPr>
          <a:xfrm>
            <a:off x="4112306" y="487939"/>
            <a:ext cx="4309592" cy="9309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Baskerville Old Face" pitchFamily="18" charset="0"/>
              </a:rPr>
              <a:t>Quarterly </a:t>
            </a:r>
            <a:r>
              <a:rPr lang="en-US" dirty="0" smtClean="0">
                <a:latin typeface="Baskerville Old Face" pitchFamily="18" charset="0"/>
              </a:rPr>
              <a:t>Supplies and </a:t>
            </a:r>
            <a:r>
              <a:rPr lang="en-US" dirty="0" smtClean="0">
                <a:latin typeface="Baskerville Old Face" pitchFamily="18" charset="0"/>
              </a:rPr>
              <a:t>Special Project </a:t>
            </a:r>
            <a:r>
              <a:rPr lang="en-US" dirty="0" smtClean="0">
                <a:latin typeface="Baskerville Old Face" pitchFamily="18" charset="0"/>
              </a:rPr>
              <a:t>Supplies</a:t>
            </a:r>
            <a:endParaRPr lang="en-US" dirty="0">
              <a:latin typeface="Baskerville Old Face" pitchFamily="18" charset="0"/>
            </a:endParaRPr>
          </a:p>
        </p:txBody>
      </p:sp>
      <p:sp>
        <p:nvSpPr>
          <p:cNvPr id="29" name="Content Placeholder 2"/>
          <p:cNvSpPr>
            <a:spLocks noGrp="1"/>
          </p:cNvSpPr>
          <p:nvPr>
            <p:ph idx="1"/>
          </p:nvPr>
        </p:nvSpPr>
        <p:spPr>
          <a:xfrm>
            <a:off x="951192" y="4462408"/>
            <a:ext cx="1240221" cy="411493"/>
          </a:xfrm>
        </p:spPr>
        <p:txBody>
          <a:bodyPr>
            <a:normAutofit/>
          </a:bodyPr>
          <a:lstStyle/>
          <a:p>
            <a:pPr marL="0" indent="0">
              <a:buNone/>
            </a:pPr>
            <a:r>
              <a:rPr lang="en-US" sz="2000" dirty="0" smtClean="0">
                <a:latin typeface="Baskerville Old Face" pitchFamily="18" charset="0"/>
              </a:rPr>
              <a:t>Custodian</a:t>
            </a:r>
            <a:endParaRPr lang="en-US" sz="2000" dirty="0">
              <a:latin typeface="Baskerville Old Face" pitchFamily="18" charset="0"/>
            </a:endParaRPr>
          </a:p>
        </p:txBody>
      </p:sp>
      <p:pic>
        <p:nvPicPr>
          <p:cNvPr id="30" name="Picture 2" descr="C:\Users\Toshiba\Desktop\Custod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3013"/>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Users\Toshiba\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901" y="2796738"/>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27780" y="2796738"/>
            <a:ext cx="2385578" cy="1477633"/>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2"/>
          <p:cNvSpPr txBox="1">
            <a:spLocks/>
          </p:cNvSpPr>
          <p:nvPr/>
        </p:nvSpPr>
        <p:spPr>
          <a:xfrm>
            <a:off x="10055966" y="4419518"/>
            <a:ext cx="1129205"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Database</a:t>
            </a:r>
            <a:endParaRPr lang="en-US" sz="2000" dirty="0">
              <a:latin typeface="Baskerville Old Face" pitchFamily="18" charset="0"/>
            </a:endParaRPr>
          </a:p>
        </p:txBody>
      </p:sp>
      <p:sp>
        <p:nvSpPr>
          <p:cNvPr id="34" name="Content Placeholder 2"/>
          <p:cNvSpPr txBox="1">
            <a:spLocks/>
          </p:cNvSpPr>
          <p:nvPr/>
        </p:nvSpPr>
        <p:spPr>
          <a:xfrm>
            <a:off x="5749797" y="4534091"/>
            <a:ext cx="1060908"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System</a:t>
            </a:r>
            <a:endParaRPr lang="en-US" sz="2000" dirty="0">
              <a:latin typeface="Baskerville Old Face" pitchFamily="18" charset="0"/>
            </a:endParaRPr>
          </a:p>
        </p:txBody>
      </p:sp>
      <p:sp>
        <p:nvSpPr>
          <p:cNvPr id="35" name="Right Arrow 34"/>
          <p:cNvSpPr/>
          <p:nvPr/>
        </p:nvSpPr>
        <p:spPr>
          <a:xfrm>
            <a:off x="2695911" y="3484563"/>
            <a:ext cx="1907627" cy="47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7454715" y="3516032"/>
            <a:ext cx="1907627" cy="472582"/>
          </a:xfrm>
          <a:prstGeom prst="rightArrow">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p:cNvSpPr txBox="1">
            <a:spLocks/>
          </p:cNvSpPr>
          <p:nvPr/>
        </p:nvSpPr>
        <p:spPr>
          <a:xfrm>
            <a:off x="2506721" y="2554034"/>
            <a:ext cx="2380592" cy="1056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Custodian will input </a:t>
            </a:r>
            <a:r>
              <a:rPr lang="en-US" sz="2000" dirty="0" smtClean="0">
                <a:latin typeface="Baskerville Old Face" pitchFamily="18" charset="0"/>
              </a:rPr>
              <a:t>the Issued </a:t>
            </a:r>
            <a:r>
              <a:rPr lang="en-US" sz="2000" dirty="0">
                <a:latin typeface="Baskerville Old Face" pitchFamily="18" charset="0"/>
              </a:rPr>
              <a:t>S</a:t>
            </a:r>
            <a:r>
              <a:rPr lang="en-US" sz="2000" dirty="0" smtClean="0">
                <a:latin typeface="Baskerville Old Face" pitchFamily="18" charset="0"/>
              </a:rPr>
              <a:t>upplies</a:t>
            </a:r>
            <a:endParaRPr lang="en-US" sz="2000" dirty="0">
              <a:latin typeface="Baskerville Old Face" pitchFamily="18" charset="0"/>
            </a:endParaRPr>
          </a:p>
        </p:txBody>
      </p:sp>
      <p:sp>
        <p:nvSpPr>
          <p:cNvPr id="38" name="Content Placeholder 2"/>
          <p:cNvSpPr txBox="1">
            <a:spLocks/>
          </p:cNvSpPr>
          <p:nvPr/>
        </p:nvSpPr>
        <p:spPr>
          <a:xfrm>
            <a:off x="4946019" y="5852550"/>
            <a:ext cx="2522065" cy="428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ISSUE SUPPLIES</a:t>
            </a:r>
            <a:endParaRPr lang="en-US" sz="2000" dirty="0">
              <a:latin typeface="Baskerville Old Face" pitchFamily="18" charset="0"/>
            </a:endParaRPr>
          </a:p>
        </p:txBody>
      </p:sp>
      <p:sp>
        <p:nvSpPr>
          <p:cNvPr id="39" name="Content Placeholder 2"/>
          <p:cNvSpPr txBox="1">
            <a:spLocks/>
          </p:cNvSpPr>
          <p:nvPr/>
        </p:nvSpPr>
        <p:spPr>
          <a:xfrm>
            <a:off x="7499635" y="2065283"/>
            <a:ext cx="2038512" cy="1571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Database/ Cloud Storage will display the details of the Issued Supplies</a:t>
            </a:r>
            <a:endParaRPr lang="en-US" sz="2000" dirty="0">
              <a:latin typeface="Baskerville Old Face" pitchFamily="18" charset="0"/>
            </a:endParaRPr>
          </a:p>
        </p:txBody>
      </p:sp>
      <p:sp>
        <p:nvSpPr>
          <p:cNvPr id="40" name="Content Placeholder 2"/>
          <p:cNvSpPr txBox="1">
            <a:spLocks/>
          </p:cNvSpPr>
          <p:nvPr/>
        </p:nvSpPr>
        <p:spPr>
          <a:xfrm>
            <a:off x="2504228" y="2559742"/>
            <a:ext cx="2380592" cy="1056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Custodian will input the </a:t>
            </a:r>
            <a:r>
              <a:rPr lang="en-US" sz="2000" dirty="0" smtClean="0">
                <a:latin typeface="Baskerville Old Face" pitchFamily="18" charset="0"/>
              </a:rPr>
              <a:t>details of the Issuer</a:t>
            </a:r>
            <a:endParaRPr lang="en-US" sz="2000" dirty="0">
              <a:latin typeface="Baskerville Old Face" pitchFamily="18" charset="0"/>
            </a:endParaRPr>
          </a:p>
        </p:txBody>
      </p:sp>
      <p:sp>
        <p:nvSpPr>
          <p:cNvPr id="41" name="Right Arrow 40"/>
          <p:cNvSpPr/>
          <p:nvPr/>
        </p:nvSpPr>
        <p:spPr>
          <a:xfrm>
            <a:off x="7468103" y="3510838"/>
            <a:ext cx="1907627" cy="472582"/>
          </a:xfrm>
          <a:prstGeom prst="rightArrow">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2"/>
          <p:cNvSpPr txBox="1">
            <a:spLocks/>
          </p:cNvSpPr>
          <p:nvPr/>
        </p:nvSpPr>
        <p:spPr>
          <a:xfrm>
            <a:off x="7510644" y="2067881"/>
            <a:ext cx="2038512" cy="1567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Issuer’s details will be recorded to the </a:t>
            </a:r>
            <a:r>
              <a:rPr lang="en-US" sz="2000" dirty="0" smtClean="0">
                <a:latin typeface="Baskerville Old Face" pitchFamily="18" charset="0"/>
              </a:rPr>
              <a:t>database/Cloud Storage</a:t>
            </a:r>
            <a:endParaRPr lang="en-US" sz="2000" dirty="0">
              <a:latin typeface="Baskerville Old Face" pitchFamily="18" charset="0"/>
            </a:endParaRPr>
          </a:p>
        </p:txBody>
      </p:sp>
    </p:spTree>
    <p:extLst>
      <p:ext uri="{BB962C8B-B14F-4D97-AF65-F5344CB8AC3E}">
        <p14:creationId xmlns:p14="http://schemas.microsoft.com/office/powerpoint/2010/main" val="160687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Effect transition="in" filter="fade">
                                      <p:cBhvr>
                                        <p:cTn id="15" dur="500"/>
                                        <p:tgtEl>
                                          <p:spTgt spid="2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37"/>
                                        </p:tgtEl>
                                      </p:cBhvr>
                                    </p:animEffect>
                                    <p:set>
                                      <p:cBhvr>
                                        <p:cTn id="48" dur="1" fill="hold">
                                          <p:stCondLst>
                                            <p:cond delay="499"/>
                                          </p:stCondLst>
                                        </p:cTn>
                                        <p:tgtEl>
                                          <p:spTgt spid="3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9"/>
                                        </p:tgtEl>
                                      </p:cBhvr>
                                    </p:animEffect>
                                    <p:set>
                                      <p:cBhvr>
                                        <p:cTn id="51" dur="1" fill="hold">
                                          <p:stCondLst>
                                            <p:cond delay="499"/>
                                          </p:stCondLst>
                                        </p:cTn>
                                        <p:tgtEl>
                                          <p:spTgt spid="3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36"/>
                                        </p:tgtEl>
                                      </p:cBhvr>
                                    </p:animEffect>
                                    <p:set>
                                      <p:cBhvr>
                                        <p:cTn id="61" dur="1" fill="hold">
                                          <p:stCondLst>
                                            <p:cond delay="499"/>
                                          </p:stCondLst>
                                        </p:cTn>
                                        <p:tgtEl>
                                          <p:spTgt spid="3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38"/>
                                        </p:tgtEl>
                                      </p:cBhvr>
                                    </p:animEffect>
                                    <p:set>
                                      <p:cBhvr>
                                        <p:cTn id="74" dur="1" fill="hold">
                                          <p:stCondLst>
                                            <p:cond delay="499"/>
                                          </p:stCondLst>
                                        </p:cTn>
                                        <p:tgtEl>
                                          <p:spTgt spid="38"/>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30"/>
                                        </p:tgtEl>
                                      </p:cBhvr>
                                    </p:animEffect>
                                    <p:set>
                                      <p:cBhvr>
                                        <p:cTn id="77" dur="1" fill="hold">
                                          <p:stCondLst>
                                            <p:cond delay="499"/>
                                          </p:stCondLst>
                                        </p:cTn>
                                        <p:tgtEl>
                                          <p:spTgt spid="30"/>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9">
                                            <p:txEl>
                                              <p:pRg st="0" end="0"/>
                                            </p:txEl>
                                          </p:spTgt>
                                        </p:tgtEl>
                                      </p:cBhvr>
                                    </p:animEffect>
                                    <p:set>
                                      <p:cBhvr>
                                        <p:cTn id="80" dur="1" fill="hold">
                                          <p:stCondLst>
                                            <p:cond delay="499"/>
                                          </p:stCondLst>
                                        </p:cTn>
                                        <p:tgtEl>
                                          <p:spTgt spid="29">
                                            <p:txEl>
                                              <p:pRg st="0" end="0"/>
                                            </p:txEl>
                                          </p:spTgt>
                                        </p:tgtEl>
                                        <p:attrNameLst>
                                          <p:attrName>style.visibility</p:attrName>
                                        </p:attrNameLst>
                                      </p:cBhvr>
                                      <p:to>
                                        <p:strVal val="hidden"/>
                                      </p:to>
                                    </p:set>
                                  </p:childTnLst>
                                </p:cTn>
                              </p:par>
                              <p:par>
                                <p:cTn id="81" presetID="10" presetClass="exit" presetSubtype="0" fill="hold" grpId="2" nodeType="withEffect">
                                  <p:stCondLst>
                                    <p:cond delay="0"/>
                                  </p:stCondLst>
                                  <p:childTnLst>
                                    <p:animEffect transition="out" filter="fade">
                                      <p:cBhvr>
                                        <p:cTn id="82" dur="500"/>
                                        <p:tgtEl>
                                          <p:spTgt spid="37"/>
                                        </p:tgtEl>
                                      </p:cBhvr>
                                    </p:animEffect>
                                    <p:set>
                                      <p:cBhvr>
                                        <p:cTn id="83" dur="1" fill="hold">
                                          <p:stCondLst>
                                            <p:cond delay="499"/>
                                          </p:stCondLst>
                                        </p:cTn>
                                        <p:tgtEl>
                                          <p:spTgt spid="37"/>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35"/>
                                        </p:tgtEl>
                                      </p:cBhvr>
                                    </p:animEffect>
                                    <p:set>
                                      <p:cBhvr>
                                        <p:cTn id="86" dur="1" fill="hold">
                                          <p:stCondLst>
                                            <p:cond delay="499"/>
                                          </p:stCondLst>
                                        </p:cTn>
                                        <p:tgtEl>
                                          <p:spTgt spid="3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34"/>
                                        </p:tgtEl>
                                      </p:cBhvr>
                                    </p:animEffect>
                                    <p:set>
                                      <p:cBhvr>
                                        <p:cTn id="92" dur="1" fill="hold">
                                          <p:stCondLst>
                                            <p:cond delay="499"/>
                                          </p:stCondLst>
                                        </p:cTn>
                                        <p:tgtEl>
                                          <p:spTgt spid="34"/>
                                        </p:tgtEl>
                                        <p:attrNameLst>
                                          <p:attrName>style.visibility</p:attrName>
                                        </p:attrNameLst>
                                      </p:cBhvr>
                                      <p:to>
                                        <p:strVal val="hidden"/>
                                      </p:to>
                                    </p:set>
                                  </p:childTnLst>
                                </p:cTn>
                              </p:par>
                              <p:par>
                                <p:cTn id="93" presetID="10" presetClass="exit" presetSubtype="0" fill="hold" grpId="2" nodeType="withEffect">
                                  <p:stCondLst>
                                    <p:cond delay="0"/>
                                  </p:stCondLst>
                                  <p:childTnLst>
                                    <p:animEffect transition="out" filter="fade">
                                      <p:cBhvr>
                                        <p:cTn id="94" dur="500"/>
                                        <p:tgtEl>
                                          <p:spTgt spid="39"/>
                                        </p:tgtEl>
                                      </p:cBhvr>
                                    </p:animEffect>
                                    <p:set>
                                      <p:cBhvr>
                                        <p:cTn id="95" dur="1" fill="hold">
                                          <p:stCondLst>
                                            <p:cond delay="499"/>
                                          </p:stCondLst>
                                        </p:cTn>
                                        <p:tgtEl>
                                          <p:spTgt spid="39"/>
                                        </p:tgtEl>
                                        <p:attrNameLst>
                                          <p:attrName>style.visibility</p:attrName>
                                        </p:attrNameLst>
                                      </p:cBhvr>
                                      <p:to>
                                        <p:strVal val="hidden"/>
                                      </p:to>
                                    </p:set>
                                  </p:childTnLst>
                                </p:cTn>
                              </p:par>
                              <p:par>
                                <p:cTn id="96" presetID="10" presetClass="exit" presetSubtype="0" fill="hold" grpId="2" nodeType="withEffect">
                                  <p:stCondLst>
                                    <p:cond delay="0"/>
                                  </p:stCondLst>
                                  <p:childTnLst>
                                    <p:animEffect transition="out" filter="fade">
                                      <p:cBhvr>
                                        <p:cTn id="97" dur="500"/>
                                        <p:tgtEl>
                                          <p:spTgt spid="36"/>
                                        </p:tgtEl>
                                      </p:cBhvr>
                                    </p:animEffect>
                                    <p:set>
                                      <p:cBhvr>
                                        <p:cTn id="98" dur="1" fill="hold">
                                          <p:stCondLst>
                                            <p:cond delay="499"/>
                                          </p:stCondLst>
                                        </p:cTn>
                                        <p:tgtEl>
                                          <p:spTgt spid="36"/>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2"/>
                                        </p:tgtEl>
                                      </p:cBhvr>
                                    </p:animEffect>
                                    <p:set>
                                      <p:cBhvr>
                                        <p:cTn id="101" dur="1" fill="hold">
                                          <p:stCondLst>
                                            <p:cond delay="499"/>
                                          </p:stCondLst>
                                        </p:cTn>
                                        <p:tgtEl>
                                          <p:spTgt spid="32"/>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33"/>
                                        </p:tgtEl>
                                      </p:cBhvr>
                                    </p:animEffect>
                                    <p:set>
                                      <p:cBhvr>
                                        <p:cTn id="104" dur="1" fill="hold">
                                          <p:stCondLst>
                                            <p:cond delay="499"/>
                                          </p:stCondLst>
                                        </p:cTn>
                                        <p:tgtEl>
                                          <p:spTgt spid="33"/>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40"/>
                                        </p:tgtEl>
                                      </p:cBhvr>
                                    </p:animEffect>
                                    <p:set>
                                      <p:cBhvr>
                                        <p:cTn id="107" dur="1" fill="hold">
                                          <p:stCondLst>
                                            <p:cond delay="499"/>
                                          </p:stCondLst>
                                        </p:cTn>
                                        <p:tgtEl>
                                          <p:spTgt spid="40"/>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1"/>
                                        </p:tgtEl>
                                      </p:cBhvr>
                                    </p:animEffect>
                                    <p:set>
                                      <p:cBhvr>
                                        <p:cTn id="110" dur="1" fill="hold">
                                          <p:stCondLst>
                                            <p:cond delay="499"/>
                                          </p:stCondLst>
                                        </p:cTn>
                                        <p:tgtEl>
                                          <p:spTgt spid="41"/>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42"/>
                                        </p:tgtEl>
                                      </p:cBhvr>
                                    </p:animEffect>
                                    <p:set>
                                      <p:cBhvr>
                                        <p:cTn id="113"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29" grpId="1" build="p"/>
      <p:bldP spid="33" grpId="0"/>
      <p:bldP spid="33" grpId="1"/>
      <p:bldP spid="34" grpId="0"/>
      <p:bldP spid="34" grpId="1"/>
      <p:bldP spid="35" grpId="0" animBg="1"/>
      <p:bldP spid="35" grpId="1" animBg="1"/>
      <p:bldP spid="36" grpId="0" animBg="1"/>
      <p:bldP spid="36" grpId="1" animBg="1"/>
      <p:bldP spid="36" grpId="2" animBg="1"/>
      <p:bldP spid="37" grpId="0"/>
      <p:bldP spid="37" grpId="1"/>
      <p:bldP spid="37" grpId="2"/>
      <p:bldP spid="38" grpId="0"/>
      <p:bldP spid="38" grpId="1"/>
      <p:bldP spid="39" grpId="0"/>
      <p:bldP spid="39" grpId="1"/>
      <p:bldP spid="39" grpId="2"/>
      <p:bldP spid="40" grpId="0"/>
      <p:bldP spid="40" grpId="1"/>
      <p:bldP spid="41" grpId="0" animBg="1"/>
      <p:bldP spid="41" grpId="1" animBg="1"/>
      <p:bldP spid="42" grpId="0"/>
      <p:bldP spid="4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522780"/>
            <a:ext cx="10515600" cy="1325563"/>
          </a:xfrm>
        </p:spPr>
        <p:txBody>
          <a:bodyPr>
            <a:noAutofit/>
          </a:bodyPr>
          <a:lstStyle/>
          <a:p>
            <a:r>
              <a:rPr lang="en-US" sz="3200" b="1" dirty="0" smtClean="0">
                <a:latin typeface="Baskerville Old Face" pitchFamily="18" charset="0"/>
              </a:rPr>
              <a:t>System Flow</a:t>
            </a:r>
            <a:r>
              <a:rPr lang="en-US" sz="3200" dirty="0">
                <a:latin typeface="Baskerville Old Face" pitchFamily="18" charset="0"/>
              </a:rPr>
              <a:t/>
            </a:r>
            <a:br>
              <a:rPr lang="en-US" sz="3200" dirty="0">
                <a:latin typeface="Baskerville Old Face" pitchFamily="18" charset="0"/>
              </a:rPr>
            </a:br>
            <a:endParaRPr lang="en-US" sz="3200" dirty="0">
              <a:latin typeface="Baskerville Old Face" pitchFamily="18" charset="0"/>
            </a:endParaRPr>
          </a:p>
        </p:txBody>
      </p:sp>
      <p:sp>
        <p:nvSpPr>
          <p:cNvPr id="26" name="Content Placeholder 2"/>
          <p:cNvSpPr txBox="1">
            <a:spLocks/>
          </p:cNvSpPr>
          <p:nvPr/>
        </p:nvSpPr>
        <p:spPr>
          <a:xfrm>
            <a:off x="4015141" y="803249"/>
            <a:ext cx="4309592" cy="465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latin typeface="Baskerville Old Face" pitchFamily="18" charset="0"/>
              </a:rPr>
              <a:t>Tools </a:t>
            </a:r>
            <a:r>
              <a:rPr lang="en-US" dirty="0">
                <a:latin typeface="Baskerville Old Face" pitchFamily="18" charset="0"/>
              </a:rPr>
              <a:t>&amp; Equipment</a:t>
            </a:r>
          </a:p>
        </p:txBody>
      </p:sp>
      <p:sp>
        <p:nvSpPr>
          <p:cNvPr id="38" name="Content Placeholder 2"/>
          <p:cNvSpPr txBox="1">
            <a:spLocks/>
          </p:cNvSpPr>
          <p:nvPr/>
        </p:nvSpPr>
        <p:spPr>
          <a:xfrm>
            <a:off x="4946019" y="5549462"/>
            <a:ext cx="2537831" cy="73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BORROW TOOLS AND EQUIPMENT</a:t>
            </a:r>
            <a:endParaRPr lang="en-US" sz="2000" dirty="0">
              <a:latin typeface="Baskerville Old Face" pitchFamily="18" charset="0"/>
            </a:endParaRPr>
          </a:p>
        </p:txBody>
      </p:sp>
      <p:sp>
        <p:nvSpPr>
          <p:cNvPr id="29" name="Content Placeholder 2"/>
          <p:cNvSpPr>
            <a:spLocks noGrp="1"/>
          </p:cNvSpPr>
          <p:nvPr>
            <p:ph idx="1"/>
          </p:nvPr>
        </p:nvSpPr>
        <p:spPr>
          <a:xfrm>
            <a:off x="951192" y="4462408"/>
            <a:ext cx="1240221" cy="411493"/>
          </a:xfrm>
        </p:spPr>
        <p:txBody>
          <a:bodyPr>
            <a:normAutofit/>
          </a:bodyPr>
          <a:lstStyle/>
          <a:p>
            <a:pPr marL="0" indent="0">
              <a:buNone/>
            </a:pPr>
            <a:r>
              <a:rPr lang="en-US" sz="2000" dirty="0" smtClean="0">
                <a:latin typeface="Baskerville Old Face" pitchFamily="18" charset="0"/>
              </a:rPr>
              <a:t>Custodian</a:t>
            </a:r>
            <a:endParaRPr lang="en-US" sz="2000" dirty="0">
              <a:latin typeface="Baskerville Old Face" pitchFamily="18" charset="0"/>
            </a:endParaRPr>
          </a:p>
        </p:txBody>
      </p:sp>
      <p:pic>
        <p:nvPicPr>
          <p:cNvPr id="30" name="Picture 2" descr="C:\Users\Toshiba\Desktop\Custod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3013"/>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Users\Toshiba\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901" y="2796738"/>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59312" y="2938632"/>
            <a:ext cx="2385578" cy="1477633"/>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2"/>
          <p:cNvSpPr txBox="1">
            <a:spLocks/>
          </p:cNvSpPr>
          <p:nvPr/>
        </p:nvSpPr>
        <p:spPr>
          <a:xfrm>
            <a:off x="10131983" y="4514903"/>
            <a:ext cx="1129205"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Database</a:t>
            </a:r>
            <a:endParaRPr lang="en-US" sz="2000" dirty="0">
              <a:latin typeface="Baskerville Old Face" pitchFamily="18" charset="0"/>
            </a:endParaRPr>
          </a:p>
        </p:txBody>
      </p:sp>
      <p:sp>
        <p:nvSpPr>
          <p:cNvPr id="34" name="Content Placeholder 2"/>
          <p:cNvSpPr txBox="1">
            <a:spLocks/>
          </p:cNvSpPr>
          <p:nvPr/>
        </p:nvSpPr>
        <p:spPr>
          <a:xfrm>
            <a:off x="5749797" y="4534091"/>
            <a:ext cx="1060908" cy="411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System</a:t>
            </a:r>
            <a:endParaRPr lang="en-US" sz="2000" dirty="0">
              <a:latin typeface="Baskerville Old Face" pitchFamily="18" charset="0"/>
            </a:endParaRPr>
          </a:p>
        </p:txBody>
      </p:sp>
      <p:sp>
        <p:nvSpPr>
          <p:cNvPr id="35" name="Right Arrow 34"/>
          <p:cNvSpPr/>
          <p:nvPr/>
        </p:nvSpPr>
        <p:spPr>
          <a:xfrm>
            <a:off x="2695911" y="3484563"/>
            <a:ext cx="1907627" cy="47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468103" y="3510838"/>
            <a:ext cx="1907627" cy="472582"/>
          </a:xfrm>
          <a:prstGeom prst="rightArrow">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2"/>
          <p:cNvSpPr txBox="1">
            <a:spLocks/>
          </p:cNvSpPr>
          <p:nvPr/>
        </p:nvSpPr>
        <p:spPr>
          <a:xfrm>
            <a:off x="2506721" y="2364827"/>
            <a:ext cx="2380592" cy="1245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Custodian will input the details of the </a:t>
            </a:r>
            <a:r>
              <a:rPr lang="en-US" sz="2000" dirty="0" smtClean="0">
                <a:latin typeface="Baskerville Old Face" pitchFamily="18" charset="0"/>
              </a:rPr>
              <a:t>Tools/Equipment to be borrowed</a:t>
            </a:r>
            <a:endParaRPr lang="en-US" sz="2000" dirty="0">
              <a:latin typeface="Baskerville Old Face" pitchFamily="18" charset="0"/>
            </a:endParaRPr>
          </a:p>
        </p:txBody>
      </p:sp>
      <p:sp>
        <p:nvSpPr>
          <p:cNvPr id="41" name="Content Placeholder 2"/>
          <p:cNvSpPr txBox="1">
            <a:spLocks/>
          </p:cNvSpPr>
          <p:nvPr/>
        </p:nvSpPr>
        <p:spPr>
          <a:xfrm>
            <a:off x="7510625" y="2049517"/>
            <a:ext cx="2038512" cy="15874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a:t>
            </a:r>
            <a:r>
              <a:rPr lang="en-US" sz="2000" dirty="0" smtClean="0">
                <a:latin typeface="Baskerville Old Face" pitchFamily="18" charset="0"/>
              </a:rPr>
              <a:t>System will search for the Tools/Equipment from the database/Cloud Storage</a:t>
            </a:r>
            <a:endParaRPr lang="en-US" sz="2000" dirty="0">
              <a:latin typeface="Baskerville Old Face" pitchFamily="18" charset="0"/>
            </a:endParaRPr>
          </a:p>
        </p:txBody>
      </p:sp>
      <p:sp>
        <p:nvSpPr>
          <p:cNvPr id="42" name="Right Arrow 41"/>
          <p:cNvSpPr/>
          <p:nvPr/>
        </p:nvSpPr>
        <p:spPr>
          <a:xfrm>
            <a:off x="7461536" y="3510838"/>
            <a:ext cx="1907627" cy="472582"/>
          </a:xfrm>
          <a:prstGeom prst="rightArrow">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2"/>
          <p:cNvSpPr txBox="1">
            <a:spLocks/>
          </p:cNvSpPr>
          <p:nvPr/>
        </p:nvSpPr>
        <p:spPr>
          <a:xfrm>
            <a:off x="7447561" y="2220027"/>
            <a:ext cx="2038512" cy="13978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Baskerville Old Face" pitchFamily="18" charset="0"/>
              </a:rPr>
              <a:t>D</a:t>
            </a:r>
            <a:r>
              <a:rPr lang="en-US" sz="2000" dirty="0" smtClean="0">
                <a:latin typeface="Baskerville Old Face" pitchFamily="18" charset="0"/>
              </a:rPr>
              <a:t>etails about the Tools/Equipment searched will be displayed to the system</a:t>
            </a:r>
            <a:endParaRPr lang="en-US" sz="2000" dirty="0">
              <a:latin typeface="Baskerville Old Face" pitchFamily="18" charset="0"/>
            </a:endParaRPr>
          </a:p>
        </p:txBody>
      </p:sp>
      <p:sp>
        <p:nvSpPr>
          <p:cNvPr id="44" name="Right Arrow 43"/>
          <p:cNvSpPr/>
          <p:nvPr/>
        </p:nvSpPr>
        <p:spPr>
          <a:xfrm>
            <a:off x="7483850" y="3484563"/>
            <a:ext cx="1907627" cy="472582"/>
          </a:xfrm>
          <a:prstGeom prst="rightArrow">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ontent Placeholder 2"/>
          <p:cNvSpPr txBox="1">
            <a:spLocks/>
          </p:cNvSpPr>
          <p:nvPr/>
        </p:nvSpPr>
        <p:spPr>
          <a:xfrm>
            <a:off x="7483850" y="1831211"/>
            <a:ext cx="2201412" cy="17294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a:t>
            </a:r>
            <a:r>
              <a:rPr lang="en-US" sz="2000" dirty="0" smtClean="0">
                <a:latin typeface="Baskerville Old Face" pitchFamily="18" charset="0"/>
              </a:rPr>
              <a:t>requestor’s detail and the Tools/Equipment update will be recorded to the database/Cloud Storage</a:t>
            </a:r>
            <a:endParaRPr lang="en-US" sz="2000" dirty="0">
              <a:latin typeface="Baskerville Old Face" pitchFamily="18" charset="0"/>
            </a:endParaRPr>
          </a:p>
        </p:txBody>
      </p:sp>
      <p:sp>
        <p:nvSpPr>
          <p:cNvPr id="47" name="Content Placeholder 2"/>
          <p:cNvSpPr txBox="1">
            <a:spLocks/>
          </p:cNvSpPr>
          <p:nvPr/>
        </p:nvSpPr>
        <p:spPr>
          <a:xfrm>
            <a:off x="2530375" y="2641029"/>
            <a:ext cx="2370082" cy="10399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Baskerville Old Face" pitchFamily="18" charset="0"/>
              </a:rPr>
              <a:t>The Custodian will input the </a:t>
            </a:r>
            <a:r>
              <a:rPr lang="en-US" sz="2000" dirty="0" smtClean="0">
                <a:latin typeface="Baskerville Old Face" pitchFamily="18" charset="0"/>
              </a:rPr>
              <a:t>requestor’s details</a:t>
            </a:r>
            <a:endParaRPr lang="en-US" sz="2000" dirty="0">
              <a:latin typeface="Baskerville Old Face" pitchFamily="18" charset="0"/>
            </a:endParaRPr>
          </a:p>
        </p:txBody>
      </p:sp>
    </p:spTree>
    <p:extLst>
      <p:ext uri="{BB962C8B-B14F-4D97-AF65-F5344CB8AC3E}">
        <p14:creationId xmlns:p14="http://schemas.microsoft.com/office/powerpoint/2010/main" val="96978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Effect transition="in" filter="fade">
                                      <p:cBhvr>
                                        <p:cTn id="15" dur="500"/>
                                        <p:tgtEl>
                                          <p:spTgt spid="2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1"/>
                                        </p:tgtEl>
                                      </p:cBhvr>
                                    </p:animEffect>
                                    <p:set>
                                      <p:cBhvr>
                                        <p:cTn id="48" dur="1" fill="hold">
                                          <p:stCondLst>
                                            <p:cond delay="499"/>
                                          </p:stCondLst>
                                        </p:cTn>
                                        <p:tgtEl>
                                          <p:spTgt spid="4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7"/>
                                        </p:tgtEl>
                                      </p:cBhvr>
                                    </p:animEffect>
                                    <p:set>
                                      <p:cBhvr>
                                        <p:cTn id="51" dur="1" fill="hold">
                                          <p:stCondLst>
                                            <p:cond delay="499"/>
                                          </p:stCondLst>
                                        </p:cTn>
                                        <p:tgtEl>
                                          <p:spTgt spid="3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39"/>
                                        </p:tgtEl>
                                      </p:cBhvr>
                                    </p:animEffect>
                                    <p:set>
                                      <p:cBhvr>
                                        <p:cTn id="64" dur="1" fill="hold">
                                          <p:stCondLst>
                                            <p:cond delay="499"/>
                                          </p:stCondLst>
                                        </p:cTn>
                                        <p:tgtEl>
                                          <p:spTgt spid="3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43"/>
                                        </p:tgtEl>
                                      </p:cBhvr>
                                    </p:animEffect>
                                    <p:set>
                                      <p:cBhvr>
                                        <p:cTn id="74" dur="1" fill="hold">
                                          <p:stCondLst>
                                            <p:cond delay="499"/>
                                          </p:stCondLst>
                                        </p:cTn>
                                        <p:tgtEl>
                                          <p:spTgt spid="4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42"/>
                                        </p:tgtEl>
                                      </p:cBhvr>
                                    </p:animEffect>
                                    <p:set>
                                      <p:cBhvr>
                                        <p:cTn id="77" dur="1" fill="hold">
                                          <p:stCondLst>
                                            <p:cond delay="499"/>
                                          </p:stCondLst>
                                        </p:cTn>
                                        <p:tgtEl>
                                          <p:spTgt spid="4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500"/>
                                        <p:tgtEl>
                                          <p:spTgt spid="4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38"/>
                                        </p:tgtEl>
                                      </p:cBhvr>
                                    </p:animEffect>
                                    <p:set>
                                      <p:cBhvr>
                                        <p:cTn id="90" dur="1" fill="hold">
                                          <p:stCondLst>
                                            <p:cond delay="499"/>
                                          </p:stCondLst>
                                        </p:cTn>
                                        <p:tgtEl>
                                          <p:spTgt spid="38"/>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30"/>
                                        </p:tgtEl>
                                      </p:cBhvr>
                                    </p:animEffect>
                                    <p:set>
                                      <p:cBhvr>
                                        <p:cTn id="93" dur="1" fill="hold">
                                          <p:stCondLst>
                                            <p:cond delay="499"/>
                                          </p:stCondLst>
                                        </p:cTn>
                                        <p:tgtEl>
                                          <p:spTgt spid="3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29">
                                            <p:txEl>
                                              <p:pRg st="0" end="0"/>
                                            </p:txEl>
                                          </p:spTgt>
                                        </p:tgtEl>
                                      </p:cBhvr>
                                    </p:animEffect>
                                    <p:set>
                                      <p:cBhvr>
                                        <p:cTn id="96" dur="1" fill="hold">
                                          <p:stCondLst>
                                            <p:cond delay="499"/>
                                          </p:stCondLst>
                                        </p:cTn>
                                        <p:tgtEl>
                                          <p:spTgt spid="29">
                                            <p:txEl>
                                              <p:pRg st="0" end="0"/>
                                            </p:txEl>
                                          </p:spTgt>
                                        </p:tgtEl>
                                        <p:attrNameLst>
                                          <p:attrName>style.visibility</p:attrName>
                                        </p:attrNameLst>
                                      </p:cBhvr>
                                      <p:to>
                                        <p:strVal val="hidden"/>
                                      </p:to>
                                    </p:set>
                                  </p:childTnLst>
                                </p:cTn>
                              </p:par>
                              <p:par>
                                <p:cTn id="97" presetID="10" presetClass="exit" presetSubtype="0" fill="hold" grpId="2" nodeType="withEffect">
                                  <p:stCondLst>
                                    <p:cond delay="0"/>
                                  </p:stCondLst>
                                  <p:childTnLst>
                                    <p:animEffect transition="out" filter="fade">
                                      <p:cBhvr>
                                        <p:cTn id="98" dur="500"/>
                                        <p:tgtEl>
                                          <p:spTgt spid="39"/>
                                        </p:tgtEl>
                                      </p:cBhvr>
                                    </p:animEffect>
                                    <p:set>
                                      <p:cBhvr>
                                        <p:cTn id="99" dur="1" fill="hold">
                                          <p:stCondLst>
                                            <p:cond delay="499"/>
                                          </p:stCondLst>
                                        </p:cTn>
                                        <p:tgtEl>
                                          <p:spTgt spid="39"/>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35"/>
                                        </p:tgtEl>
                                      </p:cBhvr>
                                    </p:animEffect>
                                    <p:set>
                                      <p:cBhvr>
                                        <p:cTn id="102" dur="1" fill="hold">
                                          <p:stCondLst>
                                            <p:cond delay="499"/>
                                          </p:stCondLst>
                                        </p:cTn>
                                        <p:tgtEl>
                                          <p:spTgt spid="35"/>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31"/>
                                        </p:tgtEl>
                                      </p:cBhvr>
                                    </p:animEffect>
                                    <p:set>
                                      <p:cBhvr>
                                        <p:cTn id="105" dur="1" fill="hold">
                                          <p:stCondLst>
                                            <p:cond delay="499"/>
                                          </p:stCondLst>
                                        </p:cTn>
                                        <p:tgtEl>
                                          <p:spTgt spid="31"/>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10" presetClass="exit" presetSubtype="0" fill="hold" grpId="2" nodeType="withEffect">
                                  <p:stCondLst>
                                    <p:cond delay="0"/>
                                  </p:stCondLst>
                                  <p:childTnLst>
                                    <p:animEffect transition="out" filter="fade">
                                      <p:cBhvr>
                                        <p:cTn id="110" dur="500"/>
                                        <p:tgtEl>
                                          <p:spTgt spid="41"/>
                                        </p:tgtEl>
                                      </p:cBhvr>
                                    </p:animEffect>
                                    <p:set>
                                      <p:cBhvr>
                                        <p:cTn id="111" dur="1" fill="hold">
                                          <p:stCondLst>
                                            <p:cond delay="499"/>
                                          </p:stCondLst>
                                        </p:cTn>
                                        <p:tgtEl>
                                          <p:spTgt spid="41"/>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37"/>
                                        </p:tgtEl>
                                      </p:cBhvr>
                                    </p:animEffect>
                                    <p:set>
                                      <p:cBhvr>
                                        <p:cTn id="114" dur="1" fill="hold">
                                          <p:stCondLst>
                                            <p:cond delay="499"/>
                                          </p:stCondLst>
                                        </p:cTn>
                                        <p:tgtEl>
                                          <p:spTgt spid="37"/>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2"/>
                                        </p:tgtEl>
                                      </p:cBhvr>
                                    </p:animEffect>
                                    <p:set>
                                      <p:cBhvr>
                                        <p:cTn id="117" dur="1" fill="hold">
                                          <p:stCondLst>
                                            <p:cond delay="499"/>
                                          </p:stCondLst>
                                        </p:cTn>
                                        <p:tgtEl>
                                          <p:spTgt spid="32"/>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3"/>
                                        </p:tgtEl>
                                      </p:cBhvr>
                                    </p:animEffect>
                                    <p:set>
                                      <p:cBhvr>
                                        <p:cTn id="120" dur="1" fill="hold">
                                          <p:stCondLst>
                                            <p:cond delay="499"/>
                                          </p:stCondLst>
                                        </p:cTn>
                                        <p:tgtEl>
                                          <p:spTgt spid="33"/>
                                        </p:tgtEl>
                                        <p:attrNameLst>
                                          <p:attrName>style.visibility</p:attrName>
                                        </p:attrNameLst>
                                      </p:cBhvr>
                                      <p:to>
                                        <p:strVal val="hidden"/>
                                      </p:to>
                                    </p:set>
                                  </p:childTnLst>
                                </p:cTn>
                              </p:par>
                              <p:par>
                                <p:cTn id="121" presetID="10" presetClass="exit" presetSubtype="0" fill="hold" grpId="2" nodeType="withEffect">
                                  <p:stCondLst>
                                    <p:cond delay="0"/>
                                  </p:stCondLst>
                                  <p:childTnLst>
                                    <p:animEffect transition="out" filter="fade">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par>
                                <p:cTn id="124" presetID="10" presetClass="exit" presetSubtype="0" fill="hold" grpId="2" nodeType="withEffect">
                                  <p:stCondLst>
                                    <p:cond delay="0"/>
                                  </p:stCondLst>
                                  <p:childTnLst>
                                    <p:animEffect transition="out" filter="fade">
                                      <p:cBhvr>
                                        <p:cTn id="125" dur="500"/>
                                        <p:tgtEl>
                                          <p:spTgt spid="42"/>
                                        </p:tgtEl>
                                      </p:cBhvr>
                                    </p:animEffect>
                                    <p:set>
                                      <p:cBhvr>
                                        <p:cTn id="126" dur="1" fill="hold">
                                          <p:stCondLst>
                                            <p:cond delay="499"/>
                                          </p:stCondLst>
                                        </p:cTn>
                                        <p:tgtEl>
                                          <p:spTgt spid="42"/>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47"/>
                                        </p:tgtEl>
                                      </p:cBhvr>
                                    </p:animEffect>
                                    <p:set>
                                      <p:cBhvr>
                                        <p:cTn id="129" dur="1" fill="hold">
                                          <p:stCondLst>
                                            <p:cond delay="499"/>
                                          </p:stCondLst>
                                        </p:cTn>
                                        <p:tgtEl>
                                          <p:spTgt spid="47"/>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45"/>
                                        </p:tgtEl>
                                      </p:cBhvr>
                                    </p:animEffect>
                                    <p:set>
                                      <p:cBhvr>
                                        <p:cTn id="132" dur="1" fill="hold">
                                          <p:stCondLst>
                                            <p:cond delay="499"/>
                                          </p:stCondLst>
                                        </p:cTn>
                                        <p:tgtEl>
                                          <p:spTgt spid="45"/>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44"/>
                                        </p:tgtEl>
                                      </p:cBhvr>
                                    </p:animEffect>
                                    <p:set>
                                      <p:cBhvr>
                                        <p:cTn id="13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29" grpId="0" build="p"/>
      <p:bldP spid="29" grpId="1" build="p"/>
      <p:bldP spid="33" grpId="0"/>
      <p:bldP spid="33" grpId="1"/>
      <p:bldP spid="34" grpId="0"/>
      <p:bldP spid="34" grpId="1"/>
      <p:bldP spid="35" grpId="0" animBg="1"/>
      <p:bldP spid="35" grpId="1" animBg="1"/>
      <p:bldP spid="37" grpId="0" animBg="1"/>
      <p:bldP spid="37" grpId="1" animBg="1"/>
      <p:bldP spid="37" grpId="2" animBg="1"/>
      <p:bldP spid="39" grpId="0"/>
      <p:bldP spid="39" grpId="1"/>
      <p:bldP spid="39" grpId="2"/>
      <p:bldP spid="41" grpId="0"/>
      <p:bldP spid="41" grpId="1"/>
      <p:bldP spid="41" grpId="2"/>
      <p:bldP spid="42" grpId="0" animBg="1"/>
      <p:bldP spid="42" grpId="1" animBg="1"/>
      <p:bldP spid="42" grpId="2" animBg="1"/>
      <p:bldP spid="43" grpId="0"/>
      <p:bldP spid="43" grpId="1"/>
      <p:bldP spid="43" grpId="2"/>
      <p:bldP spid="44" grpId="0" animBg="1"/>
      <p:bldP spid="44" grpId="1" animBg="1"/>
      <p:bldP spid="45" grpId="0"/>
      <p:bldP spid="45" grpId="1"/>
      <p:bldP spid="47" grpId="0"/>
      <p:bldP spid="4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924</Words>
  <Application>Microsoft Office PowerPoint</Application>
  <PresentationFormat>Custom</PresentationFormat>
  <Paragraphs>93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Alternative 4: Web Application Set-Up with Local Area Network (In case of Internet Loss, Disconnection or Malfunction) </vt:lpstr>
      <vt:lpstr>System Flow </vt:lpstr>
      <vt:lpstr>System Flow </vt:lpstr>
      <vt:lpstr>System Flow </vt:lpstr>
      <vt:lpstr>System Flow </vt:lpstr>
      <vt:lpstr>System Flow </vt:lpstr>
      <vt:lpstr>System Flow </vt:lpstr>
      <vt:lpstr>System Flow </vt:lpstr>
      <vt:lpstr>System Flow </vt:lpstr>
      <vt:lpstr>System Flow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PDSPO/PFMO (Pamantasan ng Lungsod ng Maynila)</dc:title>
  <dc:creator>Alexander Paul Quinit</dc:creator>
  <cp:lastModifiedBy>Toshiba</cp:lastModifiedBy>
  <cp:revision>62</cp:revision>
  <dcterms:created xsi:type="dcterms:W3CDTF">2015-09-17T14:14:28Z</dcterms:created>
  <dcterms:modified xsi:type="dcterms:W3CDTF">2016-01-15T06:39:52Z</dcterms:modified>
</cp:coreProperties>
</file>