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BAC90-C076-493A-99E2-8D5205E6E45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129B8E21-6D54-4AE8-8429-AD165C7E54BE}">
      <dgm:prSet phldrT="[Text]"/>
      <dgm:spPr/>
      <dgm:t>
        <a:bodyPr/>
        <a:lstStyle/>
        <a:p>
          <a:r>
            <a:rPr lang="en-IN" dirty="0"/>
            <a:t>Raw data is hard to </a:t>
          </a:r>
          <a:r>
            <a:rPr lang="en-IN" dirty="0" err="1"/>
            <a:t>analyze</a:t>
          </a:r>
          <a:endParaRPr lang="en-IN" dirty="0"/>
        </a:p>
      </dgm:t>
    </dgm:pt>
    <dgm:pt modelId="{8EF336C7-4393-4D50-BE72-5853E113C3FB}" type="parTrans" cxnId="{02D17668-E2C2-4C63-ABFF-A92F44423E1D}">
      <dgm:prSet/>
      <dgm:spPr/>
      <dgm:t>
        <a:bodyPr/>
        <a:lstStyle/>
        <a:p>
          <a:endParaRPr lang="en-IN"/>
        </a:p>
      </dgm:t>
    </dgm:pt>
    <dgm:pt modelId="{DCC3220E-EF31-4C7F-84BE-2DE6006317B4}" type="sibTrans" cxnId="{02D17668-E2C2-4C63-ABFF-A92F44423E1D}">
      <dgm:prSet/>
      <dgm:spPr/>
      <dgm:t>
        <a:bodyPr/>
        <a:lstStyle/>
        <a:p>
          <a:endParaRPr lang="en-IN"/>
        </a:p>
      </dgm:t>
    </dgm:pt>
    <dgm:pt modelId="{0C2E4651-FB0F-475A-97AD-61A89F7BE1EA}">
      <dgm:prSet phldrT="[Text]"/>
      <dgm:spPr/>
      <dgm:t>
        <a:bodyPr/>
        <a:lstStyle/>
        <a:p>
          <a:r>
            <a:rPr lang="en-IN" dirty="0"/>
            <a:t>Scraping converts raw data into the required format</a:t>
          </a:r>
        </a:p>
      </dgm:t>
    </dgm:pt>
    <dgm:pt modelId="{9CF61EE8-B026-4C32-B371-40D7AE804F88}" type="parTrans" cxnId="{A3FFD7C6-9565-4B0F-BEE2-0330C831FD5F}">
      <dgm:prSet/>
      <dgm:spPr/>
      <dgm:t>
        <a:bodyPr/>
        <a:lstStyle/>
        <a:p>
          <a:endParaRPr lang="en-IN"/>
        </a:p>
      </dgm:t>
    </dgm:pt>
    <dgm:pt modelId="{3D9F0D18-DDC9-4D78-9115-C642C6206127}" type="sibTrans" cxnId="{A3FFD7C6-9565-4B0F-BEE2-0330C831FD5F}">
      <dgm:prSet/>
      <dgm:spPr/>
      <dgm:t>
        <a:bodyPr/>
        <a:lstStyle/>
        <a:p>
          <a:endParaRPr lang="en-IN"/>
        </a:p>
      </dgm:t>
    </dgm:pt>
    <dgm:pt modelId="{F635B0A3-B5CD-4486-8B4D-283FC93E7B55}">
      <dgm:prSet phldrT="[Text]"/>
      <dgm:spPr/>
      <dgm:t>
        <a:bodyPr/>
        <a:lstStyle/>
        <a:p>
          <a:r>
            <a:rPr lang="en-IN" dirty="0"/>
            <a:t>By scraping we can find inaccessible data which can further enhance our model</a:t>
          </a:r>
        </a:p>
      </dgm:t>
    </dgm:pt>
    <dgm:pt modelId="{1A3AEA3E-DB49-4789-AEC4-5F2426859D24}" type="parTrans" cxnId="{BB4D269D-29DC-4C8F-BEAB-E5435414AB28}">
      <dgm:prSet/>
      <dgm:spPr/>
      <dgm:t>
        <a:bodyPr/>
        <a:lstStyle/>
        <a:p>
          <a:endParaRPr lang="en-IN"/>
        </a:p>
      </dgm:t>
    </dgm:pt>
    <dgm:pt modelId="{CA58E3B1-29DE-4623-9407-9547A26522CC}" type="sibTrans" cxnId="{BB4D269D-29DC-4C8F-BEAB-E5435414AB28}">
      <dgm:prSet/>
      <dgm:spPr/>
      <dgm:t>
        <a:bodyPr/>
        <a:lstStyle/>
        <a:p>
          <a:endParaRPr lang="en-IN"/>
        </a:p>
      </dgm:t>
    </dgm:pt>
    <dgm:pt modelId="{D90F4EB8-ADC2-461D-BF5C-8E2695E52627}" type="pres">
      <dgm:prSet presAssocID="{400BAC90-C076-493A-99E2-8D5205E6E45D}" presName="compositeShape" presStyleCnt="0">
        <dgm:presLayoutVars>
          <dgm:dir/>
          <dgm:resizeHandles/>
        </dgm:presLayoutVars>
      </dgm:prSet>
      <dgm:spPr/>
    </dgm:pt>
    <dgm:pt modelId="{C86A7387-DB2B-482D-902D-A15C23C9658E}" type="pres">
      <dgm:prSet presAssocID="{400BAC90-C076-493A-99E2-8D5205E6E45D}" presName="pyramid" presStyleLbl="node1" presStyleIdx="0" presStyleCnt="1"/>
      <dgm:spPr/>
    </dgm:pt>
    <dgm:pt modelId="{58754D04-6AD1-434A-9F66-77BF40E63753}" type="pres">
      <dgm:prSet presAssocID="{400BAC90-C076-493A-99E2-8D5205E6E45D}" presName="theList" presStyleCnt="0"/>
      <dgm:spPr/>
    </dgm:pt>
    <dgm:pt modelId="{7931F652-3294-4D42-A4E4-E500C402BD15}" type="pres">
      <dgm:prSet presAssocID="{129B8E21-6D54-4AE8-8429-AD165C7E54BE}" presName="aNode" presStyleLbl="fgAcc1" presStyleIdx="0" presStyleCnt="3">
        <dgm:presLayoutVars>
          <dgm:bulletEnabled val="1"/>
        </dgm:presLayoutVars>
      </dgm:prSet>
      <dgm:spPr/>
    </dgm:pt>
    <dgm:pt modelId="{7D194F5E-5ABB-4742-94D4-74F4299AE436}" type="pres">
      <dgm:prSet presAssocID="{129B8E21-6D54-4AE8-8429-AD165C7E54BE}" presName="aSpace" presStyleCnt="0"/>
      <dgm:spPr/>
    </dgm:pt>
    <dgm:pt modelId="{9078BE94-7B64-4938-A91E-923D0310809B}" type="pres">
      <dgm:prSet presAssocID="{0C2E4651-FB0F-475A-97AD-61A89F7BE1EA}" presName="aNode" presStyleLbl="fgAcc1" presStyleIdx="1" presStyleCnt="3">
        <dgm:presLayoutVars>
          <dgm:bulletEnabled val="1"/>
        </dgm:presLayoutVars>
      </dgm:prSet>
      <dgm:spPr/>
    </dgm:pt>
    <dgm:pt modelId="{D35F901B-F7A1-42E2-A6CE-B8D7A843BE60}" type="pres">
      <dgm:prSet presAssocID="{0C2E4651-FB0F-475A-97AD-61A89F7BE1EA}" presName="aSpace" presStyleCnt="0"/>
      <dgm:spPr/>
    </dgm:pt>
    <dgm:pt modelId="{2FC1D813-5186-4386-B7E2-88AA42E0AB31}" type="pres">
      <dgm:prSet presAssocID="{F635B0A3-B5CD-4486-8B4D-283FC93E7B55}" presName="aNode" presStyleLbl="fgAcc1" presStyleIdx="2" presStyleCnt="3">
        <dgm:presLayoutVars>
          <dgm:bulletEnabled val="1"/>
        </dgm:presLayoutVars>
      </dgm:prSet>
      <dgm:spPr/>
    </dgm:pt>
    <dgm:pt modelId="{D10C7D5E-5E28-494A-A287-9BA81C41B638}" type="pres">
      <dgm:prSet presAssocID="{F635B0A3-B5CD-4486-8B4D-283FC93E7B55}" presName="aSpace" presStyleCnt="0"/>
      <dgm:spPr/>
    </dgm:pt>
  </dgm:ptLst>
  <dgm:cxnLst>
    <dgm:cxn modelId="{85F5D965-3CC4-4FFF-BB94-260F82E5038E}" type="presOf" srcId="{129B8E21-6D54-4AE8-8429-AD165C7E54BE}" destId="{7931F652-3294-4D42-A4E4-E500C402BD15}" srcOrd="0" destOrd="0" presId="urn:microsoft.com/office/officeart/2005/8/layout/pyramid2"/>
    <dgm:cxn modelId="{02D17668-E2C2-4C63-ABFF-A92F44423E1D}" srcId="{400BAC90-C076-493A-99E2-8D5205E6E45D}" destId="{129B8E21-6D54-4AE8-8429-AD165C7E54BE}" srcOrd="0" destOrd="0" parTransId="{8EF336C7-4393-4D50-BE72-5853E113C3FB}" sibTransId="{DCC3220E-EF31-4C7F-84BE-2DE6006317B4}"/>
    <dgm:cxn modelId="{1B060C6E-7427-4C21-A12F-3D4CE85A318C}" type="presOf" srcId="{400BAC90-C076-493A-99E2-8D5205E6E45D}" destId="{D90F4EB8-ADC2-461D-BF5C-8E2695E52627}" srcOrd="0" destOrd="0" presId="urn:microsoft.com/office/officeart/2005/8/layout/pyramid2"/>
    <dgm:cxn modelId="{BB4D269D-29DC-4C8F-BEAB-E5435414AB28}" srcId="{400BAC90-C076-493A-99E2-8D5205E6E45D}" destId="{F635B0A3-B5CD-4486-8B4D-283FC93E7B55}" srcOrd="2" destOrd="0" parTransId="{1A3AEA3E-DB49-4789-AEC4-5F2426859D24}" sibTransId="{CA58E3B1-29DE-4623-9407-9547A26522CC}"/>
    <dgm:cxn modelId="{AA3EC9B7-E92B-4142-85C4-DD7080E73DC2}" type="presOf" srcId="{0C2E4651-FB0F-475A-97AD-61A89F7BE1EA}" destId="{9078BE94-7B64-4938-A91E-923D0310809B}" srcOrd="0" destOrd="0" presId="urn:microsoft.com/office/officeart/2005/8/layout/pyramid2"/>
    <dgm:cxn modelId="{A3FFD7C6-9565-4B0F-BEE2-0330C831FD5F}" srcId="{400BAC90-C076-493A-99E2-8D5205E6E45D}" destId="{0C2E4651-FB0F-475A-97AD-61A89F7BE1EA}" srcOrd="1" destOrd="0" parTransId="{9CF61EE8-B026-4C32-B371-40D7AE804F88}" sibTransId="{3D9F0D18-DDC9-4D78-9115-C642C6206127}"/>
    <dgm:cxn modelId="{A139C1F9-AE95-4A4D-BD39-CC596CBD41C9}" type="presOf" srcId="{F635B0A3-B5CD-4486-8B4D-283FC93E7B55}" destId="{2FC1D813-5186-4386-B7E2-88AA42E0AB31}" srcOrd="0" destOrd="0" presId="urn:microsoft.com/office/officeart/2005/8/layout/pyramid2"/>
    <dgm:cxn modelId="{23BC8F04-EE59-453C-8213-F024510175C6}" type="presParOf" srcId="{D90F4EB8-ADC2-461D-BF5C-8E2695E52627}" destId="{C86A7387-DB2B-482D-902D-A15C23C9658E}" srcOrd="0" destOrd="0" presId="urn:microsoft.com/office/officeart/2005/8/layout/pyramid2"/>
    <dgm:cxn modelId="{C5500F40-BE01-45D8-BE37-9698585B2ECA}" type="presParOf" srcId="{D90F4EB8-ADC2-461D-BF5C-8E2695E52627}" destId="{58754D04-6AD1-434A-9F66-77BF40E63753}" srcOrd="1" destOrd="0" presId="urn:microsoft.com/office/officeart/2005/8/layout/pyramid2"/>
    <dgm:cxn modelId="{845FA725-2E03-4323-AA8E-293A7DDD259A}" type="presParOf" srcId="{58754D04-6AD1-434A-9F66-77BF40E63753}" destId="{7931F652-3294-4D42-A4E4-E500C402BD15}" srcOrd="0" destOrd="0" presId="urn:microsoft.com/office/officeart/2005/8/layout/pyramid2"/>
    <dgm:cxn modelId="{24726BE5-DB62-48A3-8B94-2F5E8E732695}" type="presParOf" srcId="{58754D04-6AD1-434A-9F66-77BF40E63753}" destId="{7D194F5E-5ABB-4742-94D4-74F4299AE436}" srcOrd="1" destOrd="0" presId="urn:microsoft.com/office/officeart/2005/8/layout/pyramid2"/>
    <dgm:cxn modelId="{592B8BFD-ECB0-4881-8D85-2E42ABFC6097}" type="presParOf" srcId="{58754D04-6AD1-434A-9F66-77BF40E63753}" destId="{9078BE94-7B64-4938-A91E-923D0310809B}" srcOrd="2" destOrd="0" presId="urn:microsoft.com/office/officeart/2005/8/layout/pyramid2"/>
    <dgm:cxn modelId="{88C795C5-901B-4580-B49C-E1C85D54709B}" type="presParOf" srcId="{58754D04-6AD1-434A-9F66-77BF40E63753}" destId="{D35F901B-F7A1-42E2-A6CE-B8D7A843BE60}" srcOrd="3" destOrd="0" presId="urn:microsoft.com/office/officeart/2005/8/layout/pyramid2"/>
    <dgm:cxn modelId="{DBE40CA8-E87A-4278-94E7-724F41260F94}" type="presParOf" srcId="{58754D04-6AD1-434A-9F66-77BF40E63753}" destId="{2FC1D813-5186-4386-B7E2-88AA42E0AB31}" srcOrd="4" destOrd="0" presId="urn:microsoft.com/office/officeart/2005/8/layout/pyramid2"/>
    <dgm:cxn modelId="{D2B61298-34F7-4780-94A7-0489D8CFCD10}" type="presParOf" srcId="{58754D04-6AD1-434A-9F66-77BF40E63753}" destId="{D10C7D5E-5E28-494A-A287-9BA81C41B63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A7387-DB2B-482D-902D-A15C23C9658E}">
      <dsp:nvSpPr>
        <dsp:cNvPr id="0" name=""/>
        <dsp:cNvSpPr/>
      </dsp:nvSpPr>
      <dsp:spPr>
        <a:xfrm>
          <a:off x="2815629" y="0"/>
          <a:ext cx="3849687" cy="384968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1F652-3294-4D42-A4E4-E500C402BD15}">
      <dsp:nvSpPr>
        <dsp:cNvPr id="0" name=""/>
        <dsp:cNvSpPr/>
      </dsp:nvSpPr>
      <dsp:spPr>
        <a:xfrm>
          <a:off x="4740473" y="387036"/>
          <a:ext cx="2502296" cy="9112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Raw data is hard to </a:t>
          </a:r>
          <a:r>
            <a:rPr lang="en-IN" sz="1300" kern="1200" dirty="0" err="1"/>
            <a:t>analyze</a:t>
          </a:r>
          <a:endParaRPr lang="en-IN" sz="1300" kern="1200" dirty="0"/>
        </a:p>
      </dsp:txBody>
      <dsp:txXfrm>
        <a:off x="4784959" y="431522"/>
        <a:ext cx="2413324" cy="822321"/>
      </dsp:txXfrm>
    </dsp:sp>
    <dsp:sp modelId="{9078BE94-7B64-4938-A91E-923D0310809B}">
      <dsp:nvSpPr>
        <dsp:cNvPr id="0" name=""/>
        <dsp:cNvSpPr/>
      </dsp:nvSpPr>
      <dsp:spPr>
        <a:xfrm>
          <a:off x="4740473" y="1412241"/>
          <a:ext cx="2502296" cy="9112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Scraping converts raw data into the required format</a:t>
          </a:r>
        </a:p>
      </dsp:txBody>
      <dsp:txXfrm>
        <a:off x="4784959" y="1456727"/>
        <a:ext cx="2413324" cy="822321"/>
      </dsp:txXfrm>
    </dsp:sp>
    <dsp:sp modelId="{2FC1D813-5186-4386-B7E2-88AA42E0AB31}">
      <dsp:nvSpPr>
        <dsp:cNvPr id="0" name=""/>
        <dsp:cNvSpPr/>
      </dsp:nvSpPr>
      <dsp:spPr>
        <a:xfrm>
          <a:off x="4740473" y="2437445"/>
          <a:ext cx="2502296" cy="9112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By scraping we can find inaccessible data which can further enhance our model</a:t>
          </a:r>
        </a:p>
      </dsp:txBody>
      <dsp:txXfrm>
        <a:off x="4784959" y="2481931"/>
        <a:ext cx="2413324" cy="822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Scraping data from Wikipedia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Deepanjan Lamture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scrape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8E148CD-74C2-4D03-9768-CB8277DC7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02030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7F48-4FC8-4224-B203-76E7DA4B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D82D-5FA8-440F-AA52-ED081742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Imported basic libraries like </a:t>
            </a:r>
            <a:r>
              <a:rPr lang="en-IN" sz="2400" dirty="0" err="1"/>
              <a:t>numpy</a:t>
            </a:r>
            <a:r>
              <a:rPr lang="en-IN" sz="2400" dirty="0"/>
              <a:t> and pandas.</a:t>
            </a:r>
          </a:p>
          <a:p>
            <a:r>
              <a:rPr lang="en-IN" sz="2400" dirty="0"/>
              <a:t>This code requires a library called Beautiful Soup.</a:t>
            </a:r>
          </a:p>
          <a:p>
            <a:r>
              <a:rPr lang="en-US" sz="2400" dirty="0"/>
              <a:t>Beautiful Soup is a Python library for pulling data out of HTML and XML files.</a:t>
            </a:r>
          </a:p>
          <a:p>
            <a:r>
              <a:rPr lang="en-US" sz="2400" dirty="0"/>
              <a:t>ASCII encoding was also required here as Wikipedia pages have different characters.</a:t>
            </a:r>
          </a:p>
          <a:p>
            <a:r>
              <a:rPr lang="en-US" sz="2400" dirty="0"/>
              <a:t>A sound knowledge of List and arrays in Python will make it easier to create the data-frame.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7AEB-A55B-47C1-A196-953E3CD2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data converted to data 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80DCC5-DAD9-49A0-8F4F-C4F9ED593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72" y="2272114"/>
            <a:ext cx="5342576" cy="3702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F7BD2-F763-41A0-A19A-BC7A7B25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2113"/>
            <a:ext cx="5605755" cy="37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FA8B-7A55-4855-8720-B73CC7D6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0776-8EC6-44A1-8B21-BD0CDEF9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data- frame converted from the raw data can also be acquired in a csv of xlsx format.</a:t>
            </a:r>
          </a:p>
          <a:p>
            <a:r>
              <a:rPr lang="en-IN" dirty="0"/>
              <a:t>We just need to use the following code </a:t>
            </a:r>
            <a:r>
              <a:rPr lang="en-IN" b="1" dirty="0" err="1"/>
              <a:t>df_bs.to_csv</a:t>
            </a:r>
            <a:r>
              <a:rPr lang="en-IN" b="1" dirty="0"/>
              <a:t>('beautifulsoup.csv’) .</a:t>
            </a:r>
          </a:p>
          <a:p>
            <a:r>
              <a:rPr lang="en-IN" dirty="0"/>
              <a:t>Although this project was not on a large scale, the code written from scratch by me has helped me understand a lot of things about Data Science which were impossible to gain theoretically.</a:t>
            </a:r>
          </a:p>
          <a:p>
            <a:r>
              <a:rPr lang="en-IN" dirty="0"/>
              <a:t>This scraping tool is not just applicable for Wikipedia but even for other websites with slight customizations.</a:t>
            </a:r>
          </a:p>
        </p:txBody>
      </p:sp>
    </p:spTree>
    <p:extLst>
      <p:ext uri="{BB962C8B-B14F-4D97-AF65-F5344CB8AC3E}">
        <p14:creationId xmlns:p14="http://schemas.microsoft.com/office/powerpoint/2010/main" val="188841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{7124E08E-414E-46AB-9F98-655DA0A73F67}tf78438558_win32</Template>
  <TotalTime>23</TotalTime>
  <Words>202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Scraping data from Wikipedia</vt:lpstr>
      <vt:lpstr>Why scrape data</vt:lpstr>
      <vt:lpstr>The Code</vt:lpstr>
      <vt:lpstr>Raw data converted to data frame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data from Wikipedia</dc:title>
  <dc:creator>Deepanjan Lamture</dc:creator>
  <cp:lastModifiedBy>Deepanjan Lamture</cp:lastModifiedBy>
  <cp:revision>3</cp:revision>
  <dcterms:created xsi:type="dcterms:W3CDTF">2020-08-17T10:33:01Z</dcterms:created>
  <dcterms:modified xsi:type="dcterms:W3CDTF">2020-08-17T10:56:10Z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