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0.png" ContentType="image/png"/>
  <Override PartName="/ppt/media/image4.png" ContentType="image/png"/>
  <Override PartName="/ppt/media/image8.png" ContentType="image/png"/>
  <Override PartName="/ppt/media/image1.jpeg" ContentType="image/jpeg"/>
  <Override PartName="/ppt/media/image3.png" ContentType="image/png"/>
  <Override PartName="/ppt/media/image7.png" ContentType="image/png"/>
  <Override PartName="/ppt/media/image12.png" ContentType="image/png"/>
  <Override PartName="/ppt/media/image2.png" ContentType="image/png"/>
  <Override PartName="/ppt/media/image6.jpeg" ContentType="image/jpeg"/>
  <Override PartName="/ppt/media/image11.png" ContentType="image/png"/>
  <Override PartName="/ppt/media/image5.png" ContentType="image/png"/>
  <Override PartName="/ppt/media/image9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200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103400" y="4244040"/>
            <a:ext cx="8946360" cy="200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360" cy="200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687280" y="2053080"/>
            <a:ext cx="4365360" cy="200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687280" y="4244040"/>
            <a:ext cx="4365360" cy="200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103400" y="4244040"/>
            <a:ext cx="4365360" cy="200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360" cy="200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687280" y="2053080"/>
            <a:ext cx="4365360" cy="200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360" cy="4195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687280" y="2053080"/>
            <a:ext cx="4365360" cy="4195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579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360" cy="200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103400" y="4244040"/>
            <a:ext cx="4365360" cy="200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687280" y="2053080"/>
            <a:ext cx="4365360" cy="4195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360" cy="4195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687280" y="2053080"/>
            <a:ext cx="4365360" cy="200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687280" y="4244040"/>
            <a:ext cx="4365360" cy="200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360" cy="200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687280" y="2053080"/>
            <a:ext cx="4365360" cy="200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103400" y="4244040"/>
            <a:ext cx="8945640" cy="200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200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103400" y="4244040"/>
            <a:ext cx="8946360" cy="200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360" cy="200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687280" y="2053080"/>
            <a:ext cx="4365360" cy="200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5687280" y="4244040"/>
            <a:ext cx="4365360" cy="200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1103400" y="4244040"/>
            <a:ext cx="4365360" cy="200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360" cy="200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687280" y="2053080"/>
            <a:ext cx="4365360" cy="200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360" cy="4195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687280" y="2053080"/>
            <a:ext cx="4365360" cy="4195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5795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360" cy="200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103400" y="4244040"/>
            <a:ext cx="4365360" cy="200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687280" y="2053080"/>
            <a:ext cx="4365360" cy="4195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360" cy="4195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687280" y="2053080"/>
            <a:ext cx="4365360" cy="200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687280" y="4244040"/>
            <a:ext cx="4365360" cy="200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4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4365360" cy="200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687280" y="2053080"/>
            <a:ext cx="4365360" cy="200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103400" y="4244040"/>
            <a:ext cx="8945640" cy="200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669760"/>
            <a:ext cx="4036680" cy="4187880"/>
          </a:xfrm>
          <a:prstGeom prst="rect">
            <a:avLst/>
          </a:prstGeom>
        </p:spPr>
      </p:pic>
      <p:pic>
        <p:nvPicPr>
          <p:cNvPr descr="" id="1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2892240"/>
            <a:ext cx="1522080" cy="2365200"/>
          </a:xfrm>
          <a:prstGeom prst="rect">
            <a:avLst/>
          </a:prstGeom>
        </p:spPr>
      </p:pic>
      <p:sp>
        <p:nvSpPr>
          <p:cNvPr id="2" name="CustomShape 1"/>
          <p:cNvSpPr/>
          <p:nvPr/>
        </p:nvSpPr>
        <p:spPr>
          <a:xfrm>
            <a:off x="8609040" y="1676520"/>
            <a:ext cx="2819160" cy="2819160"/>
          </a:xfrm>
          <a:prstGeom prst="rect">
            <a:avLst/>
          </a:prstGeom>
          <a:gradFill>
            <a:gsLst>
              <a:gs pos="0">
                <a:srgbClr val="70a1c0"/>
              </a:gs>
              <a:gs pos="100000">
                <a:srgbClr val="70a1c0"/>
              </a:gs>
            </a:gsLst>
            <a:path path="circle"/>
          </a:gradFill>
        </p:spPr>
      </p:sp>
      <p:pic>
        <p:nvPicPr>
          <p:cNvPr descr="" id="3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7999560" y="0"/>
            <a:ext cx="1603080" cy="1141200"/>
          </a:xfrm>
          <a:prstGeom prst="rect">
            <a:avLst/>
          </a:prstGeom>
        </p:spPr>
      </p:pic>
      <p:pic>
        <p:nvPicPr>
          <p:cNvPr descr="" id="4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8605800" y="6095880"/>
            <a:ext cx="993240" cy="761760"/>
          </a:xfrm>
          <a:prstGeom prst="rect">
            <a:avLst/>
          </a:prstGeom>
        </p:spPr>
      </p:pic>
      <p:sp>
        <p:nvSpPr>
          <p:cNvPr id="5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rgbClr val="1cade4"/>
          </a:solidFill>
        </p:spPr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pt-BR" sz="7200">
                <a:solidFill>
                  <a:srgbClr val="dfe3e5"/>
                </a:solidFill>
                <a:latin typeface="Century Gothic"/>
              </a:rPr>
              <a:t>Clique para editar o formato do texto do títuloClique para editar o título mestre</a:t>
            </a:r>
            <a:endParaRPr/>
          </a:p>
        </p:txBody>
      </p:sp>
      <p:sp>
        <p:nvSpPr>
          <p:cNvPr id="7" name="PlaceHolder 4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BR">
                <a:solidFill>
                  <a:srgbClr val="ffffff"/>
                </a:solidFill>
                <a:latin typeface="Century Gothic"/>
              </a:rPr>
              <a:t>06/05/15</a:t>
            </a:r>
            <a:endParaRPr/>
          </a:p>
        </p:txBody>
      </p:sp>
      <p:sp>
        <p:nvSpPr>
          <p:cNvPr id="8" name="PlaceHolder 5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9" name="PlaceHolder 6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1214141-B1B1-41A1-8101-71D1519171B1}" type="slidenum">
              <a:rPr lang="pt-BR">
                <a:solidFill>
                  <a:srgbClr val="ffffff"/>
                </a:solidFill>
                <a:latin typeface="Century Gothic"/>
              </a:rPr>
              <a:t>&lt;número&gt;</a:t>
            </a:fld>
            <a:endParaRPr/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/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/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/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/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/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/>
              <a:t>7.º Nível da estrutura de tópicos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43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669760"/>
            <a:ext cx="4036680" cy="4187880"/>
          </a:xfrm>
          <a:prstGeom prst="rect">
            <a:avLst/>
          </a:prstGeom>
        </p:spPr>
      </p:pic>
      <p:pic>
        <p:nvPicPr>
          <p:cNvPr descr="" id="44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2892240"/>
            <a:ext cx="1522080" cy="2365200"/>
          </a:xfrm>
          <a:prstGeom prst="rect">
            <a:avLst/>
          </a:prstGeom>
        </p:spPr>
      </p:pic>
      <p:sp>
        <p:nvSpPr>
          <p:cNvPr id="45" name="CustomShape 1"/>
          <p:cNvSpPr/>
          <p:nvPr/>
        </p:nvSpPr>
        <p:spPr>
          <a:xfrm>
            <a:off x="8609040" y="1676520"/>
            <a:ext cx="2819160" cy="2819160"/>
          </a:xfrm>
          <a:prstGeom prst="rect">
            <a:avLst/>
          </a:prstGeom>
          <a:gradFill>
            <a:gsLst>
              <a:gs pos="0">
                <a:srgbClr val="70a1c0"/>
              </a:gs>
              <a:gs pos="100000">
                <a:srgbClr val="70a1c0"/>
              </a:gs>
            </a:gsLst>
            <a:path path="circle"/>
          </a:gradFill>
        </p:spPr>
      </p:sp>
      <p:pic>
        <p:nvPicPr>
          <p:cNvPr descr="" id="46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7999560" y="0"/>
            <a:ext cx="1603080" cy="1141200"/>
          </a:xfrm>
          <a:prstGeom prst="rect">
            <a:avLst/>
          </a:prstGeom>
        </p:spPr>
      </p:pic>
      <p:pic>
        <p:nvPicPr>
          <p:cNvPr descr="" id="47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8605800" y="6095880"/>
            <a:ext cx="993240" cy="761760"/>
          </a:xfrm>
          <a:prstGeom prst="rect">
            <a:avLst/>
          </a:prstGeom>
        </p:spPr>
      </p:pic>
      <p:sp>
        <p:nvSpPr>
          <p:cNvPr id="48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rgbClr val="1cade4"/>
          </a:solidFill>
        </p:spPr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BR" sz="4200">
                <a:solidFill>
                  <a:srgbClr val="dfe3e5"/>
                </a:solidFill>
                <a:latin typeface="Century Gothic"/>
              </a:rPr>
              <a:t>Clique para editar o formato do texto do títuloClique para editar o título mestre</a:t>
            </a:r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pt-BR" sz="2000">
                <a:solidFill>
                  <a:srgbClr val="ffffff"/>
                </a:solidFill>
                <a:latin typeface="Century Gothic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000">
                <a:solidFill>
                  <a:srgbClr val="ffffff"/>
                </a:solidFill>
                <a:latin typeface="Century Gothic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000">
                <a:solidFill>
                  <a:srgbClr val="ffffff"/>
                </a:solidFill>
                <a:latin typeface="Century Gothic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solidFill>
                  <a:srgbClr val="ffffff"/>
                </a:solidFill>
                <a:latin typeface="Century Gothic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solidFill>
                  <a:srgbClr val="ffffff"/>
                </a:solidFill>
                <a:latin typeface="Century Gothic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solidFill>
                  <a:srgbClr val="ffffff"/>
                </a:solidFill>
                <a:latin typeface="Century Gothic"/>
              </a:rPr>
              <a:t>6.º Nível da estrutura de tópicos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pt-BR" sz="2000">
                <a:solidFill>
                  <a:srgbClr val="ffffff"/>
                </a:solidFill>
                <a:latin typeface="Century Gothic"/>
              </a:rPr>
              <a:t>7.º Nível da estrutura de tópicosClique para editar o texto mestre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pt-BR">
                <a:solidFill>
                  <a:srgbClr val="ffffff"/>
                </a:solidFill>
                <a:latin typeface="Century Gothic"/>
              </a:rPr>
              <a:t>Segundo nível</a:t>
            </a:r>
            <a:endParaRPr/>
          </a:p>
          <a:p>
            <a:pPr lvl="1">
              <a:buSzPct val="80000"/>
              <a:buFont charset="2" typeface="Wingdings 3"/>
              <a:buChar char=""/>
            </a:pPr>
            <a:r>
              <a:rPr lang="pt-BR" sz="1600">
                <a:solidFill>
                  <a:srgbClr val="ffffff"/>
                </a:solidFill>
                <a:latin typeface="Century Gothic"/>
              </a:rPr>
              <a:t>Terceiro nível</a:t>
            </a:r>
            <a:endParaRPr/>
          </a:p>
          <a:p>
            <a:pPr lvl="2">
              <a:buSzPct val="80000"/>
              <a:buFont charset="2" typeface="Wingdings 3"/>
              <a:buChar char=""/>
            </a:pPr>
            <a:r>
              <a:rPr lang="pt-BR" sz="1400">
                <a:solidFill>
                  <a:srgbClr val="ffffff"/>
                </a:solidFill>
                <a:latin typeface="Century Gothic"/>
              </a:rPr>
              <a:t>Quarto nível</a:t>
            </a:r>
            <a:endParaRPr/>
          </a:p>
          <a:p>
            <a:pPr lvl="3">
              <a:buSzPct val="80000"/>
              <a:buFont charset="2" typeface="Wingdings 3"/>
              <a:buChar char=""/>
            </a:pPr>
            <a:r>
              <a:rPr lang="pt-BR" sz="1400">
                <a:solidFill>
                  <a:srgbClr val="ffffff"/>
                </a:solidFill>
                <a:latin typeface="Century Gothic"/>
              </a:rPr>
              <a:t>Quinto nível</a:t>
            </a:r>
            <a:endParaRPr/>
          </a:p>
        </p:txBody>
      </p:sp>
      <p:sp>
        <p:nvSpPr>
          <p:cNvPr id="51" name="PlaceHolder 5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pt-BR">
                <a:solidFill>
                  <a:srgbClr val="ffffff"/>
                </a:solidFill>
                <a:latin typeface="Century Gothic"/>
              </a:rPr>
              <a:t>06/05/15</a:t>
            </a:r>
            <a:endParaRPr/>
          </a:p>
        </p:txBody>
      </p:sp>
      <p:sp>
        <p:nvSpPr>
          <p:cNvPr id="52" name="PlaceHolder 6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53" name="PlaceHolder 7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118101-0131-4111-9101-3191A1A11171}" type="slidenum">
              <a:rPr lang="pt-BR">
                <a:solidFill>
                  <a:srgbClr val="ffffff"/>
                </a:solidFill>
                <a:latin typeface="Century Gothic"/>
              </a:rPr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154880" y="3971520"/>
            <a:ext cx="9121320" cy="80568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pt-BR" sz="3600">
                <a:solidFill>
                  <a:srgbClr val="dfe3e5"/>
                </a:solidFill>
                <a:latin typeface="Arial"/>
              </a:rPr>
              <a:t>Plano de Iteração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1154880" y="4777560"/>
            <a:ext cx="8825400" cy="861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ffffff"/>
                </a:solidFill>
                <a:latin typeface="Century Gothic"/>
              </a:rPr>
              <a:t>Iteração 3</a:t>
            </a:r>
            <a:endParaRPr/>
          </a:p>
        </p:txBody>
      </p:sp>
      <p:pic>
        <p:nvPicPr>
          <p:cNvPr descr="" id="8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301920" y="173160"/>
            <a:ext cx="4836240" cy="334764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BR" sz="4200">
                <a:solidFill>
                  <a:srgbClr val="dfe3e5"/>
                </a:solidFill>
                <a:latin typeface="Century Gothic"/>
              </a:rPr>
              <a:t>Agenda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pt-BR" sz="2000">
                <a:solidFill>
                  <a:srgbClr val="ffffff"/>
                </a:solidFill>
                <a:latin typeface="Century Gothic"/>
              </a:rPr>
              <a:t>Objetivo da Iteração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pt-BR" sz="2000">
                <a:solidFill>
                  <a:srgbClr val="ffffff"/>
                </a:solidFill>
                <a:latin typeface="Century Gothic"/>
              </a:rPr>
              <a:t>Itens de Backlog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pt-BR" sz="2000">
                <a:solidFill>
                  <a:srgbClr val="ffffff"/>
                </a:solidFill>
                <a:latin typeface="Century Gothic"/>
              </a:rPr>
              <a:t>Timeline da Iteração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BR" sz="4200">
                <a:solidFill>
                  <a:srgbClr val="dfe3e5"/>
                </a:solidFill>
                <a:latin typeface="Century Gothic"/>
              </a:rPr>
              <a:t>Objetivo da Iteração</a:t>
            </a:r>
            <a:r>
              <a:rPr lang="pt-BR" sz="4200">
                <a:solidFill>
                  <a:srgbClr val="dfe3e5"/>
                </a:solidFill>
                <a:latin typeface="Century Gothic"/>
              </a:rPr>
              <a:t>
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pt-BR" sz="2000">
                <a:solidFill>
                  <a:srgbClr val="ffffff"/>
                </a:solidFill>
                <a:latin typeface="Century Gothic"/>
              </a:rPr>
              <a:t>Concluir a iteração 2, mesclando o planejamento original com o segundo planejamento.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BR" sz="4200">
                <a:solidFill>
                  <a:srgbClr val="dfe3e5"/>
                </a:solidFill>
                <a:latin typeface="Century Gothic"/>
              </a:rPr>
              <a:t>Itens de Backlog</a:t>
            </a:r>
            <a:r>
              <a:rPr lang="pt-BR" sz="4200">
                <a:solidFill>
                  <a:srgbClr val="dfe3e5"/>
                </a:solidFill>
                <a:latin typeface="Century Gothic"/>
              </a:rPr>
              <a:t>
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pt-BR" sz="2000">
                <a:solidFill>
                  <a:srgbClr val="ffffff"/>
                </a:solidFill>
                <a:latin typeface="Century Gothic"/>
              </a:rPr>
              <a:t>CRUD Produto (Product Backlog) - Registro dos produtos a serem atacados pelos projetos, contendo sua descrição.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pt-BR" sz="2000">
                <a:solidFill>
                  <a:srgbClr val="ffffff"/>
                </a:solidFill>
                <a:latin typeface="Century Gothic"/>
              </a:rPr>
              <a:t>CRUD Itens de Product Backlog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pt-BR" sz="2000">
                <a:solidFill>
                  <a:srgbClr val="ffffff"/>
                </a:solidFill>
                <a:latin typeface="Century Gothic"/>
              </a:rPr>
              <a:t>CRUD de Testes de Aceitação (de um item de PB) – Parâmetros que indicarão se o item foi aceito ou não. Serão dispostos em um checklist</a:t>
            </a:r>
            <a:endParaRPr/>
          </a:p>
          <a:p>
            <a:pPr>
              <a:lnSpc>
                <a:spcPct val="100000"/>
              </a:lnSpc>
            </a:pPr>
            <a:r>
              <a:rPr lang="pt-BR" sz="2000">
                <a:solidFill>
                  <a:srgbClr val="ffffff"/>
                </a:solidFill>
                <a:latin typeface="Century Gothic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2000">
                <a:solidFill>
                  <a:srgbClr val="ffffff"/>
                </a:solidFill>
                <a:latin typeface="Century Gothic"/>
              </a:rPr>
              <a:t>	</a:t>
            </a:r>
            <a:r>
              <a:rPr lang="pt-BR" sz="2000">
                <a:solidFill>
                  <a:srgbClr val="ffffff"/>
                </a:solidFill>
                <a:latin typeface="Century Gothic"/>
              </a:rPr>
              <a:t>Cada item possui 5 pontos de complexidade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pt-BR" sz="4200">
                <a:solidFill>
                  <a:srgbClr val="dfe3e5"/>
                </a:solidFill>
                <a:latin typeface="Century Gothic"/>
              </a:rPr>
              <a:t>Timeline da Iteração</a:t>
            </a:r>
            <a:endParaRPr/>
          </a:p>
        </p:txBody>
      </p:sp>
      <p:pic>
        <p:nvPicPr>
          <p:cNvPr descr="" id="96" name="Imagem 3"/>
          <p:cNvPicPr/>
          <p:nvPr/>
        </p:nvPicPr>
        <p:blipFill>
          <a:blip r:embed="rId1"/>
          <a:stretch>
            <a:fillRect/>
          </a:stretch>
        </p:blipFill>
        <p:spPr>
          <a:xfrm>
            <a:off x="2079000" y="1778760"/>
            <a:ext cx="7258680" cy="467712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