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1"/>
  </p:notesMasterIdLst>
  <p:handoutMasterIdLst>
    <p:handoutMasterId r:id="rId22"/>
  </p:handoutMasterIdLst>
  <p:sldIdLst>
    <p:sldId id="256" r:id="rId5"/>
    <p:sldId id="257" r:id="rId6"/>
    <p:sldId id="267" r:id="rId7"/>
    <p:sldId id="268" r:id="rId8"/>
    <p:sldId id="269" r:id="rId9"/>
    <p:sldId id="270" r:id="rId10"/>
    <p:sldId id="271" r:id="rId11"/>
    <p:sldId id="272" r:id="rId12"/>
    <p:sldId id="275" r:id="rId13"/>
    <p:sldId id="273" r:id="rId14"/>
    <p:sldId id="274" r:id="rId15"/>
    <p:sldId id="276" r:id="rId16"/>
    <p:sldId id="277" r:id="rId17"/>
    <p:sldId id="278" r:id="rId18"/>
    <p:sldId id="279" r:id="rId19"/>
    <p:sldId id="280" r:id="rId2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0C110E-44DF-8944-2770-772F4C6DD088}" v="167" dt="2024-02-29T18:44:23.193"/>
    <p1510:client id="{6A9FBAAC-7E15-408E-83CB-79C3875D609C}" v="50" dt="2024-02-29T17:22:43.991"/>
    <p1510:client id="{72749C36-6B64-1B9A-C1BB-EBF46BCE5DE5}" v="411" dt="2024-02-29T21:41:29.610"/>
    <p1510:client id="{D2B2E703-7955-6AB1-491F-BDE67D3E7C1F}" v="378" dt="2024-02-29T19:35:33.362"/>
  </p1510:revLst>
</p1510:revInfo>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274" autoAdjust="0"/>
  </p:normalViewPr>
  <p:slideViewPr>
    <p:cSldViewPr>
      <p:cViewPr varScale="1">
        <p:scale>
          <a:sx n="75" d="100"/>
          <a:sy n="75" d="100"/>
        </p:scale>
        <p:origin x="60" y="594"/>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2/29/2024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2/29/2024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1068651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010309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2764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04487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871008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AFE8FB1-0A7A-443E-AAF7-31D4FA1AA312}" type="datetimeFigureOut">
              <a:rPr lang="en-US" smtClean="0"/>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868265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9AFE8FB1-0A7A-443E-AAF7-31D4FA1AA312}" type="datetimeFigureOut">
              <a:rPr lang="en-US" smtClean="0"/>
              <a:t>2/29/2024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67542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9AFE8FB1-0A7A-443E-AAF7-31D4FA1AA312}" type="datetimeFigureOut">
              <a:rPr lang="en-US" smtClean="0"/>
              <a:t>2/29/2024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89087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2/29/2024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61343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461699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819491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smtClean="0"/>
              <a:pPr/>
              <a:t>2/29/2024</a:t>
            </a:fld>
            <a:endParaRPr lang="en-US"/>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271805945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userDrawn="1">
          <p15:clr>
            <a:srgbClr val="F26B43"/>
          </p15:clr>
        </p15:guide>
        <p15:guide id="4"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rmAutofit/>
          </a:bodyPr>
          <a:lstStyle/>
          <a:p>
            <a:r>
              <a:rPr lang="en-US" sz="3600" dirty="0"/>
              <a:t>Lower Limb-Loss</a:t>
            </a:r>
          </a:p>
        </p:txBody>
      </p:sp>
      <p:pic>
        <p:nvPicPr>
          <p:cNvPr id="7" name="Picture 6" descr="A person with prosthetic leg&#10;&#10;Description automatically generated">
            <a:extLst>
              <a:ext uri="{FF2B5EF4-FFF2-40B4-BE49-F238E27FC236}">
                <a16:creationId xmlns:a16="http://schemas.microsoft.com/office/drawing/2014/main" id="{9801CD73-8AF0-2724-5BF7-3C5353176A4D}"/>
              </a:ext>
            </a:extLst>
          </p:cNvPr>
          <p:cNvPicPr>
            <a:picLocks noChangeAspect="1"/>
          </p:cNvPicPr>
          <p:nvPr/>
        </p:nvPicPr>
        <p:blipFill rotWithShape="1">
          <a:blip r:embed="rId2"/>
          <a:srcRect t="31168" r="-2" b="16676"/>
          <a:stretch/>
        </p:blipFill>
        <p:spPr>
          <a:xfrm>
            <a:off x="4710022" y="1905000"/>
            <a:ext cx="5669280" cy="4038600"/>
          </a:xfrm>
          <a:prstGeom prst="rect">
            <a:avLst/>
          </a:prstGeom>
          <a:noFill/>
        </p:spPr>
      </p:pic>
      <p:sp>
        <p:nvSpPr>
          <p:cNvPr id="3" name="Subtitle 2"/>
          <p:cNvSpPr>
            <a:spLocks noGrp="1"/>
          </p:cNvSpPr>
          <p:nvPr>
            <p:ph type="body" sz="half" idx="2"/>
          </p:nvPr>
        </p:nvSpPr>
        <p:spPr>
          <a:xfrm>
            <a:off x="1522413" y="3429000"/>
            <a:ext cx="2743200" cy="2743200"/>
          </a:xfrm>
        </p:spPr>
        <p:txBody>
          <a:bodyPr vert="horz" lIns="91440" tIns="45720" rIns="91440" bIns="45720" rtlCol="0" anchor="b">
            <a:normAutofit/>
          </a:bodyPr>
          <a:lstStyle/>
          <a:p>
            <a:r>
              <a:rPr lang="en-US"/>
              <a:t>By Jagger Gilleland, Zachary Newman, and Quinn Trate</a:t>
            </a:r>
            <a:endParaRPr lang="en-US"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98812-8251-FAA9-171F-72A6371072BC}"/>
              </a:ext>
            </a:extLst>
          </p:cNvPr>
          <p:cNvSpPr>
            <a:spLocks noGrp="1"/>
          </p:cNvSpPr>
          <p:nvPr>
            <p:ph type="title"/>
          </p:nvPr>
        </p:nvSpPr>
        <p:spPr>
          <a:xfrm>
            <a:off x="644319" y="274638"/>
            <a:ext cx="11388022" cy="1020762"/>
          </a:xfrm>
        </p:spPr>
        <p:txBody>
          <a:bodyPr/>
          <a:lstStyle/>
          <a:p>
            <a:r>
              <a:rPr lang="en-US" dirty="0">
                <a:ea typeface="+mj-lt"/>
                <a:cs typeface="+mj-lt"/>
              </a:rPr>
              <a:t>Functional Requirements: Application Setup (cont.)</a:t>
            </a:r>
          </a:p>
        </p:txBody>
      </p:sp>
      <p:sp>
        <p:nvSpPr>
          <p:cNvPr id="3" name="Content Placeholder 2">
            <a:extLst>
              <a:ext uri="{FF2B5EF4-FFF2-40B4-BE49-F238E27FC236}">
                <a16:creationId xmlns:a16="http://schemas.microsoft.com/office/drawing/2014/main" id="{E9CB0E1B-E93F-C1A2-8074-F7C497083CBC}"/>
              </a:ext>
            </a:extLst>
          </p:cNvPr>
          <p:cNvSpPr>
            <a:spLocks noGrp="1"/>
          </p:cNvSpPr>
          <p:nvPr>
            <p:ph idx="1"/>
          </p:nvPr>
        </p:nvSpPr>
        <p:spPr/>
        <p:txBody>
          <a:bodyPr vert="horz" lIns="91440" tIns="45720" rIns="91440" bIns="45720" rtlCol="0" anchor="t">
            <a:noAutofit/>
          </a:bodyPr>
          <a:lstStyle/>
          <a:p>
            <a:r>
              <a:rPr lang="en-US" dirty="0">
                <a:latin typeface="Corbel"/>
                <a:cs typeface="Times New Roman"/>
              </a:rPr>
              <a:t>Each step should also include pertinent information regarding appointments with doctors and other providers such as the time, date, location, and the Heathcare team. This information will be obtained from the “Appointments” and “Team Members” database tables.</a:t>
            </a:r>
          </a:p>
          <a:p>
            <a:r>
              <a:rPr lang="en-US" dirty="0">
                <a:latin typeface="Corbel"/>
                <a:cs typeface="Times New Roman"/>
              </a:rPr>
              <a:t>Providers can schedule the next appointment for a specific patient.</a:t>
            </a:r>
          </a:p>
          <a:p>
            <a:r>
              <a:rPr lang="en-US" dirty="0">
                <a:latin typeface="Corbel"/>
                <a:cs typeface="Times New Roman"/>
              </a:rPr>
              <a:t>The application should send out reminders to a patient’s device after one week of inactivity.</a:t>
            </a:r>
          </a:p>
          <a:p>
            <a:r>
              <a:rPr lang="en-US" dirty="0">
                <a:latin typeface="Corbel"/>
                <a:cs typeface="Times New Roman"/>
              </a:rPr>
              <a:t>Users can log out when they are done using the app, but the application will remember their login information if the patient consents.</a:t>
            </a:r>
          </a:p>
        </p:txBody>
      </p:sp>
    </p:spTree>
    <p:extLst>
      <p:ext uri="{BB962C8B-B14F-4D97-AF65-F5344CB8AC3E}">
        <p14:creationId xmlns:p14="http://schemas.microsoft.com/office/powerpoint/2010/main" val="2434490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0CB62-CAAD-250B-A9D6-ED1753E6A5A4}"/>
              </a:ext>
            </a:extLst>
          </p:cNvPr>
          <p:cNvSpPr>
            <a:spLocks noGrp="1"/>
          </p:cNvSpPr>
          <p:nvPr>
            <p:ph type="title"/>
          </p:nvPr>
        </p:nvSpPr>
        <p:spPr/>
        <p:txBody>
          <a:bodyPr/>
          <a:lstStyle/>
          <a:p>
            <a:r>
              <a:rPr lang="en-US" dirty="0"/>
              <a:t>Function Requirements: Sensor Input</a:t>
            </a:r>
          </a:p>
        </p:txBody>
      </p:sp>
      <p:sp>
        <p:nvSpPr>
          <p:cNvPr id="3" name="Content Placeholder 2">
            <a:extLst>
              <a:ext uri="{FF2B5EF4-FFF2-40B4-BE49-F238E27FC236}">
                <a16:creationId xmlns:a16="http://schemas.microsoft.com/office/drawing/2014/main" id="{9D318B0F-EF51-3674-CE07-F9C9187C383D}"/>
              </a:ext>
            </a:extLst>
          </p:cNvPr>
          <p:cNvSpPr>
            <a:spLocks noGrp="1"/>
          </p:cNvSpPr>
          <p:nvPr>
            <p:ph idx="1"/>
          </p:nvPr>
        </p:nvSpPr>
        <p:spPr/>
        <p:txBody>
          <a:bodyPr vert="horz" lIns="91440" tIns="45720" rIns="91440" bIns="45720" rtlCol="0" anchor="t">
            <a:normAutofit/>
          </a:bodyPr>
          <a:lstStyle/>
          <a:p>
            <a:pPr marL="0" indent="0">
              <a:buNone/>
            </a:pPr>
            <a:r>
              <a:rPr lang="en-US">
                <a:latin typeface="Corbel"/>
                <a:cs typeface="Times New Roman"/>
              </a:rPr>
              <a:t>A sensor will be used to gather information about the recovery.</a:t>
            </a:r>
            <a:endParaRPr lang="en-US">
              <a:latin typeface="Corbel"/>
            </a:endParaRPr>
          </a:p>
          <a:p>
            <a:r>
              <a:rPr lang="en-US" dirty="0">
                <a:latin typeface="Corbel"/>
                <a:cs typeface="Times New Roman"/>
              </a:rPr>
              <a:t>The application should be able to connect through Bluetooth to the sensors being developed by the mechanical engineering capstone group.</a:t>
            </a:r>
          </a:p>
          <a:p>
            <a:r>
              <a:rPr lang="en-US" dirty="0">
                <a:latin typeface="Corbel"/>
                <a:cs typeface="Times New Roman"/>
              </a:rPr>
              <a:t>The sensor section should be able to store the data from the sensor per day and graph it over selected time periods. The sensor data will be sorted as follows: Cadence (steps/minute), Walking time (minutes and seconds), Distance walked (m), Walking speed (m/s), and Step height (mm). Time Scales for the data are monthly, three months, six months, one year, and two years.</a:t>
            </a:r>
          </a:p>
          <a:p>
            <a:endParaRPr lang="en-US" dirty="0"/>
          </a:p>
        </p:txBody>
      </p:sp>
    </p:spTree>
    <p:extLst>
      <p:ext uri="{BB962C8B-B14F-4D97-AF65-F5344CB8AC3E}">
        <p14:creationId xmlns:p14="http://schemas.microsoft.com/office/powerpoint/2010/main" val="2254304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717D9-B1C6-4B5B-6929-8D179D43C218}"/>
              </a:ext>
            </a:extLst>
          </p:cNvPr>
          <p:cNvSpPr>
            <a:spLocks noGrp="1"/>
          </p:cNvSpPr>
          <p:nvPr>
            <p:ph type="title"/>
          </p:nvPr>
        </p:nvSpPr>
        <p:spPr/>
        <p:txBody>
          <a:bodyPr/>
          <a:lstStyle/>
          <a:p>
            <a:r>
              <a:rPr lang="en-US" dirty="0"/>
              <a:t>Domain Model</a:t>
            </a:r>
          </a:p>
        </p:txBody>
      </p:sp>
      <p:pic>
        <p:nvPicPr>
          <p:cNvPr id="4" name="Picture 3" descr="A diagram of a computer&#10;&#10;Description automatically generated">
            <a:extLst>
              <a:ext uri="{FF2B5EF4-FFF2-40B4-BE49-F238E27FC236}">
                <a16:creationId xmlns:a16="http://schemas.microsoft.com/office/drawing/2014/main" id="{4D9CD633-28AA-3748-3632-459E4EF1B3BF}"/>
              </a:ext>
            </a:extLst>
          </p:cNvPr>
          <p:cNvPicPr>
            <a:picLocks noChangeAspect="1"/>
          </p:cNvPicPr>
          <p:nvPr/>
        </p:nvPicPr>
        <p:blipFill>
          <a:blip r:embed="rId2"/>
          <a:stretch>
            <a:fillRect/>
          </a:stretch>
        </p:blipFill>
        <p:spPr>
          <a:xfrm>
            <a:off x="2090650" y="1744646"/>
            <a:ext cx="8014262" cy="4895033"/>
          </a:xfrm>
          <a:prstGeom prst="rect">
            <a:avLst/>
          </a:prstGeom>
        </p:spPr>
      </p:pic>
    </p:spTree>
    <p:extLst>
      <p:ext uri="{BB962C8B-B14F-4D97-AF65-F5344CB8AC3E}">
        <p14:creationId xmlns:p14="http://schemas.microsoft.com/office/powerpoint/2010/main" val="102529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64E32-E8D0-5452-AB24-100196B09E0A}"/>
              </a:ext>
            </a:extLst>
          </p:cNvPr>
          <p:cNvSpPr>
            <a:spLocks noGrp="1"/>
          </p:cNvSpPr>
          <p:nvPr>
            <p:ph type="title"/>
          </p:nvPr>
        </p:nvSpPr>
        <p:spPr/>
        <p:txBody>
          <a:bodyPr/>
          <a:lstStyle/>
          <a:p>
            <a:r>
              <a:rPr lang="en-US" dirty="0"/>
              <a:t>Use Case: User Login</a:t>
            </a:r>
          </a:p>
        </p:txBody>
      </p:sp>
      <p:sp>
        <p:nvSpPr>
          <p:cNvPr id="3" name="Content Placeholder 2">
            <a:extLst>
              <a:ext uri="{FF2B5EF4-FFF2-40B4-BE49-F238E27FC236}">
                <a16:creationId xmlns:a16="http://schemas.microsoft.com/office/drawing/2014/main" id="{191DCAC0-3AA4-06B1-88CE-11640F63D24C}"/>
              </a:ext>
            </a:extLst>
          </p:cNvPr>
          <p:cNvSpPr>
            <a:spLocks noGrp="1"/>
          </p:cNvSpPr>
          <p:nvPr>
            <p:ph idx="1"/>
          </p:nvPr>
        </p:nvSpPr>
        <p:spPr/>
        <p:txBody>
          <a:bodyPr vert="horz" lIns="91440" tIns="45720" rIns="91440" bIns="45720" rtlCol="0" anchor="t">
            <a:normAutofit/>
          </a:bodyPr>
          <a:lstStyle/>
          <a:p>
            <a:r>
              <a:rPr lang="en-US" dirty="0"/>
              <a:t>The user clicks the Login button on the Main Page.</a:t>
            </a:r>
          </a:p>
          <a:p>
            <a:r>
              <a:rPr lang="en-US" dirty="0"/>
              <a:t>The system displays the Login Screen.</a:t>
            </a:r>
          </a:p>
          <a:p>
            <a:r>
              <a:rPr lang="en-US" dirty="0"/>
              <a:t>The user enters their email address and password, then clicks the Login Button.</a:t>
            </a:r>
          </a:p>
          <a:p>
            <a:r>
              <a:rPr lang="en-US" dirty="0"/>
              <a:t>The system searches the Patient and Provider tables for the user account with the email address and checks the account password.</a:t>
            </a:r>
          </a:p>
          <a:p>
            <a:r>
              <a:rPr lang="en-US" dirty="0"/>
              <a:t>If the user is not found, an error will pop up telling them to try again.</a:t>
            </a:r>
          </a:p>
        </p:txBody>
      </p:sp>
    </p:spTree>
    <p:extLst>
      <p:ext uri="{BB962C8B-B14F-4D97-AF65-F5344CB8AC3E}">
        <p14:creationId xmlns:p14="http://schemas.microsoft.com/office/powerpoint/2010/main" val="4200666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07F71-2A7E-E48D-61A5-35BBAC80216A}"/>
              </a:ext>
            </a:extLst>
          </p:cNvPr>
          <p:cNvSpPr>
            <a:spLocks noGrp="1"/>
          </p:cNvSpPr>
          <p:nvPr>
            <p:ph type="title"/>
          </p:nvPr>
        </p:nvSpPr>
        <p:spPr/>
        <p:txBody>
          <a:bodyPr/>
          <a:lstStyle/>
          <a:p>
            <a:r>
              <a:rPr lang="en-US" dirty="0"/>
              <a:t>Use Case: Patient</a:t>
            </a:r>
          </a:p>
        </p:txBody>
      </p:sp>
      <p:sp>
        <p:nvSpPr>
          <p:cNvPr id="3" name="Content Placeholder 2">
            <a:extLst>
              <a:ext uri="{FF2B5EF4-FFF2-40B4-BE49-F238E27FC236}">
                <a16:creationId xmlns:a16="http://schemas.microsoft.com/office/drawing/2014/main" id="{C01348CA-137C-842C-7F33-7CD7438C6937}"/>
              </a:ext>
            </a:extLst>
          </p:cNvPr>
          <p:cNvSpPr>
            <a:spLocks noGrp="1"/>
          </p:cNvSpPr>
          <p:nvPr>
            <p:ph idx="1"/>
          </p:nvPr>
        </p:nvSpPr>
        <p:spPr/>
        <p:txBody>
          <a:bodyPr vert="horz" lIns="91440" tIns="45720" rIns="91440" bIns="45720" rtlCol="0" anchor="t">
            <a:normAutofit lnSpcReduction="10000"/>
          </a:bodyPr>
          <a:lstStyle/>
          <a:p>
            <a:r>
              <a:rPr lang="en-US" dirty="0"/>
              <a:t>Patients can log in or create an account.</a:t>
            </a:r>
          </a:p>
          <a:p>
            <a:r>
              <a:rPr lang="en-US" dirty="0"/>
              <a:t>Once logged in, the patient will be sent to the patient home screen, where they can view past data as well as time points.</a:t>
            </a:r>
          </a:p>
          <a:p>
            <a:r>
              <a:rPr lang="en-US" dirty="0"/>
              <a:t>The past data is information for the </a:t>
            </a:r>
            <a:r>
              <a:rPr lang="en-US" dirty="0">
                <a:latin typeface="Corbel"/>
                <a:cs typeface="Arial"/>
              </a:rPr>
              <a:t>Phantom Limb Pain scale, the Residual Limb Pain scale, and the Socket Comfort score.</a:t>
            </a:r>
          </a:p>
          <a:p>
            <a:r>
              <a:rPr lang="en-US" dirty="0">
                <a:latin typeface="Corbel"/>
                <a:cs typeface="Arial"/>
              </a:rPr>
              <a:t>For the first three, the system displays a description/prompt and a 0-10 scale. The user selects a value from 0 to 10 and clicks the Submit button.</a:t>
            </a:r>
          </a:p>
          <a:p>
            <a:r>
              <a:rPr lang="en-US" dirty="0">
                <a:latin typeface="Corbel"/>
                <a:cs typeface="Arial"/>
              </a:rPr>
              <a:t>The system adds the entered information into an entry of the “Patient Entries” table, shows a confirmation message, and displays the Main page.</a:t>
            </a:r>
          </a:p>
          <a:p>
            <a:endParaRPr lang="en-US" dirty="0">
              <a:latin typeface="Corbel"/>
              <a:cs typeface="Arial"/>
            </a:endParaRPr>
          </a:p>
        </p:txBody>
      </p:sp>
    </p:spTree>
    <p:extLst>
      <p:ext uri="{BB962C8B-B14F-4D97-AF65-F5344CB8AC3E}">
        <p14:creationId xmlns:p14="http://schemas.microsoft.com/office/powerpoint/2010/main" val="37798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4DF92-A3BC-4AFC-9FB3-D97AF65DFC05}"/>
              </a:ext>
            </a:extLst>
          </p:cNvPr>
          <p:cNvSpPr>
            <a:spLocks noGrp="1"/>
          </p:cNvSpPr>
          <p:nvPr>
            <p:ph type="title"/>
          </p:nvPr>
        </p:nvSpPr>
        <p:spPr/>
        <p:txBody>
          <a:bodyPr/>
          <a:lstStyle/>
          <a:p>
            <a:r>
              <a:rPr lang="en-US" dirty="0"/>
              <a:t>Use Case: Patient (cont.)</a:t>
            </a:r>
          </a:p>
        </p:txBody>
      </p:sp>
      <p:sp>
        <p:nvSpPr>
          <p:cNvPr id="3" name="Content Placeholder 2">
            <a:extLst>
              <a:ext uri="{FF2B5EF4-FFF2-40B4-BE49-F238E27FC236}">
                <a16:creationId xmlns:a16="http://schemas.microsoft.com/office/drawing/2014/main" id="{26780C7C-4EDD-1889-5C24-034F488D63BB}"/>
              </a:ext>
            </a:extLst>
          </p:cNvPr>
          <p:cNvSpPr>
            <a:spLocks noGrp="1"/>
          </p:cNvSpPr>
          <p:nvPr>
            <p:ph idx="1"/>
          </p:nvPr>
        </p:nvSpPr>
        <p:spPr/>
        <p:txBody>
          <a:bodyPr vert="horz" lIns="91440" tIns="45720" rIns="91440" bIns="45720" rtlCol="0" anchor="t">
            <a:normAutofit/>
          </a:bodyPr>
          <a:lstStyle/>
          <a:p>
            <a:r>
              <a:rPr lang="en-US" dirty="0"/>
              <a:t>If the patient has already inputted data for that day, the data will be overwritten for that day.</a:t>
            </a:r>
          </a:p>
          <a:p>
            <a:r>
              <a:rPr lang="en-US" dirty="0"/>
              <a:t>If the patient is not logged in and tries to advance, they are redirected to the home page.</a:t>
            </a:r>
          </a:p>
        </p:txBody>
      </p:sp>
    </p:spTree>
    <p:extLst>
      <p:ext uri="{BB962C8B-B14F-4D97-AF65-F5344CB8AC3E}">
        <p14:creationId xmlns:p14="http://schemas.microsoft.com/office/powerpoint/2010/main" val="4092812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2F84F-8D83-4CE8-A630-98C455885C0C}"/>
              </a:ext>
            </a:extLst>
          </p:cNvPr>
          <p:cNvSpPr>
            <a:spLocks noGrp="1"/>
          </p:cNvSpPr>
          <p:nvPr>
            <p:ph type="title"/>
          </p:nvPr>
        </p:nvSpPr>
        <p:spPr/>
        <p:txBody>
          <a:bodyPr/>
          <a:lstStyle/>
          <a:p>
            <a:r>
              <a:rPr lang="en-US" dirty="0"/>
              <a:t>Use Case: Provider</a:t>
            </a:r>
          </a:p>
        </p:txBody>
      </p:sp>
      <p:sp>
        <p:nvSpPr>
          <p:cNvPr id="3" name="Content Placeholder 2">
            <a:extLst>
              <a:ext uri="{FF2B5EF4-FFF2-40B4-BE49-F238E27FC236}">
                <a16:creationId xmlns:a16="http://schemas.microsoft.com/office/drawing/2014/main" id="{A06701FF-F65E-92CE-FBFA-03CD2C40E368}"/>
              </a:ext>
            </a:extLst>
          </p:cNvPr>
          <p:cNvSpPr>
            <a:spLocks noGrp="1"/>
          </p:cNvSpPr>
          <p:nvPr>
            <p:ph idx="1"/>
          </p:nvPr>
        </p:nvSpPr>
        <p:spPr/>
        <p:txBody>
          <a:bodyPr vert="horz" lIns="91440" tIns="45720" rIns="91440" bIns="45720" rtlCol="0" anchor="t">
            <a:normAutofit/>
          </a:bodyPr>
          <a:lstStyle/>
          <a:p>
            <a:r>
              <a:rPr lang="en-US" dirty="0"/>
              <a:t>Providers can log in.</a:t>
            </a:r>
          </a:p>
          <a:p>
            <a:r>
              <a:rPr lang="en-US" dirty="0">
                <a:latin typeface="Arial"/>
                <a:cs typeface="Arial"/>
              </a:rPr>
              <a:t>Once logged in, the provider will be sent to the provider home screen, where they can view their patients.</a:t>
            </a:r>
          </a:p>
          <a:p>
            <a:r>
              <a:rPr lang="en-US" dirty="0">
                <a:latin typeface="Arial"/>
                <a:cs typeface="Arial"/>
              </a:rPr>
              <a:t>Clicking on the patients will allow them to enter data for the patient. This data includes the </a:t>
            </a:r>
            <a:r>
              <a:rPr lang="en-US" dirty="0" err="1">
                <a:latin typeface="Arial"/>
                <a:cs typeface="Arial"/>
              </a:rPr>
              <a:t>AmpPro</a:t>
            </a:r>
            <a:r>
              <a:rPr lang="en-US" dirty="0">
                <a:latin typeface="Arial"/>
                <a:cs typeface="Arial"/>
              </a:rPr>
              <a:t> survey, the </a:t>
            </a:r>
            <a:r>
              <a:rPr lang="en-US" dirty="0" err="1">
                <a:latin typeface="Arial"/>
                <a:cs typeface="Arial"/>
              </a:rPr>
              <a:t>AmpNoPro</a:t>
            </a:r>
            <a:r>
              <a:rPr lang="en-US" dirty="0">
                <a:latin typeface="Arial"/>
                <a:cs typeface="Arial"/>
              </a:rPr>
              <a:t> survey, Timed Up &amp; Go test, and the 6 Minute Walk test.</a:t>
            </a:r>
          </a:p>
          <a:p>
            <a:r>
              <a:rPr lang="en-US" dirty="0">
                <a:latin typeface="Arial"/>
                <a:cs typeface="Arial"/>
              </a:rPr>
              <a:t>Once they are finished, the provider is sent back to the provider home screen.</a:t>
            </a:r>
          </a:p>
        </p:txBody>
      </p:sp>
    </p:spTree>
    <p:extLst>
      <p:ext uri="{BB962C8B-B14F-4D97-AF65-F5344CB8AC3E}">
        <p14:creationId xmlns:p14="http://schemas.microsoft.com/office/powerpoint/2010/main" val="3971499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ea typeface="+mj-lt"/>
                <a:cs typeface="+mj-lt"/>
              </a:rPr>
              <a:t>The Patient Journey</a:t>
            </a:r>
            <a:endParaRPr lang="en-US" dirty="0"/>
          </a:p>
        </p:txBody>
      </p:sp>
      <p:sp>
        <p:nvSpPr>
          <p:cNvPr id="14" name="Content Placeholder 13"/>
          <p:cNvSpPr>
            <a:spLocks noGrp="1"/>
          </p:cNvSpPr>
          <p:nvPr>
            <p:ph idx="1"/>
          </p:nvPr>
        </p:nvSpPr>
        <p:spPr>
          <a:xfrm>
            <a:off x="93764" y="1905000"/>
            <a:ext cx="11959486" cy="4267200"/>
          </a:xfrm>
        </p:spPr>
        <p:txBody>
          <a:bodyPr vert="horz" lIns="91440" tIns="45720" rIns="91440" bIns="45720" rtlCol="0" anchor="t">
            <a:normAutofit fontScale="92500" lnSpcReduction="10000"/>
          </a:bodyPr>
          <a:lstStyle/>
          <a:p>
            <a:pPr marL="457200" indent="-457200">
              <a:buAutoNum type="arabicPeriod"/>
            </a:pPr>
            <a:r>
              <a:rPr lang="en-US" dirty="0">
                <a:ea typeface="+mn-lt"/>
                <a:cs typeface="+mn-lt"/>
              </a:rPr>
              <a:t>Postsurgical stabilization (acute care hospital): postsurgical care is </a:t>
            </a:r>
            <a:r>
              <a:rPr lang="en-US">
                <a:ea typeface="+mn-lt"/>
                <a:cs typeface="+mn-lt"/>
              </a:rPr>
              <a:t>provided to ensure medical stability.</a:t>
            </a:r>
          </a:p>
          <a:p>
            <a:pPr marL="457200" indent="-457200">
              <a:buAutoNum type="arabicPeriod"/>
            </a:pPr>
            <a:r>
              <a:rPr lang="en-US" dirty="0">
                <a:ea typeface="+mn-lt"/>
                <a:cs typeface="+mn-lt"/>
              </a:rPr>
              <a:t>Pre-prosthetic rehabilitation (inpatient rehabilitation/outpatient therapy): independence in mobility and daily activities is achieved with use of assistive devices (e.g., wheelchair or walker for lower limb loss).</a:t>
            </a:r>
          </a:p>
          <a:p>
            <a:pPr marL="457200" indent="-457200">
              <a:buAutoNum type="arabicPeriod"/>
            </a:pPr>
            <a:r>
              <a:rPr lang="en-US" dirty="0">
                <a:ea typeface="+mn-lt"/>
                <a:cs typeface="+mn-lt"/>
              </a:rPr>
              <a:t>Limb healing and maturation (surgeon and Physical Medicine and Rehabilitation clinic visits, outpatient therapy if needed): sutures are removed, scabs resolve, functional </a:t>
            </a:r>
            <a:r>
              <a:rPr lang="en-US">
                <a:ea typeface="+mn-lt"/>
                <a:cs typeface="+mn-lt"/>
              </a:rPr>
              <a:t>evaluation for prosthetic device prescription is completed.</a:t>
            </a:r>
          </a:p>
          <a:p>
            <a:pPr marL="457200" indent="-457200">
              <a:buAutoNum type="arabicPeriod"/>
            </a:pPr>
            <a:r>
              <a:rPr lang="en-US">
                <a:ea typeface="+mn-lt"/>
                <a:cs typeface="+mn-lt"/>
              </a:rPr>
              <a:t>Prosthetic fitting (through O&amp;P clinic): prosthetic device is made and fitted to patient.</a:t>
            </a:r>
          </a:p>
          <a:p>
            <a:pPr marL="457200" indent="-457200">
              <a:buAutoNum type="arabicPeriod"/>
            </a:pPr>
            <a:r>
              <a:rPr lang="en-US" dirty="0">
                <a:ea typeface="+mn-lt"/>
                <a:cs typeface="+mn-lt"/>
              </a:rPr>
              <a:t>Prosthetic rehabilitation (inpatient rehabilitation/outpatient therapy): independence in mobility </a:t>
            </a:r>
            <a:r>
              <a:rPr lang="en-US">
                <a:ea typeface="+mn-lt"/>
                <a:cs typeface="+mn-lt"/>
              </a:rPr>
              <a:t>and daily activities is achieved with use of the prosthetic device.</a:t>
            </a:r>
            <a:endParaRPr lang="en-US" dirty="0"/>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0335" y="274638"/>
            <a:ext cx="10091784" cy="1020762"/>
          </a:xfrm>
        </p:spPr>
        <p:txBody>
          <a:bodyPr/>
          <a:lstStyle/>
          <a:p>
            <a:r>
              <a:rPr lang="en-US" dirty="0"/>
              <a:t>Steps of care delivery for lower limb loss</a:t>
            </a:r>
          </a:p>
        </p:txBody>
      </p:sp>
      <p:pic>
        <p:nvPicPr>
          <p:cNvPr id="9" name="Content Placeholder 8" descr="A diagram of a diagram&#10;&#10;Description automatically generated">
            <a:extLst>
              <a:ext uri="{FF2B5EF4-FFF2-40B4-BE49-F238E27FC236}">
                <a16:creationId xmlns:a16="http://schemas.microsoft.com/office/drawing/2014/main" id="{6158C125-7179-B803-D426-376851725956}"/>
              </a:ext>
            </a:extLst>
          </p:cNvPr>
          <p:cNvPicPr>
            <a:picLocks noGrp="1" noChangeAspect="1"/>
          </p:cNvPicPr>
          <p:nvPr>
            <p:ph idx="1"/>
          </p:nvPr>
        </p:nvPicPr>
        <p:blipFill>
          <a:blip r:embed="rId2"/>
          <a:stretch>
            <a:fillRect/>
          </a:stretch>
        </p:blipFill>
        <p:spPr>
          <a:xfrm>
            <a:off x="1090394" y="2303656"/>
            <a:ext cx="10070125" cy="2577788"/>
          </a:xfrm>
        </p:spPr>
      </p:pic>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3321" y="309486"/>
            <a:ext cx="9492449" cy="1020762"/>
          </a:xfrm>
        </p:spPr>
        <p:txBody>
          <a:bodyPr/>
          <a:lstStyle/>
          <a:p>
            <a:r>
              <a:rPr lang="en-US" dirty="0"/>
              <a:t>Function Requirements: Application Format</a:t>
            </a:r>
          </a:p>
        </p:txBody>
      </p:sp>
      <p:sp>
        <p:nvSpPr>
          <p:cNvPr id="5" name="Content Placeholder 4"/>
          <p:cNvSpPr>
            <a:spLocks noGrp="1"/>
          </p:cNvSpPr>
          <p:nvPr>
            <p:ph sz="half" idx="1"/>
          </p:nvPr>
        </p:nvSpPr>
        <p:spPr>
          <a:xfrm>
            <a:off x="518874" y="1905000"/>
            <a:ext cx="11012296" cy="4267200"/>
          </a:xfrm>
        </p:spPr>
        <p:txBody>
          <a:bodyPr vert="horz" lIns="91440" tIns="45720" rIns="91440" bIns="45720" rtlCol="0" anchor="t">
            <a:normAutofit/>
          </a:bodyPr>
          <a:lstStyle/>
          <a:p>
            <a:pPr indent="0">
              <a:buNone/>
            </a:pPr>
            <a:r>
              <a:rPr lang="en-US" dirty="0">
                <a:latin typeface="Corbel"/>
                <a:cs typeface="Times New Roman"/>
              </a:rPr>
              <a:t>The system will be a web-based application. The application can be viewed on any web browser, but is primarily meant to be viewed through the associated smartphone app. It is coded in Python using Django framework with SQL integration</a:t>
            </a:r>
            <a:endParaRPr lang="en-US" dirty="0"/>
          </a:p>
          <a:p>
            <a:r>
              <a:rPr lang="en-US" dirty="0">
                <a:latin typeface="Corbel"/>
                <a:cs typeface="Times New Roman"/>
              </a:rPr>
              <a:t>The primary development focus will be phone-based. The secondary focus will be desktop-based. </a:t>
            </a:r>
          </a:p>
          <a:p>
            <a:r>
              <a:rPr lang="en-US" dirty="0">
                <a:latin typeface="Corbel"/>
                <a:cs typeface="Times New Roman"/>
              </a:rPr>
              <a:t> The web application should be able to have an icon on home screens of all smartphones. The icon will open the web browser on the user’s phone to take them to the website.</a:t>
            </a:r>
          </a:p>
          <a:p>
            <a:pPr marL="0" indent="0">
              <a:buNone/>
            </a:pPr>
            <a:endParaRPr lang="en-US" dirty="0"/>
          </a:p>
        </p:txBody>
      </p:sp>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367006" cy="1020762"/>
          </a:xfrm>
        </p:spPr>
        <p:txBody>
          <a:bodyPr/>
          <a:lstStyle/>
          <a:p>
            <a:r>
              <a:rPr lang="en-US" dirty="0"/>
              <a:t>Functional Requirements: Database</a:t>
            </a:r>
          </a:p>
        </p:txBody>
      </p:sp>
      <p:sp>
        <p:nvSpPr>
          <p:cNvPr id="6" name="Content Placeholder 5"/>
          <p:cNvSpPr>
            <a:spLocks noGrp="1"/>
          </p:cNvSpPr>
          <p:nvPr>
            <p:ph sz="half" idx="2"/>
          </p:nvPr>
        </p:nvSpPr>
        <p:spPr>
          <a:xfrm>
            <a:off x="699471" y="1905000"/>
            <a:ext cx="9966942" cy="4267200"/>
          </a:xfrm>
        </p:spPr>
        <p:txBody>
          <a:bodyPr vert="horz" lIns="91440" tIns="45720" rIns="91440" bIns="45720" rtlCol="0" anchor="t">
            <a:noAutofit/>
          </a:bodyPr>
          <a:lstStyle/>
          <a:p>
            <a:pPr>
              <a:buNone/>
            </a:pPr>
            <a:r>
              <a:rPr lang="en-US" dirty="0">
                <a:latin typeface="Corbel"/>
                <a:cs typeface="Times New Roman"/>
              </a:rPr>
              <a:t>A database connection is used to store the data of patients and recover information.</a:t>
            </a:r>
          </a:p>
          <a:p>
            <a:r>
              <a:rPr lang="en-US" dirty="0">
                <a:latin typeface="Corbel"/>
                <a:cs typeface="Times New Roman"/>
              </a:rPr>
              <a:t>The web site should be able to securely store user information regarding HIPPA. Users should have access to their personal information when they request it, and healthcare providers can access patient contact information at any time. Providers can use this information to view upcoming appointments or give patients reminders for upcoming appointments. However, providers can only access patients’ medical information when actively with the patient during an appointment. </a:t>
            </a:r>
          </a:p>
        </p:txBody>
      </p:sp>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AE918-4E9F-D42D-B676-5960E1FA3642}"/>
              </a:ext>
            </a:extLst>
          </p:cNvPr>
          <p:cNvSpPr>
            <a:spLocks noGrp="1"/>
          </p:cNvSpPr>
          <p:nvPr>
            <p:ph type="title"/>
          </p:nvPr>
        </p:nvSpPr>
        <p:spPr>
          <a:xfrm>
            <a:off x="1522414" y="274638"/>
            <a:ext cx="9373975" cy="1020762"/>
          </a:xfrm>
        </p:spPr>
        <p:txBody>
          <a:bodyPr/>
          <a:lstStyle/>
          <a:p>
            <a:r>
              <a:rPr lang="en-US" dirty="0">
                <a:ea typeface="+mj-lt"/>
                <a:cs typeface="+mj-lt"/>
              </a:rPr>
              <a:t>Functional Requirements: Database (cont.)</a:t>
            </a:r>
            <a:endParaRPr lang="en-US" dirty="0"/>
          </a:p>
        </p:txBody>
      </p:sp>
      <p:sp>
        <p:nvSpPr>
          <p:cNvPr id="3" name="Content Placeholder 2">
            <a:extLst>
              <a:ext uri="{FF2B5EF4-FFF2-40B4-BE49-F238E27FC236}">
                <a16:creationId xmlns:a16="http://schemas.microsoft.com/office/drawing/2014/main" id="{2AAC6F0D-9BEA-3F76-245D-E6F7752F04BD}"/>
              </a:ext>
            </a:extLst>
          </p:cNvPr>
          <p:cNvSpPr>
            <a:spLocks noGrp="1"/>
          </p:cNvSpPr>
          <p:nvPr>
            <p:ph idx="1"/>
          </p:nvPr>
        </p:nvSpPr>
        <p:spPr/>
        <p:txBody>
          <a:bodyPr vert="horz" lIns="91440" tIns="45720" rIns="91440" bIns="45720" rtlCol="0" anchor="t">
            <a:normAutofit/>
          </a:bodyPr>
          <a:lstStyle/>
          <a:p>
            <a:r>
              <a:rPr lang="en-US" dirty="0">
                <a:latin typeface="Corbel"/>
                <a:cs typeface="Arial"/>
              </a:rPr>
              <a:t>Each patient has an account that stores their personal information, which includes the patient’s name, (internal) patient’s ID, phone number, email address, login credentials, and next appointment. The account information is stored in a database table labeled “Patients.”</a:t>
            </a:r>
          </a:p>
          <a:p>
            <a:r>
              <a:rPr lang="en-US" dirty="0">
                <a:latin typeface="Corbel"/>
                <a:cs typeface="Arial"/>
              </a:rPr>
              <a:t>The database also stores information related to the patient separately but connected to the account. This information includes patient response information, prosthesis sensor data, appointment details, medical providers, and additional related information.</a:t>
            </a:r>
          </a:p>
          <a:p>
            <a:r>
              <a:rPr lang="en-US" dirty="0">
                <a:latin typeface="Corbel"/>
                <a:cs typeface="Arial"/>
              </a:rPr>
              <a:t>Information entered should be kept for at least a year, possibly up to 10 years for research purposes.</a:t>
            </a:r>
          </a:p>
        </p:txBody>
      </p:sp>
    </p:spTree>
    <p:extLst>
      <p:ext uri="{BB962C8B-B14F-4D97-AF65-F5344CB8AC3E}">
        <p14:creationId xmlns:p14="http://schemas.microsoft.com/office/powerpoint/2010/main" val="1674947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872EB-6277-BB7F-E654-401128C9190D}"/>
              </a:ext>
            </a:extLst>
          </p:cNvPr>
          <p:cNvSpPr>
            <a:spLocks noGrp="1"/>
          </p:cNvSpPr>
          <p:nvPr>
            <p:ph type="title"/>
          </p:nvPr>
        </p:nvSpPr>
        <p:spPr/>
        <p:txBody>
          <a:bodyPr/>
          <a:lstStyle/>
          <a:p>
            <a:r>
              <a:rPr lang="en-US" dirty="0"/>
              <a:t>Function Requirements: User Login</a:t>
            </a:r>
          </a:p>
        </p:txBody>
      </p:sp>
      <p:sp>
        <p:nvSpPr>
          <p:cNvPr id="3" name="Content Placeholder 2">
            <a:extLst>
              <a:ext uri="{FF2B5EF4-FFF2-40B4-BE49-F238E27FC236}">
                <a16:creationId xmlns:a16="http://schemas.microsoft.com/office/drawing/2014/main" id="{F11DC032-919A-2AB3-4399-985DFBF4B8F1}"/>
              </a:ext>
            </a:extLst>
          </p:cNvPr>
          <p:cNvSpPr>
            <a:spLocks noGrp="1"/>
          </p:cNvSpPr>
          <p:nvPr>
            <p:ph idx="1"/>
          </p:nvPr>
        </p:nvSpPr>
        <p:spPr>
          <a:xfrm>
            <a:off x="1522414" y="1779549"/>
            <a:ext cx="9144000" cy="4267200"/>
          </a:xfrm>
        </p:spPr>
        <p:txBody>
          <a:bodyPr vert="horz" lIns="91440" tIns="45720" rIns="91440" bIns="45720" rtlCol="0" anchor="t">
            <a:noAutofit/>
          </a:bodyPr>
          <a:lstStyle/>
          <a:p>
            <a:pPr marL="0" indent="0">
              <a:buNone/>
            </a:pPr>
            <a:r>
              <a:rPr lang="en-US">
                <a:latin typeface="Corbel"/>
                <a:cs typeface="Times New Roman"/>
              </a:rPr>
              <a:t>Users will login to verify their identity and if they are a patient or a provider.</a:t>
            </a:r>
            <a:endParaRPr lang="en-US">
              <a:latin typeface="Corbel"/>
            </a:endParaRPr>
          </a:p>
          <a:p>
            <a:r>
              <a:rPr lang="en-US" dirty="0">
                <a:latin typeface="Corbel"/>
                <a:cs typeface="Times New Roman"/>
              </a:rPr>
              <a:t>Users can enter their email and password if they have an account. This will log them in and redirect them to either the patient home page or provider home page depending on which user logged in.</a:t>
            </a:r>
          </a:p>
          <a:p>
            <a:r>
              <a:rPr lang="en-US" dirty="0">
                <a:latin typeface="Corbel"/>
                <a:cs typeface="Times New Roman"/>
              </a:rPr>
              <a:t>If users do not have an account, they will have an option to make one. Users will need to enter their name, email, phone number and create a password and repeat the password. If the passwords do not match, the user will receive an error message which will prompt them to re-enter the account information. They will also need to select if they are a patient or a provider.</a:t>
            </a:r>
          </a:p>
          <a:p>
            <a:r>
              <a:rPr lang="en-US" dirty="0">
                <a:latin typeface="Corbel"/>
                <a:cs typeface="Times New Roman"/>
              </a:rPr>
              <a:t>If the user is logging in and the email and/or password is incorrect, a message will pop up to tell them to re-enter the email and password.</a:t>
            </a:r>
          </a:p>
        </p:txBody>
      </p:sp>
    </p:spTree>
    <p:extLst>
      <p:ext uri="{BB962C8B-B14F-4D97-AF65-F5344CB8AC3E}">
        <p14:creationId xmlns:p14="http://schemas.microsoft.com/office/powerpoint/2010/main" val="3764064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AA39A-E5AD-8C8A-5775-5D9372497FAF}"/>
              </a:ext>
            </a:extLst>
          </p:cNvPr>
          <p:cNvSpPr>
            <a:spLocks noGrp="1"/>
          </p:cNvSpPr>
          <p:nvPr>
            <p:ph type="title"/>
          </p:nvPr>
        </p:nvSpPr>
        <p:spPr>
          <a:xfrm>
            <a:off x="1522414" y="274638"/>
            <a:ext cx="9583046" cy="1020762"/>
          </a:xfrm>
        </p:spPr>
        <p:txBody>
          <a:bodyPr/>
          <a:lstStyle/>
          <a:p>
            <a:r>
              <a:rPr lang="en-US" dirty="0"/>
              <a:t>Functional Requirements: Application Setup</a:t>
            </a:r>
          </a:p>
        </p:txBody>
      </p:sp>
      <p:sp>
        <p:nvSpPr>
          <p:cNvPr id="3" name="Content Placeholder 2">
            <a:extLst>
              <a:ext uri="{FF2B5EF4-FFF2-40B4-BE49-F238E27FC236}">
                <a16:creationId xmlns:a16="http://schemas.microsoft.com/office/drawing/2014/main" id="{AD96FEF2-90F0-4AFC-EA48-1B25DE947A4E}"/>
              </a:ext>
            </a:extLst>
          </p:cNvPr>
          <p:cNvSpPr>
            <a:spLocks noGrp="1"/>
          </p:cNvSpPr>
          <p:nvPr>
            <p:ph idx="1"/>
          </p:nvPr>
        </p:nvSpPr>
        <p:spPr/>
        <p:txBody>
          <a:bodyPr vert="horz" lIns="91440" tIns="45720" rIns="91440" bIns="45720" rtlCol="0" anchor="t">
            <a:normAutofit/>
          </a:bodyPr>
          <a:lstStyle/>
          <a:p>
            <a:pPr>
              <a:buNone/>
            </a:pPr>
            <a:r>
              <a:rPr lang="en-US" dirty="0">
                <a:latin typeface="Corbel"/>
                <a:cs typeface="Times New Roman"/>
              </a:rPr>
              <a:t>The web application will be split into two sections.</a:t>
            </a:r>
          </a:p>
          <a:p>
            <a:r>
              <a:rPr lang="en-US" dirty="0">
                <a:latin typeface="Corbel"/>
                <a:cs typeface="Times New Roman"/>
              </a:rPr>
              <a:t>The first section is for navigation post amputation.</a:t>
            </a:r>
          </a:p>
          <a:p>
            <a:r>
              <a:rPr lang="en-US">
                <a:latin typeface="Corbel"/>
                <a:cs typeface="Times New Roman"/>
              </a:rPr>
              <a:t>The second section is for visualizing prothesis sensor data. </a:t>
            </a:r>
            <a:endParaRPr lang="en-US" dirty="0">
              <a:latin typeface="Corbel"/>
              <a:cs typeface="Times New Roman"/>
            </a:endParaRPr>
          </a:p>
          <a:p>
            <a:r>
              <a:rPr lang="en-US">
                <a:latin typeface="Corbel"/>
                <a:cs typeface="Times New Roman"/>
              </a:rPr>
              <a:t>The navigation section should be split into five steps according to the process. The five steps are: Postsurgical Stabilization (PS), </a:t>
            </a:r>
            <a:r>
              <a:rPr lang="en-US" err="1">
                <a:latin typeface="Corbel"/>
                <a:cs typeface="Times New Roman"/>
              </a:rPr>
              <a:t>Preprosthetic</a:t>
            </a:r>
            <a:r>
              <a:rPr lang="en-US" dirty="0">
                <a:latin typeface="Corbel"/>
                <a:cs typeface="Times New Roman"/>
              </a:rPr>
              <a:t> Rehabilitation (PPR), Limb Healing &amp; Maturation (LHM), Prosthetic Fitting (PF), and Prosthetic Rehabilitation (PR).</a:t>
            </a:r>
          </a:p>
          <a:p>
            <a:pPr>
              <a:buNone/>
            </a:pPr>
            <a:endParaRPr lang="en-US" sz="1200" dirty="0">
              <a:latin typeface="Times New Roman"/>
              <a:cs typeface="Times New Roman"/>
            </a:endParaRPr>
          </a:p>
        </p:txBody>
      </p:sp>
    </p:spTree>
    <p:extLst>
      <p:ext uri="{BB962C8B-B14F-4D97-AF65-F5344CB8AC3E}">
        <p14:creationId xmlns:p14="http://schemas.microsoft.com/office/powerpoint/2010/main" val="3715342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627CA-41EB-D6E4-678B-727675714567}"/>
              </a:ext>
            </a:extLst>
          </p:cNvPr>
          <p:cNvSpPr>
            <a:spLocks noGrp="1"/>
          </p:cNvSpPr>
          <p:nvPr>
            <p:ph type="title"/>
          </p:nvPr>
        </p:nvSpPr>
        <p:spPr>
          <a:xfrm>
            <a:off x="651287" y="274638"/>
            <a:ext cx="11415897" cy="1020762"/>
          </a:xfrm>
        </p:spPr>
        <p:txBody>
          <a:bodyPr/>
          <a:lstStyle/>
          <a:p>
            <a:r>
              <a:rPr lang="en-US" dirty="0">
                <a:ea typeface="+mj-lt"/>
                <a:cs typeface="+mj-lt"/>
              </a:rPr>
              <a:t>Functional Requirements: Application Setup (cont.)</a:t>
            </a:r>
            <a:endParaRPr lang="en-US" dirty="0"/>
          </a:p>
        </p:txBody>
      </p:sp>
      <p:sp>
        <p:nvSpPr>
          <p:cNvPr id="3" name="Content Placeholder 2">
            <a:extLst>
              <a:ext uri="{FF2B5EF4-FFF2-40B4-BE49-F238E27FC236}">
                <a16:creationId xmlns:a16="http://schemas.microsoft.com/office/drawing/2014/main" id="{1EE6DC76-E623-D851-BECD-1F76E8D4DC64}"/>
              </a:ext>
            </a:extLst>
          </p:cNvPr>
          <p:cNvSpPr>
            <a:spLocks noGrp="1"/>
          </p:cNvSpPr>
          <p:nvPr>
            <p:ph idx="1"/>
          </p:nvPr>
        </p:nvSpPr>
        <p:spPr/>
        <p:txBody>
          <a:bodyPr vert="horz" lIns="91440" tIns="45720" rIns="91440" bIns="45720" rtlCol="0" anchor="t">
            <a:normAutofit/>
          </a:bodyPr>
          <a:lstStyle/>
          <a:p>
            <a:r>
              <a:rPr lang="en-US" dirty="0">
                <a:latin typeface="Corbel"/>
                <a:cs typeface="Times New Roman"/>
              </a:rPr>
              <a:t>The patient can enter information at each step of the navigation section. This information is the Phantom limb pain scale, Residual limb pain scale, Socket comfort score, and Plus-M for user input. This information will be stored in the “Patient Entries” database table.</a:t>
            </a:r>
          </a:p>
          <a:p>
            <a:r>
              <a:rPr lang="en-US" dirty="0">
                <a:latin typeface="Corbel"/>
                <a:cs typeface="Times New Roman"/>
              </a:rPr>
              <a:t>The provider should be able to enter the following information into the web portal for a given patient: </a:t>
            </a:r>
            <a:r>
              <a:rPr lang="en-US" err="1">
                <a:latin typeface="Corbel"/>
                <a:cs typeface="Times New Roman"/>
              </a:rPr>
              <a:t>AmpPro</a:t>
            </a:r>
            <a:r>
              <a:rPr lang="en-US" dirty="0">
                <a:latin typeface="Corbel"/>
                <a:cs typeface="Times New Roman"/>
              </a:rPr>
              <a:t>, </a:t>
            </a:r>
            <a:r>
              <a:rPr lang="en-US" err="1">
                <a:latin typeface="Corbel"/>
                <a:cs typeface="Times New Roman"/>
              </a:rPr>
              <a:t>AmpNoPro</a:t>
            </a:r>
            <a:r>
              <a:rPr lang="en-US" dirty="0">
                <a:latin typeface="Corbel"/>
                <a:cs typeface="Times New Roman"/>
              </a:rPr>
              <a:t>, Timed Up and Go, and a 6-minute walk test. This information will be stored in the provider entries in the database table tables.</a:t>
            </a:r>
          </a:p>
          <a:p>
            <a:r>
              <a:rPr lang="en-US" dirty="0">
                <a:latin typeface="Corbel"/>
                <a:cs typeface="Times New Roman"/>
              </a:rPr>
              <a:t>The information entered should be able to be graphed over a period such that healthcare providers can view it. Time scales for the graph are monthly, three months, six months, one year, and two years.</a:t>
            </a:r>
            <a:endParaRPr lang="en-US" dirty="0">
              <a:latin typeface="Corbel"/>
            </a:endParaRPr>
          </a:p>
        </p:txBody>
      </p:sp>
    </p:spTree>
    <p:extLst>
      <p:ext uri="{BB962C8B-B14F-4D97-AF65-F5344CB8AC3E}">
        <p14:creationId xmlns:p14="http://schemas.microsoft.com/office/powerpoint/2010/main" val="3020419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Custom" id="{37DB63F3-72C7-4A67-82CB-DE1EC68F0B1F}" vid="{1DDF8815-C24B-4878-AB18-C1C7DB7407AA}"/>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FC92C0-A33F-467F-A65D-AA0CE0BD2B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82B82EB-80D3-4DDB-9A53-0D22163B57B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EBA52FF4-E484-4953-8434-9402E3BE0AB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Custom</Template>
  <TotalTime>0</TotalTime>
  <Words>101</Words>
  <Application>Microsoft Office PowerPoint</Application>
  <PresentationFormat>Custom</PresentationFormat>
  <Paragraphs>35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Custom</vt:lpstr>
      <vt:lpstr>Lower Limb-Loss</vt:lpstr>
      <vt:lpstr>The Patient Journey</vt:lpstr>
      <vt:lpstr>Steps of care delivery for lower limb loss</vt:lpstr>
      <vt:lpstr>Function Requirements: Application Format</vt:lpstr>
      <vt:lpstr>Functional Requirements: Database</vt:lpstr>
      <vt:lpstr>Functional Requirements: Database (cont.)</vt:lpstr>
      <vt:lpstr>Function Requirements: User Login</vt:lpstr>
      <vt:lpstr>Functional Requirements: Application Setup</vt:lpstr>
      <vt:lpstr>Functional Requirements: Application Setup (cont.)</vt:lpstr>
      <vt:lpstr>Functional Requirements: Application Setup (cont.)</vt:lpstr>
      <vt:lpstr>Function Requirements: Sensor Input</vt:lpstr>
      <vt:lpstr>Domain Model</vt:lpstr>
      <vt:lpstr>Use Case: User Login</vt:lpstr>
      <vt:lpstr>Use Case: Patient</vt:lpstr>
      <vt:lpstr>Use Case: Patient (cont.)</vt:lpstr>
      <vt:lpstr>Use Case: Provider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lastModifiedBy/>
  <cp:revision>318</cp:revision>
  <dcterms:created xsi:type="dcterms:W3CDTF">2024-02-29T17:07:12Z</dcterms:created>
  <dcterms:modified xsi:type="dcterms:W3CDTF">2024-02-29T21:50:58Z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