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 id="2147483782" r:id="rId2"/>
    <p:sldMasterId id="2147483794" r:id="rId3"/>
    <p:sldMasterId id="2147483806" r:id="rId4"/>
    <p:sldMasterId id="2147483887" r:id="rId5"/>
  </p:sldMasterIdLst>
  <p:sldIdLst>
    <p:sldId id="256" r:id="rId6"/>
    <p:sldId id="257" r:id="rId7"/>
    <p:sldId id="258" r:id="rId8"/>
    <p:sldId id="262" r:id="rId9"/>
    <p:sldId id="264" r:id="rId10"/>
    <p:sldId id="263" r:id="rId11"/>
    <p:sldId id="259" r:id="rId12"/>
    <p:sldId id="265" r:id="rId13"/>
    <p:sldId id="266" r:id="rId14"/>
    <p:sldId id="267"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9" d="100"/>
          <a:sy n="119" d="100"/>
        </p:scale>
        <p:origin x="61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2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677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852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466A-BBCC-4B71-91DC-BBA90943C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E34B7-8539-404E-8BDE-4E551153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E65FB5-B3D0-4ED0-94E4-507E84C4337A}"/>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FF81B5A8-D708-4105-BCE1-09991BF57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247BF-B8F8-46B6-BD7C-51BE672A5F5D}"/>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64613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328E-8E79-4307-9BDA-D9F513D27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98B44-2DFB-4AB3-BFA5-943F59FBE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529C3-D909-47E9-A2CE-709F051CCE80}"/>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3C1F82F6-CB63-4553-8DA6-41BA1A2CF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0D657-8FE1-4DC5-889B-1571904ACFFE}"/>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4490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BCC5-4B5F-4C20-996B-C528922D6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CFAF6F-5106-4FDD-89C2-C5FAD17FF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454D8-7153-4C05-9413-8BFE99BE8C70}"/>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705FA6AE-4CBA-4755-929B-FFFCEE663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42F44-ED32-4E66-8F86-9BB4124A9ABC}"/>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1515889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4488-04D7-4786-A46B-E7D496933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94E51-40CF-498C-97E6-EAC2B91B59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B914E0-7D19-4EAE-8925-EDA4E47D02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F0D74-F166-4328-9760-D09FD48A383F}"/>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a:extLst>
              <a:ext uri="{FF2B5EF4-FFF2-40B4-BE49-F238E27FC236}">
                <a16:creationId xmlns:a16="http://schemas.microsoft.com/office/drawing/2014/main" id="{26D89206-2CCC-4013-BE9D-2D48E47F4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E0C79-5CCA-49DB-B9A6-D16FC168C283}"/>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37960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F228-D4FC-4862-9BBA-4EE10FB479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BFA0B-027F-45F3-B0DE-BB46AFBE0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68B00-B3DE-4679-BAD1-56AB5BC03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CE9DD-73DD-4E88-A855-58456AB45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96F4B-9DD7-4D99-B44E-1FD90B881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5F56DC-EA4E-4ECF-A9FF-4A2FD1109B2A}"/>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8" name="Footer Placeholder 7">
            <a:extLst>
              <a:ext uri="{FF2B5EF4-FFF2-40B4-BE49-F238E27FC236}">
                <a16:creationId xmlns:a16="http://schemas.microsoft.com/office/drawing/2014/main" id="{FF51B241-2F55-4FFC-B4ED-F1EB94D21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B80346-4519-4AB5-BD9C-DA59DD7A793F}"/>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755690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B4A-DA41-48C0-8EF3-7040C198B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3BEB9-8ADE-46E4-8036-939CABB38440}"/>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4" name="Footer Placeholder 3">
            <a:extLst>
              <a:ext uri="{FF2B5EF4-FFF2-40B4-BE49-F238E27FC236}">
                <a16:creationId xmlns:a16="http://schemas.microsoft.com/office/drawing/2014/main" id="{7857B657-CBB0-4B91-AE3A-D1920D416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5D91E2-5052-440C-8763-A994EB9B5945}"/>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4005713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AA321-C43A-48E6-A566-602D31237D99}"/>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3" name="Footer Placeholder 2">
            <a:extLst>
              <a:ext uri="{FF2B5EF4-FFF2-40B4-BE49-F238E27FC236}">
                <a16:creationId xmlns:a16="http://schemas.microsoft.com/office/drawing/2014/main" id="{A98E87DD-F2A1-4BFB-B84D-249848D23F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3B973-8171-4892-B0ED-030005F5811F}"/>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200039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AE06-4932-48C5-A818-A052E1ED7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F709C1-B4D0-47C5-8FB0-2D1660553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307C5D-4E51-4CAB-9E3B-7E828836B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E9BC6-79BF-4490-B8A7-0490A64D3F41}"/>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a:extLst>
              <a:ext uri="{FF2B5EF4-FFF2-40B4-BE49-F238E27FC236}">
                <a16:creationId xmlns:a16="http://schemas.microsoft.com/office/drawing/2014/main" id="{4DAEE2C1-0E76-4C86-A3AC-D0D561BD3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70A2D-6C25-4D0C-83A0-42BE7ADFD734}"/>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90882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4388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6EA5-FF55-4ACA-BE7E-410F0C557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8A362-9052-4961-AD5A-168F6214C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D695A3-D433-4DE1-B16E-13FD7E085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0274E-9EF8-4740-9AE1-B0424F90B78A}"/>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a:extLst>
              <a:ext uri="{FF2B5EF4-FFF2-40B4-BE49-F238E27FC236}">
                <a16:creationId xmlns:a16="http://schemas.microsoft.com/office/drawing/2014/main" id="{76BFB31C-8799-48F3-83B3-3A2DAD0A9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B1AD3-3508-44AC-B7E0-0A81B59B824B}"/>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972851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74CE-9F51-4BF7-B58A-E43CE1482F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538AED-1FA8-4BE9-8AAC-757AAA019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88E5A-FC19-4CB5-BF56-561851722BC0}"/>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BC4A0E37-60D5-4233-87CA-557A99DD1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91FA7-CF18-4B5A-9A46-D5D51CDFED9B}"/>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469852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1ED0F-BF82-4A94-96B7-5DCF5F21F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4A9B6-03B9-4570-AA33-E05A61EC7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82820-B545-4BCB-A8FC-0008C6CCE8B1}"/>
              </a:ext>
            </a:extLst>
          </p:cNvPr>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AA666F91-AE28-4CBD-84D1-69E39A91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A1036-4F7D-4AF5-B9B3-6FAF01A7D818}"/>
              </a:ext>
            </a:extLst>
          </p:cNvPr>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411660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8967-612F-4C8F-BC4D-98A1CDC57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868A0A-2A01-42A8-A961-BE01A8242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1AD6B5-E2E7-4C4A-B0DC-400A61C97B00}"/>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F073E76A-D659-4E11-88D0-C587C5988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97A3F-94AF-4646-8802-FC6E9E3B3CB9}"/>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3205466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9DC2-355E-4977-B8DC-7573C65FD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B87AE-CC7A-4EB3-88C7-03140B6FE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955EB-C232-4546-9D89-7033C52D704D}"/>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43D6FFA6-5DAC-4B85-A4B7-CC99BB9EB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12C64-BE2A-4C30-AEAA-C568F0A1E9BD}"/>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576669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6E7B-2E87-48B0-B331-4A56D743A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42AA4F-C2C5-4BAB-B5AE-83BA4999C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7D2D8-625D-4119-B5A6-077A4B088A81}"/>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6DA6CEDA-A28E-4701-9320-566FC6389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7BC5A-6F6F-4723-BA8A-F76ED4A0278D}"/>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2383122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A77F-1FC1-47EA-9012-79A911B5F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D020D-CBA9-480B-88B4-ACE67BCA0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B543E-B1A6-4D09-8C48-3837ED6B4B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FC167-9295-4D29-B4F7-1A044CCB11D3}"/>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6" name="Footer Placeholder 5">
            <a:extLst>
              <a:ext uri="{FF2B5EF4-FFF2-40B4-BE49-F238E27FC236}">
                <a16:creationId xmlns:a16="http://schemas.microsoft.com/office/drawing/2014/main" id="{58A61206-32C7-44E9-904A-E9571E6F0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15B7A-E581-46DE-9D69-9A27F0E72A9F}"/>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1740944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45EF-025D-4D2D-B2B1-C0A847E4F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D8BA53-269C-4E8D-9C16-4C35AD0FCC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97C19F-644C-4F65-8355-0BC9BC3DB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108DE3-30A4-4148-AC36-AC3584265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DAFB9-3686-4129-ABD8-E631DEFE3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76B0D-035E-4CD6-A635-C357874E47CE}"/>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8" name="Footer Placeholder 7">
            <a:extLst>
              <a:ext uri="{FF2B5EF4-FFF2-40B4-BE49-F238E27FC236}">
                <a16:creationId xmlns:a16="http://schemas.microsoft.com/office/drawing/2014/main" id="{5F526304-5022-41E8-A083-6D58CAB3C5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7F1E7-B94A-47EA-8286-E3D8564EF42C}"/>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3770628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350-D481-4A89-8205-1420C03A5C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C9B80-91DF-4035-B365-0C5D00BC9F2F}"/>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4" name="Footer Placeholder 3">
            <a:extLst>
              <a:ext uri="{FF2B5EF4-FFF2-40B4-BE49-F238E27FC236}">
                <a16:creationId xmlns:a16="http://schemas.microsoft.com/office/drawing/2014/main" id="{AFF7F303-29FC-48F6-96CF-5424848D87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91CBC4-0FB9-46BA-8F24-38E5148E55C7}"/>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1896020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262E8-7E5D-412D-9136-6625068610E4}"/>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3" name="Footer Placeholder 2">
            <a:extLst>
              <a:ext uri="{FF2B5EF4-FFF2-40B4-BE49-F238E27FC236}">
                <a16:creationId xmlns:a16="http://schemas.microsoft.com/office/drawing/2014/main" id="{85BD27E8-BC52-4F5F-9CFF-121F1145D1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E05BAB-E7A9-4732-BA98-DA06C55FC559}"/>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343822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7927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AD6F-0EDA-4FB5-A1D7-64F88F98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373DF3-6BF0-4899-817D-8A7526BA7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DE0DE-EFBE-4E10-BAAC-43BAA3A25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24B18-0A8C-4C20-87B8-C926C02E0DF1}"/>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6" name="Footer Placeholder 5">
            <a:extLst>
              <a:ext uri="{FF2B5EF4-FFF2-40B4-BE49-F238E27FC236}">
                <a16:creationId xmlns:a16="http://schemas.microsoft.com/office/drawing/2014/main" id="{F1CC5ECB-A113-44DF-A9D0-E47B0FFE8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CFCFB-C4E5-45B8-A3BA-C229A97C1478}"/>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3162747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262D-3153-464B-B7AD-00530E4B8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D08D3-3479-4011-8102-C7D9457B4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66A45-8C3C-4060-A3E8-4B40E9AF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9AB4E-07CD-4C14-9CD7-A9CD0C41B1A0}"/>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6" name="Footer Placeholder 5">
            <a:extLst>
              <a:ext uri="{FF2B5EF4-FFF2-40B4-BE49-F238E27FC236}">
                <a16:creationId xmlns:a16="http://schemas.microsoft.com/office/drawing/2014/main" id="{2F17C942-6FF8-4A50-A8E2-DB5323B1D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24CB7-1DE2-4C26-8F8B-289875689D16}"/>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2230691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96D2-CA59-41AF-8FF3-03109AD77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8E6113-06CE-4B82-9F45-2844F9C24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082CF-E9DD-4CDB-ABCB-16AC6429F04C}"/>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CCEF5E62-7227-4141-B0DA-96ECC4C9B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19205-96C6-4FED-B68B-01E46E5817BD}"/>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3196331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7DF7D-AE3D-410D-B023-4377EE614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5D283-45EB-4AA4-824D-69219A4A5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F5BAF-3BB4-43CB-B566-82DC4A6E36FC}"/>
              </a:ext>
            </a:extLst>
          </p:cNvPr>
          <p:cNvSpPr>
            <a:spLocks noGrp="1"/>
          </p:cNvSpPr>
          <p:nvPr>
            <p:ph type="dt" sz="half" idx="10"/>
          </p:nvPr>
        </p:nvSpPr>
        <p:spPr/>
        <p:txBody>
          <a:body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193D3592-2BFA-4C72-865C-6338ADB02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41188-5D32-44CB-96EB-308CC4CC9C24}"/>
              </a:ext>
            </a:extLst>
          </p:cNvPr>
          <p:cNvSpPr>
            <a:spLocks noGrp="1"/>
          </p:cNvSpPr>
          <p:nvPr>
            <p:ph type="sldNum" sz="quarter" idx="12"/>
          </p:nvPr>
        </p:nvSpPr>
        <p:spPr/>
        <p:txBody>
          <a:bodyPr/>
          <a:lstStyle/>
          <a:p>
            <a:fld id="{063F52DE-5CDD-4BDE-A063-A8CEE2A1CD40}" type="slidenum">
              <a:rPr lang="en-US" smtClean="0"/>
              <a:t>‹#›</a:t>
            </a:fld>
            <a:endParaRPr lang="en-US"/>
          </a:p>
        </p:txBody>
      </p:sp>
    </p:spTree>
    <p:extLst>
      <p:ext uri="{BB962C8B-B14F-4D97-AF65-F5344CB8AC3E}">
        <p14:creationId xmlns:p14="http://schemas.microsoft.com/office/powerpoint/2010/main" val="1522580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3879-3ACF-4003-BC29-497A44B36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D4C95-9D36-4BD2-934D-9C4E76BFB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96B22-85D0-4DCC-BEF2-A51EEA3E9B63}"/>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E8FA06E9-1A1E-4895-9791-71FC65FE2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5FA94-9542-48AC-9EA8-802522D829F2}"/>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2538522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CE81-DB45-4C34-A711-5B76CAF57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73A68-BB63-4C8D-939D-12582E87F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B7C4-A669-47F7-B41C-1298AF703477}"/>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5B814656-CA83-4672-8424-ADCB0320B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AD26A-05F9-46AC-84AD-E7BD3C688316}"/>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5761922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C629-D312-477A-8A61-453C74CE3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3DE72-3CEF-4D23-9B72-493C13796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63C60-E2E8-4E4E-B221-6EEED719EA30}"/>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D4DE258B-D5D7-43F8-A9A4-F19BEF3F5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FC779-3D03-4D87-B65D-81ADB5B8B9BB}"/>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40338765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938-5E0E-459F-A39F-58FA71C2E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5EEE2-2AA7-4CE6-8E24-654A51D1D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8056E3-9D3E-4C94-AAC7-F28A77A5D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4842F-5817-4498-85B9-2BDDF0AB4B23}"/>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6" name="Footer Placeholder 5">
            <a:extLst>
              <a:ext uri="{FF2B5EF4-FFF2-40B4-BE49-F238E27FC236}">
                <a16:creationId xmlns:a16="http://schemas.microsoft.com/office/drawing/2014/main" id="{C5ABF58A-338C-4FC7-A435-0B07BB584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2F031-D4C4-40DD-A4EB-D692C8DFE158}"/>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8835803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BE06-0239-4E6D-B49E-27451AA450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15550-D84A-4652-A13C-02E7E85BD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0242F-6845-41F1-9BFE-A04EC6F3E3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D74E9-E270-462D-859F-74AB765AE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E3E78-8A2C-4341-A364-8B8DF1B30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219AA9-DCFD-43BB-891A-76FEFB76C7FE}"/>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8" name="Footer Placeholder 7">
            <a:extLst>
              <a:ext uri="{FF2B5EF4-FFF2-40B4-BE49-F238E27FC236}">
                <a16:creationId xmlns:a16="http://schemas.microsoft.com/office/drawing/2014/main" id="{B8BEDFDC-C828-48FC-A57B-A85125FF92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26F6A-7DF4-4B03-A932-6F9FC7B562A1}"/>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33932113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8710-A5AC-4A17-B054-3319B50BB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F602-AE4D-4147-B9F3-C7CC32F61941}"/>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4" name="Footer Placeholder 3">
            <a:extLst>
              <a:ext uri="{FF2B5EF4-FFF2-40B4-BE49-F238E27FC236}">
                <a16:creationId xmlns:a16="http://schemas.microsoft.com/office/drawing/2014/main" id="{D8773BBF-D8A8-451B-BF3F-D7BE6FD02B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3899E-EB0F-43EA-878C-0D10560C73AE}"/>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13567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0477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26FA1-4792-47AD-9FA1-8BD77C1874D0}"/>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3" name="Footer Placeholder 2">
            <a:extLst>
              <a:ext uri="{FF2B5EF4-FFF2-40B4-BE49-F238E27FC236}">
                <a16:creationId xmlns:a16="http://schemas.microsoft.com/office/drawing/2014/main" id="{EE059CB8-E23E-488B-A05C-F9416D5E0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86929-F0B2-4C83-BCE9-77B51FC5DBCE}"/>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26287439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025C-8B00-43DD-B2B0-2BC1F56A7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6C92C3-D6D3-40BE-A959-D663A3230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C77F99-742A-4CC8-9A75-1D9640EAA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06F73-4E8E-40BF-931C-D3634751655E}"/>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6" name="Footer Placeholder 5">
            <a:extLst>
              <a:ext uri="{FF2B5EF4-FFF2-40B4-BE49-F238E27FC236}">
                <a16:creationId xmlns:a16="http://schemas.microsoft.com/office/drawing/2014/main" id="{08D32BE2-46CF-4FCC-A4FC-A841F5D37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8799A-A8AD-4056-9EAA-1C1940C80683}"/>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3767516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E90B-EC36-4C3A-89DE-53B7F03A3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60C8E-305B-4408-8B2F-0EB0C3F06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478E7-D919-47A8-B58D-7E5621ECB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18A85-EC8A-4787-8272-EB1ECCFBA5BB}"/>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6" name="Footer Placeholder 5">
            <a:extLst>
              <a:ext uri="{FF2B5EF4-FFF2-40B4-BE49-F238E27FC236}">
                <a16:creationId xmlns:a16="http://schemas.microsoft.com/office/drawing/2014/main" id="{5DCF7ABA-CDE3-4272-ABE2-4B73FBB19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0E61F-E24D-436F-BE9C-1C88BA39E7A9}"/>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19956017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6E70-7836-45D8-B154-EA69AA5B50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DD937-5F2A-432F-9D3F-5D6A38C5C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D506D-F9FD-44EC-9ACD-AA3B487FC1B7}"/>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0F7E7851-C74C-4F2D-A25B-A666EC313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757D-8482-4D65-A3CC-E8EE2D6963FE}"/>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2463268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4A27F-1C3E-4D64-A25D-6D628539C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F8EFD-51E6-4CF9-8BDE-D028623CEC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39D64-A68E-4830-9EA7-8551F5DEBCEE}"/>
              </a:ext>
            </a:extLst>
          </p:cNvPr>
          <p:cNvSpPr>
            <a:spLocks noGrp="1"/>
          </p:cNvSpPr>
          <p:nvPr>
            <p:ph type="dt" sz="half" idx="10"/>
          </p:nvPr>
        </p:nvSpPr>
        <p:spPr/>
        <p:txBody>
          <a:body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73423D4B-4AD1-49BA-88B6-410596955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4862A-63DB-492E-892F-B699BDE97F65}"/>
              </a:ext>
            </a:extLst>
          </p:cNvPr>
          <p:cNvSpPr>
            <a:spLocks noGrp="1"/>
          </p:cNvSpPr>
          <p:nvPr>
            <p:ph type="sldNum" sz="quarter" idx="12"/>
          </p:nvPr>
        </p:nvSpPr>
        <p:spPr/>
        <p:txBody>
          <a:bodyPr/>
          <a:lstStyle/>
          <a:p>
            <a:fld id="{9706C6A3-9B6D-414E-BBE5-00DEE719D168}" type="slidenum">
              <a:rPr lang="en-US" smtClean="0"/>
              <a:t>‹#›</a:t>
            </a:fld>
            <a:endParaRPr lang="en-US"/>
          </a:p>
        </p:txBody>
      </p:sp>
    </p:spTree>
    <p:extLst>
      <p:ext uri="{BB962C8B-B14F-4D97-AF65-F5344CB8AC3E}">
        <p14:creationId xmlns:p14="http://schemas.microsoft.com/office/powerpoint/2010/main" val="2428558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183129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4252657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160244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8179118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6E46A-F502-4826-B930-0C41A1CF33A1}"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6203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188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6E46A-F502-4826-B930-0C41A1CF33A1}"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274024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6E46A-F502-4826-B930-0C41A1CF33A1}"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1181836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943232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6E46A-F502-4826-B930-0C41A1CF33A1}"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2879794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72727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04093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81556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20838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00579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172309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29020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6E46A-F502-4826-B930-0C41A1CF33A1}"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CC06-620A-4F18-951A-9F058353EC09}" type="slidenum">
              <a:rPr lang="en-US" smtClean="0"/>
              <a:t>‹#›</a:t>
            </a:fld>
            <a:endParaRPr lang="en-US"/>
          </a:p>
        </p:txBody>
      </p:sp>
    </p:spTree>
    <p:extLst>
      <p:ext uri="{BB962C8B-B14F-4D97-AF65-F5344CB8AC3E}">
        <p14:creationId xmlns:p14="http://schemas.microsoft.com/office/powerpoint/2010/main" val="306987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437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082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71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8740620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CE7E9-280B-4C11-955E-DDD6A020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B713A-F2CF-45E7-ABBF-E9D9872A7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BF10A-914C-4E9E-B010-95F0A1095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6E46A-F502-4826-B930-0C41A1CF33A1}" type="datetimeFigureOut">
              <a:rPr lang="en-US" smtClean="0"/>
              <a:t>3/5/2021</a:t>
            </a:fld>
            <a:endParaRPr lang="en-US"/>
          </a:p>
        </p:txBody>
      </p:sp>
      <p:sp>
        <p:nvSpPr>
          <p:cNvPr id="5" name="Footer Placeholder 4">
            <a:extLst>
              <a:ext uri="{FF2B5EF4-FFF2-40B4-BE49-F238E27FC236}">
                <a16:creationId xmlns:a16="http://schemas.microsoft.com/office/drawing/2014/main" id="{2240AA45-3510-4455-B493-C91409FED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86365-3BF8-4D81-AE49-2129645D5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CC06-620A-4F18-951A-9F058353EC09}" type="slidenum">
              <a:rPr lang="en-US" smtClean="0"/>
              <a:t>‹#›</a:t>
            </a:fld>
            <a:endParaRPr lang="en-US"/>
          </a:p>
        </p:txBody>
      </p:sp>
    </p:spTree>
    <p:extLst>
      <p:ext uri="{BB962C8B-B14F-4D97-AF65-F5344CB8AC3E}">
        <p14:creationId xmlns:p14="http://schemas.microsoft.com/office/powerpoint/2010/main" val="389939834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CDFEA-8CEA-4DBC-969C-6AC3DC424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E99054-1669-4623-952E-B29CD1EF9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DC332-AE67-44B8-BB0C-D88297EFF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4E728-01A2-44A8-8AA7-439D70DEEB9F}" type="datetimeFigureOut">
              <a:rPr lang="en-US" smtClean="0"/>
              <a:t>3/5/2021</a:t>
            </a:fld>
            <a:endParaRPr lang="en-US"/>
          </a:p>
        </p:txBody>
      </p:sp>
      <p:sp>
        <p:nvSpPr>
          <p:cNvPr id="5" name="Footer Placeholder 4">
            <a:extLst>
              <a:ext uri="{FF2B5EF4-FFF2-40B4-BE49-F238E27FC236}">
                <a16:creationId xmlns:a16="http://schemas.microsoft.com/office/drawing/2014/main" id="{0F37094F-EE4B-424E-B3B6-860C6E451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AF20A7-47EE-4DD1-8C01-A1C2BA291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F52DE-5CDD-4BDE-A063-A8CEE2A1CD40}" type="slidenum">
              <a:rPr lang="en-US" smtClean="0"/>
              <a:t>‹#›</a:t>
            </a:fld>
            <a:endParaRPr lang="en-US"/>
          </a:p>
        </p:txBody>
      </p:sp>
    </p:spTree>
    <p:extLst>
      <p:ext uri="{BB962C8B-B14F-4D97-AF65-F5344CB8AC3E}">
        <p14:creationId xmlns:p14="http://schemas.microsoft.com/office/powerpoint/2010/main" val="187394534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5051E-0DC1-4B3E-A6E0-37633FD74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BB366-9643-4D06-8B46-B455C83EA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BCB5-E49C-4E7D-97B1-9E675A8D8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0F5A7-29FC-4017-A47C-4CD4BCC4FB80}" type="datetimeFigureOut">
              <a:rPr lang="en-US" smtClean="0"/>
              <a:t>3/5/2021</a:t>
            </a:fld>
            <a:endParaRPr lang="en-US"/>
          </a:p>
        </p:txBody>
      </p:sp>
      <p:sp>
        <p:nvSpPr>
          <p:cNvPr id="5" name="Footer Placeholder 4">
            <a:extLst>
              <a:ext uri="{FF2B5EF4-FFF2-40B4-BE49-F238E27FC236}">
                <a16:creationId xmlns:a16="http://schemas.microsoft.com/office/drawing/2014/main" id="{0E096675-53C4-4DE2-8FFF-7EF8796B4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D0B85-805B-4D1A-8540-454CB5C75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6C6A3-9B6D-414E-BBE5-00DEE719D168}" type="slidenum">
              <a:rPr lang="en-US" smtClean="0"/>
              <a:t>‹#›</a:t>
            </a:fld>
            <a:endParaRPr lang="en-US"/>
          </a:p>
        </p:txBody>
      </p:sp>
    </p:spTree>
    <p:extLst>
      <p:ext uri="{BB962C8B-B14F-4D97-AF65-F5344CB8AC3E}">
        <p14:creationId xmlns:p14="http://schemas.microsoft.com/office/powerpoint/2010/main" val="142844945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3/5/2021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7732087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auditorium&#10;&#10;Description automatically generated">
            <a:extLst>
              <a:ext uri="{FF2B5EF4-FFF2-40B4-BE49-F238E27FC236}">
                <a16:creationId xmlns:a16="http://schemas.microsoft.com/office/drawing/2014/main" id="{FCE7071F-825A-4572-B9BD-BEA8DD0865AD}"/>
              </a:ext>
            </a:extLst>
          </p:cNvPr>
          <p:cNvPicPr>
            <a:picLocks noChangeAspect="1"/>
          </p:cNvPicPr>
          <p:nvPr/>
        </p:nvPicPr>
        <p:blipFill rotWithShape="1">
          <a:blip r:embed="rId2">
            <a:extLst>
              <a:ext uri="{28A0092B-C50C-407E-A947-70E740481C1C}">
                <a14:useLocalDpi xmlns:a14="http://schemas.microsoft.com/office/drawing/2010/main" val="0"/>
              </a:ext>
            </a:extLst>
          </a:blip>
          <a:srcRect l="15628" r="-1" b="-1"/>
          <a:stretch/>
        </p:blipFill>
        <p:spPr>
          <a:xfrm>
            <a:off x="-2" y="10"/>
            <a:ext cx="8668512" cy="6857990"/>
          </a:xfrm>
          <a:prstGeom prst="rect">
            <a:avLst/>
          </a:prstGeom>
        </p:spPr>
      </p:pic>
      <p:sp>
        <p:nvSpPr>
          <p:cNvPr id="47" name="Rectangle 4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10">
            <a:extLst>
              <a:ext uri="{FF2B5EF4-FFF2-40B4-BE49-F238E27FC236}">
                <a16:creationId xmlns:a16="http://schemas.microsoft.com/office/drawing/2014/main" id="{E980A4BA-05A8-4282-9660-E28B4AFC785A}"/>
              </a:ext>
            </a:extLst>
          </p:cNvPr>
          <p:cNvSpPr>
            <a:spLocks noGrp="1"/>
          </p:cNvSpPr>
          <p:nvPr>
            <p:ph type="subTitle" idx="1"/>
          </p:nvPr>
        </p:nvSpPr>
        <p:spPr>
          <a:xfrm>
            <a:off x="9262206" y="4150228"/>
            <a:ext cx="2679879" cy="526675"/>
          </a:xfrm>
        </p:spPr>
        <p:txBody>
          <a:bodyPr>
            <a:normAutofit/>
          </a:bodyPr>
          <a:lstStyle/>
          <a:p>
            <a:r>
              <a:rPr lang="en-US" sz="2000" dirty="0"/>
              <a:t>Is there a connection?</a:t>
            </a: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CB522B-91E2-4881-89C4-BAC8E5985E80}"/>
              </a:ext>
            </a:extLst>
          </p:cNvPr>
          <p:cNvSpPr>
            <a:spLocks noGrp="1"/>
          </p:cNvSpPr>
          <p:nvPr>
            <p:ph type="ctrTitle"/>
          </p:nvPr>
        </p:nvSpPr>
        <p:spPr>
          <a:xfrm>
            <a:off x="7784570" y="592722"/>
            <a:ext cx="4157515" cy="3557506"/>
          </a:xfrm>
          <a:solidFill>
            <a:schemeClr val="bg1"/>
          </a:solidFill>
        </p:spPr>
        <p:txBody>
          <a:bodyPr vert="horz" lIns="91440" tIns="45720" rIns="91440" bIns="45720" rtlCol="0" anchor="b">
            <a:normAutofit/>
          </a:bodyPr>
          <a:lstStyle/>
          <a:p>
            <a:br>
              <a:rPr lang="en-US" sz="4800" i="1" dirty="0"/>
            </a:br>
            <a:r>
              <a:rPr lang="en-US" sz="4800" i="1" dirty="0"/>
              <a:t>  </a:t>
            </a:r>
            <a:r>
              <a:rPr lang="en-US" sz="4000" i="1" dirty="0"/>
              <a:t>Runtime,  Rating &amp; Audience Count</a:t>
            </a:r>
          </a:p>
        </p:txBody>
      </p:sp>
      <p:sp>
        <p:nvSpPr>
          <p:cNvPr id="12" name="TextBox 11">
            <a:extLst>
              <a:ext uri="{FF2B5EF4-FFF2-40B4-BE49-F238E27FC236}">
                <a16:creationId xmlns:a16="http://schemas.microsoft.com/office/drawing/2014/main" id="{55E2A6EF-5882-4EAE-BD10-317164CC6937}"/>
              </a:ext>
            </a:extLst>
          </p:cNvPr>
          <p:cNvSpPr txBox="1"/>
          <p:nvPr/>
        </p:nvSpPr>
        <p:spPr>
          <a:xfrm>
            <a:off x="9665444" y="4676903"/>
            <a:ext cx="2872139" cy="369332"/>
          </a:xfrm>
          <a:prstGeom prst="rect">
            <a:avLst/>
          </a:prstGeom>
          <a:noFill/>
        </p:spPr>
        <p:txBody>
          <a:bodyPr wrap="square" rtlCol="0">
            <a:spAutoFit/>
          </a:bodyPr>
          <a:lstStyle/>
          <a:p>
            <a:r>
              <a:rPr lang="en-US" i="1" dirty="0"/>
              <a:t>By Christopher Ford</a:t>
            </a:r>
          </a:p>
        </p:txBody>
      </p:sp>
    </p:spTree>
    <p:extLst>
      <p:ext uri="{BB962C8B-B14F-4D97-AF65-F5344CB8AC3E}">
        <p14:creationId xmlns:p14="http://schemas.microsoft.com/office/powerpoint/2010/main" val="6371271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588125" y="4255294"/>
            <a:ext cx="8813616" cy="1979624"/>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Boxplot Analysis</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Continuing from the </a:t>
            </a:r>
            <a:r>
              <a:rPr lang="en-US" dirty="0" err="1">
                <a:solidFill>
                  <a:schemeClr val="dk1"/>
                </a:solidFill>
                <a:ea typeface="Open Sans"/>
                <a:cs typeface="Open Sans"/>
                <a:sym typeface="Open Sans"/>
              </a:rPr>
              <a:t>scatterpoint</a:t>
            </a:r>
            <a:r>
              <a:rPr lang="en-US" dirty="0">
                <a:solidFill>
                  <a:schemeClr val="dk1"/>
                </a:solidFill>
                <a:ea typeface="Open Sans"/>
                <a:cs typeface="Open Sans"/>
                <a:sym typeface="Open Sans"/>
              </a:rPr>
              <a:t> we now look at a boxplot of our </a:t>
            </a:r>
            <a:r>
              <a:rPr lang="en-US" dirty="0" err="1">
                <a:solidFill>
                  <a:schemeClr val="dk1"/>
                </a:solidFill>
                <a:ea typeface="Open Sans"/>
                <a:cs typeface="Open Sans"/>
                <a:sym typeface="Open Sans"/>
              </a:rPr>
              <a:t>pearsonr</a:t>
            </a:r>
            <a:r>
              <a:rPr lang="en-US" dirty="0">
                <a:solidFill>
                  <a:schemeClr val="dk1"/>
                </a:solidFill>
                <a:ea typeface="Open Sans"/>
                <a:cs typeface="Open Sans"/>
                <a:sym typeface="Open Sans"/>
              </a:rPr>
              <a:t> test.</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a:t>
            </a:r>
          </a:p>
          <a:p>
            <a:pPr marL="114300" indent="0">
              <a:spcBef>
                <a:spcPts val="0"/>
              </a:spcBef>
              <a:buClr>
                <a:schemeClr val="dk1"/>
              </a:buClr>
              <a:buSzPts val="1800"/>
              <a:buNone/>
            </a:pPr>
            <a:r>
              <a:rPr lang="en-US" dirty="0">
                <a:solidFill>
                  <a:schemeClr val="dk1"/>
                </a:solidFill>
                <a:ea typeface="Open Sans"/>
                <a:cs typeface="Open Sans"/>
                <a:sym typeface="Open Sans"/>
              </a:rPr>
              <a:t>      high and low end for two variables.</a:t>
            </a: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889544" y="314742"/>
            <a:ext cx="8624058" cy="800219"/>
          </a:xfrm>
          <a:prstGeom prst="rect">
            <a:avLst/>
          </a:prstGeom>
          <a:noFill/>
        </p:spPr>
        <p:txBody>
          <a:bodyPr wrap="square" rtlCol="0">
            <a:spAutoFit/>
          </a:bodyPr>
          <a:lstStyle/>
          <a:p>
            <a:r>
              <a:rPr lang="en-US" sz="2800" dirty="0">
                <a:solidFill>
                  <a:schemeClr val="tx1"/>
                </a:solidFill>
              </a:rPr>
              <a:t>Horror Movies – Audience Count &amp; Rating </a:t>
            </a:r>
            <a:r>
              <a:rPr lang="en-US" sz="2800" dirty="0"/>
              <a:t>Boxplot</a:t>
            </a:r>
            <a:endParaRPr lang="en-US" sz="2800" dirty="0">
              <a:solidFill>
                <a:schemeClr val="tx1"/>
              </a:solidFill>
            </a:endParaRPr>
          </a:p>
          <a:p>
            <a:endParaRPr lang="en-US" dirty="0"/>
          </a:p>
        </p:txBody>
      </p:sp>
      <p:pic>
        <p:nvPicPr>
          <p:cNvPr id="5" name="Picture 4" descr="Chart, histogram&#10;&#10;Description automatically generated">
            <a:extLst>
              <a:ext uri="{FF2B5EF4-FFF2-40B4-BE49-F238E27FC236}">
                <a16:creationId xmlns:a16="http://schemas.microsoft.com/office/drawing/2014/main" id="{DD9AFF7E-D2F0-4469-B645-953FE7F3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326" y="1103406"/>
            <a:ext cx="3543616" cy="2474906"/>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 name="Picture 18" descr="Chart, histogram&#10;&#10;Description automatically generated">
            <a:extLst>
              <a:ext uri="{FF2B5EF4-FFF2-40B4-BE49-F238E27FC236}">
                <a16:creationId xmlns:a16="http://schemas.microsoft.com/office/drawing/2014/main" id="{09E25B66-F371-4876-B72F-407CEFE9F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21" y="1114961"/>
            <a:ext cx="3449869" cy="2474906"/>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024705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61ADE2-4507-4B18-90C9-33AEA7DD63AB}"/>
              </a:ext>
            </a:extLst>
          </p:cNvPr>
          <p:cNvSpPr txBox="1"/>
          <p:nvPr/>
        </p:nvSpPr>
        <p:spPr>
          <a:xfrm>
            <a:off x="5010862" y="239201"/>
            <a:ext cx="3737268" cy="1320800"/>
          </a:xfrm>
          <a:prstGeom prst="rect">
            <a:avLst/>
          </a:prstGeom>
        </p:spPr>
        <p:txBody>
          <a:bodyPr vert="horz" lIns="91440" tIns="45720" rIns="91440" bIns="45720" rtlCol="0" anchor="t">
            <a:normAutofit/>
          </a:bodyPr>
          <a:lstStyle/>
          <a:p>
            <a:pPr>
              <a:spcBef>
                <a:spcPct val="0"/>
              </a:spcBef>
              <a:spcAft>
                <a:spcPts val="600"/>
              </a:spcAft>
            </a:pPr>
            <a:r>
              <a:rPr lang="en-US" sz="5400" dirty="0">
                <a:solidFill>
                  <a:schemeClr val="bg1"/>
                </a:solidFill>
                <a:latin typeface="+mj-lt"/>
                <a:ea typeface="+mj-ea"/>
                <a:cs typeface="+mj-cs"/>
              </a:rPr>
              <a:t>Conclusion</a:t>
            </a:r>
          </a:p>
          <a:p>
            <a:pPr>
              <a:spcBef>
                <a:spcPct val="0"/>
              </a:spcBef>
              <a:spcAft>
                <a:spcPts val="600"/>
              </a:spcAft>
            </a:pPr>
            <a:endParaRPr lang="en-US" sz="3600" dirty="0">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6F99F7BE-D49E-44B6-8476-6F5C9D456A1E}"/>
              </a:ext>
            </a:extLst>
          </p:cNvPr>
          <p:cNvSpPr txBox="1"/>
          <p:nvPr/>
        </p:nvSpPr>
        <p:spPr>
          <a:xfrm>
            <a:off x="4770002" y="1347499"/>
            <a:ext cx="4064439" cy="4712011"/>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We have tested to see if there is a correlation between movie rating and runtime. As a result, there is little to no correlation to movie rating and movie runtime. An action or horror movie can be set at any length and be poorly rated or highly rated. </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We also tested to see if there was any correlation between highly rated action/horror movies and audience count, as our results show that there is little to no correlation there either.</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In conclusion, if you are making a movie, you should not be concerned about the length of your movie, rating or audience count affecting each other as they share little correlation to each other</a:t>
            </a:r>
          </a:p>
        </p:txBody>
      </p:sp>
      <p:pic>
        <p:nvPicPr>
          <p:cNvPr id="3" name="Picture 2" descr="A picture containing text, projector&#10;&#10;Description automatically generated">
            <a:extLst>
              <a:ext uri="{FF2B5EF4-FFF2-40B4-BE49-F238E27FC236}">
                <a16:creationId xmlns:a16="http://schemas.microsoft.com/office/drawing/2014/main" id="{CBABC62B-0A67-4C9E-AC87-7D376D994FC2}"/>
              </a:ext>
            </a:extLst>
          </p:cNvPr>
          <p:cNvPicPr>
            <a:picLocks noChangeAspect="1"/>
          </p:cNvPicPr>
          <p:nvPr/>
        </p:nvPicPr>
        <p:blipFill rotWithShape="1">
          <a:blip r:embed="rId2">
            <a:extLst>
              <a:ext uri="{28A0092B-C50C-407E-A947-70E740481C1C}">
                <a14:useLocalDpi xmlns:a14="http://schemas.microsoft.com/office/drawing/2010/main" val="0"/>
              </a:ext>
            </a:extLst>
          </a:blip>
          <a:srcRect l="14271" r="26729"/>
          <a:stretch/>
        </p:blipFill>
        <p:spPr>
          <a:xfrm>
            <a:off x="695480" y="308547"/>
            <a:ext cx="3992178" cy="5074822"/>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solidFill>
            <a:schemeClr val="accent2"/>
          </a:solidFill>
          <a:ln w="76200" cap="sq">
            <a:noFill/>
            <a:miter lim="800000"/>
          </a:ln>
          <a:effectLst>
            <a:outerShdw blurRad="44450" dist="27940" dir="5400000" algn="ctr">
              <a:srgbClr val="000000">
                <a:alpha val="32000"/>
              </a:srgbClr>
            </a:outerShdw>
            <a:reflection blurRad="12700" stA="33000" endPos="28000" dist="5000" dir="5400000" sy="-100000" algn="bl" rotWithShape="0"/>
          </a:effectLst>
          <a:scene3d>
            <a:camera prst="orthographicFront">
              <a:rot lat="0" lon="0" rev="0"/>
            </a:camera>
            <a:lightRig rig="balanced" dir="t">
              <a:rot lat="0" lon="0" rev="8700000"/>
            </a:lightRig>
          </a:scene3d>
          <a:sp3d>
            <a:bevelT w="190500" h="38100"/>
          </a:sp3d>
        </p:spPr>
      </p:pic>
      <p:sp>
        <p:nvSpPr>
          <p:cNvPr id="37" name="Isosceles Triangle 36">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68708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7D2B1C7-C2B4-4323-9623-997E05C6535E}"/>
              </a:ext>
            </a:extLst>
          </p:cNvPr>
          <p:cNvSpPr txBox="1"/>
          <p:nvPr/>
        </p:nvSpPr>
        <p:spPr>
          <a:xfrm>
            <a:off x="649888" y="1800081"/>
            <a:ext cx="4803182" cy="4524315"/>
          </a:xfrm>
          <a:prstGeom prst="rect">
            <a:avLst/>
          </a:prstGeom>
          <a:noFill/>
        </p:spPr>
        <p:txBody>
          <a:bodyPr wrap="square" rtlCol="0">
            <a:spAutoFit/>
          </a:bodyPr>
          <a:lstStyle/>
          <a:p>
            <a:pPr marL="0" indent="0">
              <a:spcBef>
                <a:spcPts val="0"/>
              </a:spcBef>
              <a:buFont typeface="Wingdings 3" charset="2"/>
              <a:buNone/>
            </a:pPr>
            <a:r>
              <a:rPr lang="en-US" dirty="0">
                <a:solidFill>
                  <a:schemeClr val="dk1"/>
                </a:solidFill>
                <a:ea typeface="Open Sans"/>
                <a:cs typeface="Open Sans"/>
                <a:sym typeface="Open Sans"/>
              </a:rPr>
              <a:t>Analyzing the data -</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For this test we have taken movies that are rated above 60%, have a shorter runtime then 180 minutes and have an audience count above 150,000.</a:t>
            </a:r>
          </a:p>
          <a:p>
            <a:pPr marL="457200">
              <a:spcBef>
                <a:spcPts val="0"/>
              </a:spcBef>
              <a:buClr>
                <a:schemeClr val="dk1"/>
              </a:buClr>
              <a:buSzPts val="1800"/>
            </a:pPr>
            <a:endParaRPr lang="en-US" dirty="0">
              <a:solidFill>
                <a:schemeClr val="dk1"/>
              </a:solidFill>
              <a:ea typeface="Open Sans"/>
              <a:cs typeface="Open Sans"/>
              <a:sym typeface="Open Sans"/>
            </a:endParaRP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We will use a </a:t>
            </a:r>
            <a:r>
              <a:rPr lang="en-US" dirty="0" err="1">
                <a:solidFill>
                  <a:schemeClr val="dk1"/>
                </a:solidFill>
                <a:ea typeface="Open Sans"/>
                <a:cs typeface="Open Sans"/>
                <a:sym typeface="Open Sans"/>
              </a:rPr>
              <a:t>pearsonr</a:t>
            </a:r>
            <a:r>
              <a:rPr lang="en-US" dirty="0">
                <a:solidFill>
                  <a:schemeClr val="dk1"/>
                </a:solidFill>
                <a:ea typeface="Open Sans"/>
                <a:cs typeface="Open Sans"/>
                <a:sym typeface="Open Sans"/>
              </a:rPr>
              <a:t> test to provide a </a:t>
            </a:r>
            <a:r>
              <a:rPr lang="en-US" dirty="0" err="1">
                <a:solidFill>
                  <a:schemeClr val="dk1"/>
                </a:solidFill>
                <a:ea typeface="Open Sans"/>
                <a:cs typeface="Open Sans"/>
                <a:sym typeface="Open Sans"/>
              </a:rPr>
              <a:t>scatterpoint</a:t>
            </a:r>
            <a:r>
              <a:rPr lang="en-US" dirty="0">
                <a:solidFill>
                  <a:schemeClr val="dk1"/>
                </a:solidFill>
                <a:ea typeface="Open Sans"/>
                <a:cs typeface="Open Sans"/>
                <a:sym typeface="Open Sans"/>
              </a:rPr>
              <a:t> and boxplot of each outcome</a:t>
            </a:r>
            <a:r>
              <a:rPr lang="en-US" sz="1800" dirty="0">
                <a:solidFill>
                  <a:schemeClr val="dk1"/>
                </a:solidFill>
                <a:ea typeface="Open Sans"/>
                <a:cs typeface="Open Sans"/>
                <a:sym typeface="Open Sans"/>
              </a:rPr>
              <a:t>.</a:t>
            </a:r>
          </a:p>
          <a:p>
            <a:pPr marL="457200">
              <a:spcBef>
                <a:spcPts val="0"/>
              </a:spcBef>
              <a:buClr>
                <a:schemeClr val="dk1"/>
              </a:buClr>
              <a:buSzPts val="1800"/>
            </a:pPr>
            <a:endParaRPr lang="en-US" sz="1800" dirty="0">
              <a:solidFill>
                <a:schemeClr val="dk1"/>
              </a:solidFill>
              <a:ea typeface="Open Sans"/>
              <a:cs typeface="Open Sans"/>
              <a:sym typeface="Open Sans"/>
            </a:endParaRPr>
          </a:p>
          <a:p>
            <a:pPr marL="457200">
              <a:spcBef>
                <a:spcPts val="0"/>
              </a:spcBef>
              <a:buClr>
                <a:schemeClr val="dk1"/>
              </a:buClr>
              <a:buSzPts val="1800"/>
              <a:buFont typeface="Open Sans"/>
              <a:buChar char="◆"/>
            </a:pPr>
            <a:r>
              <a:rPr lang="en-US" sz="1800" dirty="0">
                <a:solidFill>
                  <a:schemeClr val="dk1"/>
                </a:solidFill>
                <a:ea typeface="Open Sans"/>
                <a:cs typeface="Open Sans"/>
                <a:sym typeface="Open Sans"/>
              </a:rPr>
              <a:t>Are shorter</a:t>
            </a:r>
            <a:r>
              <a:rPr lang="en-US" dirty="0">
                <a:solidFill>
                  <a:schemeClr val="dk1"/>
                </a:solidFill>
                <a:ea typeface="Open Sans"/>
                <a:cs typeface="Open Sans"/>
                <a:sym typeface="Open Sans"/>
              </a:rPr>
              <a:t> or longer horror movies more highly rated? </a:t>
            </a:r>
            <a:r>
              <a:rPr lang="en-US" sz="1800" dirty="0">
                <a:solidFill>
                  <a:schemeClr val="dk1"/>
                </a:solidFill>
                <a:ea typeface="Open Sans"/>
                <a:cs typeface="Open Sans"/>
                <a:sym typeface="Open Sans"/>
              </a:rPr>
              <a:t>Are shorter</a:t>
            </a:r>
            <a:r>
              <a:rPr lang="en-US" dirty="0">
                <a:solidFill>
                  <a:schemeClr val="dk1"/>
                </a:solidFill>
                <a:ea typeface="Open Sans"/>
                <a:cs typeface="Open Sans"/>
                <a:sym typeface="Open Sans"/>
              </a:rPr>
              <a:t> or longer action movies more highly rated? Is there a correlation between rating and audience count? These are the questions we will answer. </a:t>
            </a:r>
            <a:endParaRPr lang="en-US" dirty="0">
              <a:solidFill>
                <a:srgbClr val="000000"/>
              </a:solidFill>
              <a:latin typeface="Open Sans"/>
              <a:ea typeface="Open Sans"/>
              <a:cs typeface="Open Sans"/>
              <a:sym typeface="Open Sans"/>
            </a:endParaRPr>
          </a:p>
        </p:txBody>
      </p:sp>
      <p:sp>
        <p:nvSpPr>
          <p:cNvPr id="21" name="TextBox 20">
            <a:extLst>
              <a:ext uri="{FF2B5EF4-FFF2-40B4-BE49-F238E27FC236}">
                <a16:creationId xmlns:a16="http://schemas.microsoft.com/office/drawing/2014/main" id="{AE3E6B2B-CD61-415D-BDF0-BD248F3DA934}"/>
              </a:ext>
            </a:extLst>
          </p:cNvPr>
          <p:cNvSpPr txBox="1"/>
          <p:nvPr/>
        </p:nvSpPr>
        <p:spPr>
          <a:xfrm>
            <a:off x="929179" y="230421"/>
            <a:ext cx="6409506" cy="1569660"/>
          </a:xfrm>
          <a:prstGeom prst="rect">
            <a:avLst/>
          </a:prstGeom>
          <a:noFill/>
        </p:spPr>
        <p:txBody>
          <a:bodyPr wrap="square" rtlCol="0">
            <a:spAutoFit/>
          </a:bodyPr>
          <a:lstStyle/>
          <a:p>
            <a:r>
              <a:rPr lang="en-US" sz="3200" b="1" i="1" dirty="0"/>
              <a:t>Is there a correlation between Runtime, Rating &amp; Audience Count?</a:t>
            </a:r>
          </a:p>
        </p:txBody>
      </p:sp>
      <p:pic>
        <p:nvPicPr>
          <p:cNvPr id="3" name="Picture 2" descr="A clock with roman numerals&#10;&#10;Description automatically generated with medium confidence">
            <a:extLst>
              <a:ext uri="{FF2B5EF4-FFF2-40B4-BE49-F238E27FC236}">
                <a16:creationId xmlns:a16="http://schemas.microsoft.com/office/drawing/2014/main" id="{9AF2EB84-6E68-49CD-902A-3AEC79014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931" y="741434"/>
            <a:ext cx="2317974" cy="2317974"/>
          </a:xfrm>
          <a:prstGeom prst="ellipse">
            <a:avLst/>
          </a:prstGeom>
          <a:ln w="635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picture containing person, indoor, people, crowd&#10;&#10;Description automatically generated">
            <a:extLst>
              <a:ext uri="{FF2B5EF4-FFF2-40B4-BE49-F238E27FC236}">
                <a16:creationId xmlns:a16="http://schemas.microsoft.com/office/drawing/2014/main" id="{9BF4ED7F-66F6-4172-B686-74D1F110B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658" y="3428826"/>
            <a:ext cx="4118012" cy="2317974"/>
          </a:xfrm>
          <a:prstGeom prst="ellipse">
            <a:avLst/>
          </a:prstGeom>
          <a:ln w="6350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45964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652770" y="1647011"/>
            <a:ext cx="3448931" cy="542862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Low Correlation</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low correlation.</a:t>
            </a:r>
          </a:p>
          <a:p>
            <a:pPr marL="457200">
              <a:spcBef>
                <a:spcPts val="0"/>
              </a:spcBef>
              <a:buClr>
                <a:schemeClr val="dk1"/>
              </a:buClr>
              <a:buSzPts val="1800"/>
              <a:buFont typeface="Open Sans"/>
              <a:buChar char="◆"/>
            </a:pPr>
            <a:r>
              <a:rPr lang="en-US" sz="1800" dirty="0">
                <a:solidFill>
                  <a:schemeClr val="dk1"/>
                </a:solidFill>
                <a:ea typeface="Open Sans"/>
                <a:cs typeface="Open Sans"/>
                <a:sym typeface="Open Sans"/>
              </a:rPr>
              <a:t>After running our </a:t>
            </a:r>
            <a:r>
              <a:rPr lang="en-US" sz="1800" dirty="0" err="1">
                <a:solidFill>
                  <a:schemeClr val="dk1"/>
                </a:solidFill>
                <a:ea typeface="Open Sans"/>
                <a:cs typeface="Open Sans"/>
                <a:sym typeface="Open Sans"/>
              </a:rPr>
              <a:t>pearsonr</a:t>
            </a:r>
            <a:r>
              <a:rPr lang="en-US" sz="1800" dirty="0">
                <a:solidFill>
                  <a:schemeClr val="dk1"/>
                </a:solidFill>
                <a:ea typeface="Open Sans"/>
                <a:cs typeface="Open Sans"/>
                <a:sym typeface="Open Sans"/>
              </a:rPr>
              <a:t> test we can conclude that there is no relevant correlation between short or long action movies and their popularity. An action movie can be set at any length and be just highly rated or poorly rated. </a:t>
            </a:r>
            <a:endParaRPr lang="en-US" sz="1800"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976211" y="217640"/>
            <a:ext cx="6404002" cy="1477328"/>
          </a:xfrm>
          <a:prstGeom prst="rect">
            <a:avLst/>
          </a:prstGeom>
          <a:noFill/>
        </p:spPr>
        <p:txBody>
          <a:bodyPr wrap="square" rtlCol="0">
            <a:spAutoFit/>
          </a:bodyPr>
          <a:lstStyle/>
          <a:p>
            <a:r>
              <a:rPr lang="en-US" sz="3600" dirty="0">
                <a:solidFill>
                  <a:schemeClr val="tx1"/>
                </a:solidFill>
              </a:rPr>
              <a:t>Action Movies – Runtime &amp; Rating </a:t>
            </a:r>
            <a:r>
              <a:rPr lang="en-US" sz="3600" dirty="0"/>
              <a:t>- </a:t>
            </a:r>
            <a:r>
              <a:rPr lang="en-US" sz="3600" dirty="0" err="1"/>
              <a:t>Scatterpoint</a:t>
            </a:r>
            <a:endParaRPr lang="en-US" sz="3600" dirty="0">
              <a:solidFill>
                <a:schemeClr val="tx1"/>
              </a:solidFill>
            </a:endParaRPr>
          </a:p>
          <a:p>
            <a:endParaRPr lang="en-US" dirty="0"/>
          </a:p>
        </p:txBody>
      </p:sp>
      <p:pic>
        <p:nvPicPr>
          <p:cNvPr id="6" name="Picture 5" descr="Chart, scatter chart&#10;&#10;Description automatically generated">
            <a:extLst>
              <a:ext uri="{FF2B5EF4-FFF2-40B4-BE49-F238E27FC236}">
                <a16:creationId xmlns:a16="http://schemas.microsoft.com/office/drawing/2014/main" id="{8CBE94FE-E050-4BD1-B0AE-41399BB77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980" y="2082919"/>
            <a:ext cx="5539052" cy="3013896"/>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764882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588125" y="4255294"/>
            <a:ext cx="8813616" cy="1979624"/>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Boxplot Analysis</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Continuing from the </a:t>
            </a:r>
            <a:r>
              <a:rPr lang="en-US" dirty="0" err="1">
                <a:solidFill>
                  <a:schemeClr val="dk1"/>
                </a:solidFill>
                <a:ea typeface="Open Sans"/>
                <a:cs typeface="Open Sans"/>
                <a:sym typeface="Open Sans"/>
              </a:rPr>
              <a:t>scatterpoint</a:t>
            </a:r>
            <a:r>
              <a:rPr lang="en-US" dirty="0">
                <a:solidFill>
                  <a:schemeClr val="dk1"/>
                </a:solidFill>
                <a:ea typeface="Open Sans"/>
                <a:cs typeface="Open Sans"/>
                <a:sym typeface="Open Sans"/>
              </a:rPr>
              <a:t> we now look at a boxplot of our </a:t>
            </a:r>
            <a:r>
              <a:rPr lang="en-US" dirty="0" err="1">
                <a:solidFill>
                  <a:schemeClr val="dk1"/>
                </a:solidFill>
                <a:ea typeface="Open Sans"/>
                <a:cs typeface="Open Sans"/>
                <a:sym typeface="Open Sans"/>
              </a:rPr>
              <a:t>pearsonr</a:t>
            </a:r>
            <a:r>
              <a:rPr lang="en-US" dirty="0">
                <a:solidFill>
                  <a:schemeClr val="dk1"/>
                </a:solidFill>
                <a:ea typeface="Open Sans"/>
                <a:cs typeface="Open Sans"/>
                <a:sym typeface="Open Sans"/>
              </a:rPr>
              <a:t> test.</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a:t>
            </a:r>
          </a:p>
          <a:p>
            <a:pPr marL="114300" indent="0">
              <a:spcBef>
                <a:spcPts val="0"/>
              </a:spcBef>
              <a:buClr>
                <a:schemeClr val="dk1"/>
              </a:buClr>
              <a:buSzPts val="1800"/>
              <a:buNone/>
            </a:pPr>
            <a:r>
              <a:rPr lang="en-US" dirty="0">
                <a:solidFill>
                  <a:schemeClr val="dk1"/>
                </a:solidFill>
                <a:ea typeface="Open Sans"/>
                <a:cs typeface="Open Sans"/>
                <a:sym typeface="Open Sans"/>
              </a:rPr>
              <a:t>      high and low end for two variables.</a:t>
            </a: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889544" y="314742"/>
            <a:ext cx="8624058" cy="892552"/>
          </a:xfrm>
          <a:prstGeom prst="rect">
            <a:avLst/>
          </a:prstGeom>
          <a:noFill/>
        </p:spPr>
        <p:txBody>
          <a:bodyPr wrap="square" rtlCol="0">
            <a:spAutoFit/>
          </a:bodyPr>
          <a:lstStyle/>
          <a:p>
            <a:r>
              <a:rPr lang="en-US" sz="3400" dirty="0">
                <a:solidFill>
                  <a:schemeClr val="tx1"/>
                </a:solidFill>
              </a:rPr>
              <a:t>Action Movies – Runtime &amp; Rating </a:t>
            </a:r>
            <a:r>
              <a:rPr lang="en-US" sz="3400" dirty="0"/>
              <a:t>Boxplot</a:t>
            </a:r>
            <a:endParaRPr lang="en-US" sz="3400" dirty="0">
              <a:solidFill>
                <a:schemeClr val="tx1"/>
              </a:solidFill>
            </a:endParaRPr>
          </a:p>
          <a:p>
            <a:endParaRPr lang="en-US" dirty="0"/>
          </a:p>
        </p:txBody>
      </p:sp>
      <p:pic>
        <p:nvPicPr>
          <p:cNvPr id="4" name="Picture 3" descr="Chart, histogram&#10;&#10;Description automatically generated">
            <a:extLst>
              <a:ext uri="{FF2B5EF4-FFF2-40B4-BE49-F238E27FC236}">
                <a16:creationId xmlns:a16="http://schemas.microsoft.com/office/drawing/2014/main" id="{674297FC-ACE6-43D2-9301-AAD3A9490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025" y="1260584"/>
            <a:ext cx="3315049" cy="2378187"/>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descr="Chart, histogram&#10;&#10;Description automatically generated">
            <a:extLst>
              <a:ext uri="{FF2B5EF4-FFF2-40B4-BE49-F238E27FC236}">
                <a16:creationId xmlns:a16="http://schemas.microsoft.com/office/drawing/2014/main" id="{3F05CDC9-F290-4936-B5D8-FB019D08F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115" y="1250680"/>
            <a:ext cx="3315048" cy="2378187"/>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875444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652770" y="1647011"/>
            <a:ext cx="3448931" cy="542862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Low Correlation</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low correlation.</a:t>
            </a:r>
          </a:p>
          <a:p>
            <a:pPr marL="457200">
              <a:spcBef>
                <a:spcPts val="0"/>
              </a:spcBef>
              <a:buClr>
                <a:schemeClr val="dk1"/>
              </a:buClr>
              <a:buSzPts val="1800"/>
              <a:buFont typeface="Open Sans"/>
              <a:buChar char="◆"/>
            </a:pPr>
            <a:r>
              <a:rPr lang="en-US" sz="1800" dirty="0">
                <a:solidFill>
                  <a:schemeClr val="dk1"/>
                </a:solidFill>
                <a:ea typeface="Open Sans"/>
                <a:cs typeface="Open Sans"/>
                <a:sym typeface="Open Sans"/>
              </a:rPr>
              <a:t>After running our </a:t>
            </a:r>
            <a:r>
              <a:rPr lang="en-US" sz="1800" dirty="0" err="1">
                <a:solidFill>
                  <a:schemeClr val="dk1"/>
                </a:solidFill>
                <a:ea typeface="Open Sans"/>
                <a:cs typeface="Open Sans"/>
                <a:sym typeface="Open Sans"/>
              </a:rPr>
              <a:t>pearsonr</a:t>
            </a:r>
            <a:r>
              <a:rPr lang="en-US" sz="1800" dirty="0">
                <a:solidFill>
                  <a:schemeClr val="dk1"/>
                </a:solidFill>
                <a:ea typeface="Open Sans"/>
                <a:cs typeface="Open Sans"/>
                <a:sym typeface="Open Sans"/>
              </a:rPr>
              <a:t> test we can conclude that there is no relevant correlation between audience rating or audience count. An action movie can </a:t>
            </a:r>
            <a:r>
              <a:rPr lang="en-US" dirty="0">
                <a:solidFill>
                  <a:schemeClr val="dk1"/>
                </a:solidFill>
                <a:ea typeface="Open Sans"/>
                <a:cs typeface="Open Sans"/>
                <a:sym typeface="Open Sans"/>
              </a:rPr>
              <a:t>p</a:t>
            </a:r>
            <a:r>
              <a:rPr lang="en-US" sz="1800" dirty="0">
                <a:solidFill>
                  <a:schemeClr val="dk1"/>
                </a:solidFill>
                <a:ea typeface="Open Sans"/>
                <a:cs typeface="Open Sans"/>
                <a:sym typeface="Open Sans"/>
              </a:rPr>
              <a:t>oorly rated or highly rated regardless of the amount of people. </a:t>
            </a:r>
            <a:endParaRPr lang="en-US" sz="1800"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976211" y="217640"/>
            <a:ext cx="7382178" cy="1477328"/>
          </a:xfrm>
          <a:prstGeom prst="rect">
            <a:avLst/>
          </a:prstGeom>
          <a:noFill/>
        </p:spPr>
        <p:txBody>
          <a:bodyPr wrap="square" rtlCol="0">
            <a:spAutoFit/>
          </a:bodyPr>
          <a:lstStyle/>
          <a:p>
            <a:r>
              <a:rPr lang="en-US" sz="3600" dirty="0">
                <a:solidFill>
                  <a:schemeClr val="tx1"/>
                </a:solidFill>
              </a:rPr>
              <a:t>Action Movies – Audience Count &amp; Rating </a:t>
            </a:r>
            <a:r>
              <a:rPr lang="en-US" sz="3600" dirty="0"/>
              <a:t>- </a:t>
            </a:r>
            <a:r>
              <a:rPr lang="en-US" sz="3600" dirty="0" err="1"/>
              <a:t>Scatterpoint</a:t>
            </a:r>
            <a:endParaRPr lang="en-US" sz="3600" dirty="0">
              <a:solidFill>
                <a:schemeClr val="tx1"/>
              </a:solidFill>
            </a:endParaRPr>
          </a:p>
          <a:p>
            <a:endParaRPr lang="en-US" dirty="0"/>
          </a:p>
        </p:txBody>
      </p:sp>
      <p:pic>
        <p:nvPicPr>
          <p:cNvPr id="4" name="Picture 3" descr="Chart, scatter chart&#10;&#10;Description automatically generated">
            <a:extLst>
              <a:ext uri="{FF2B5EF4-FFF2-40B4-BE49-F238E27FC236}">
                <a16:creationId xmlns:a16="http://schemas.microsoft.com/office/drawing/2014/main" id="{7005FF5D-E385-4759-A671-D8F2A4C2E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41" y="2091237"/>
            <a:ext cx="5454471" cy="2997259"/>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19338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588125" y="4255294"/>
            <a:ext cx="8813616" cy="1979624"/>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Boxplot Analysis</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Continuing from the </a:t>
            </a:r>
            <a:r>
              <a:rPr lang="en-US" dirty="0" err="1">
                <a:solidFill>
                  <a:schemeClr val="dk1"/>
                </a:solidFill>
                <a:ea typeface="Open Sans"/>
                <a:cs typeface="Open Sans"/>
                <a:sym typeface="Open Sans"/>
              </a:rPr>
              <a:t>scatterpoint</a:t>
            </a:r>
            <a:r>
              <a:rPr lang="en-US" dirty="0">
                <a:solidFill>
                  <a:schemeClr val="dk1"/>
                </a:solidFill>
                <a:ea typeface="Open Sans"/>
                <a:cs typeface="Open Sans"/>
                <a:sym typeface="Open Sans"/>
              </a:rPr>
              <a:t> we now look at a boxplot of our </a:t>
            </a:r>
            <a:r>
              <a:rPr lang="en-US" dirty="0" err="1">
                <a:solidFill>
                  <a:schemeClr val="dk1"/>
                </a:solidFill>
                <a:ea typeface="Open Sans"/>
                <a:cs typeface="Open Sans"/>
                <a:sym typeface="Open Sans"/>
              </a:rPr>
              <a:t>pearsonr</a:t>
            </a:r>
            <a:r>
              <a:rPr lang="en-US" dirty="0">
                <a:solidFill>
                  <a:schemeClr val="dk1"/>
                </a:solidFill>
                <a:ea typeface="Open Sans"/>
                <a:cs typeface="Open Sans"/>
                <a:sym typeface="Open Sans"/>
              </a:rPr>
              <a:t> test.</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a:t>
            </a:r>
          </a:p>
          <a:p>
            <a:pPr marL="114300" indent="0">
              <a:spcBef>
                <a:spcPts val="0"/>
              </a:spcBef>
              <a:buClr>
                <a:schemeClr val="dk1"/>
              </a:buClr>
              <a:buSzPts val="1800"/>
              <a:buNone/>
            </a:pPr>
            <a:r>
              <a:rPr lang="en-US" dirty="0">
                <a:solidFill>
                  <a:schemeClr val="dk1"/>
                </a:solidFill>
                <a:ea typeface="Open Sans"/>
                <a:cs typeface="Open Sans"/>
                <a:sym typeface="Open Sans"/>
              </a:rPr>
              <a:t>      high and low end for two variables.</a:t>
            </a: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889544" y="314742"/>
            <a:ext cx="8624058" cy="1415772"/>
          </a:xfrm>
          <a:prstGeom prst="rect">
            <a:avLst/>
          </a:prstGeom>
          <a:noFill/>
        </p:spPr>
        <p:txBody>
          <a:bodyPr wrap="square" rtlCol="0">
            <a:spAutoFit/>
          </a:bodyPr>
          <a:lstStyle/>
          <a:p>
            <a:r>
              <a:rPr lang="en-US" sz="2800" dirty="0">
                <a:solidFill>
                  <a:schemeClr val="tx1"/>
                </a:solidFill>
              </a:rPr>
              <a:t>Action Movies – Audience Count &amp; Rating </a:t>
            </a:r>
            <a:r>
              <a:rPr lang="en-US" sz="2800" dirty="0"/>
              <a:t>Boxplot</a:t>
            </a:r>
            <a:endParaRPr lang="en-US" sz="2800" dirty="0">
              <a:solidFill>
                <a:schemeClr val="tx1"/>
              </a:solidFill>
            </a:endParaRPr>
          </a:p>
          <a:p>
            <a:endParaRPr lang="en-US" dirty="0"/>
          </a:p>
        </p:txBody>
      </p:sp>
      <p:pic>
        <p:nvPicPr>
          <p:cNvPr id="32" name="Picture 31" descr="Chart, histogram&#10;&#10;Description automatically generated">
            <a:extLst>
              <a:ext uri="{FF2B5EF4-FFF2-40B4-BE49-F238E27FC236}">
                <a16:creationId xmlns:a16="http://schemas.microsoft.com/office/drawing/2014/main" id="{60FCBDDB-2BD2-4442-B013-0338CF310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00" y="1161082"/>
            <a:ext cx="3644250" cy="2614353"/>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5" name="Picture 34" descr="Chart, histogram&#10;&#10;Description automatically generated">
            <a:extLst>
              <a:ext uri="{FF2B5EF4-FFF2-40B4-BE49-F238E27FC236}">
                <a16:creationId xmlns:a16="http://schemas.microsoft.com/office/drawing/2014/main" id="{A9FAD8C3-3C88-4F40-A588-F13864DE0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109" y="1130310"/>
            <a:ext cx="3683861" cy="2614353"/>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575611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53B1AEB0-2072-4073-BF60-E68D9B9850B6}"/>
              </a:ext>
            </a:extLst>
          </p:cNvPr>
          <p:cNvSpPr txBox="1">
            <a:spLocks/>
          </p:cNvSpPr>
          <p:nvPr/>
        </p:nvSpPr>
        <p:spPr>
          <a:xfrm>
            <a:off x="633388" y="1618934"/>
            <a:ext cx="3448931" cy="542862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2000" dirty="0">
                <a:solidFill>
                  <a:schemeClr val="dk1"/>
                </a:solidFill>
                <a:ea typeface="Open Sans"/>
                <a:cs typeface="Open Sans"/>
                <a:sym typeface="Open Sans"/>
              </a:rPr>
              <a:t>Low Correlation</a:t>
            </a:r>
          </a:p>
          <a:p>
            <a:pPr marL="457200">
              <a:spcBef>
                <a:spcPts val="0"/>
              </a:spcBef>
              <a:buClr>
                <a:schemeClr val="dk1"/>
              </a:buClr>
              <a:buSzPts val="1800"/>
              <a:buFont typeface="Open Sans"/>
              <a:buChar char="◆"/>
            </a:pPr>
            <a:r>
              <a:rPr lang="en-US" sz="2000" dirty="0">
                <a:solidFill>
                  <a:schemeClr val="dk1"/>
                </a:solidFill>
                <a:ea typeface="Open Sans"/>
                <a:cs typeface="Open Sans"/>
                <a:sym typeface="Open Sans"/>
              </a:rPr>
              <a:t>With this graph we can see that there is a low correlation.</a:t>
            </a:r>
          </a:p>
          <a:p>
            <a:pPr marL="457200">
              <a:spcBef>
                <a:spcPts val="0"/>
              </a:spcBef>
              <a:buClr>
                <a:schemeClr val="dk1"/>
              </a:buClr>
              <a:buSzPts val="1800"/>
              <a:buFont typeface="Open Sans"/>
              <a:buChar char="◆"/>
            </a:pPr>
            <a:r>
              <a:rPr lang="en-US" sz="2000" dirty="0">
                <a:solidFill>
                  <a:schemeClr val="dk1"/>
                </a:solidFill>
                <a:ea typeface="Open Sans"/>
                <a:cs typeface="Open Sans"/>
                <a:sym typeface="Open Sans"/>
              </a:rPr>
              <a:t>After running our </a:t>
            </a:r>
            <a:r>
              <a:rPr lang="en-US" sz="2000" dirty="0" err="1">
                <a:solidFill>
                  <a:schemeClr val="dk1"/>
                </a:solidFill>
                <a:ea typeface="Open Sans"/>
                <a:cs typeface="Open Sans"/>
                <a:sym typeface="Open Sans"/>
              </a:rPr>
              <a:t>pearsonr</a:t>
            </a:r>
            <a:r>
              <a:rPr lang="en-US" sz="2000" dirty="0">
                <a:solidFill>
                  <a:schemeClr val="dk1"/>
                </a:solidFill>
                <a:ea typeface="Open Sans"/>
                <a:cs typeface="Open Sans"/>
                <a:sym typeface="Open Sans"/>
              </a:rPr>
              <a:t> test we can conclude that there is no relevant correlation between short or long horror movies and their popularity. A horror movie can be set at any length and be just highly rated or poorly rated.  </a:t>
            </a:r>
            <a:endParaRPr lang="en-US" sz="2000"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34" name="TextBox 33">
            <a:extLst>
              <a:ext uri="{FF2B5EF4-FFF2-40B4-BE49-F238E27FC236}">
                <a16:creationId xmlns:a16="http://schemas.microsoft.com/office/drawing/2014/main" id="{0CA088C5-E94D-443D-A28E-EEFC5A6E0EAD}"/>
              </a:ext>
            </a:extLst>
          </p:cNvPr>
          <p:cNvSpPr txBox="1"/>
          <p:nvPr/>
        </p:nvSpPr>
        <p:spPr>
          <a:xfrm>
            <a:off x="976211" y="217640"/>
            <a:ext cx="6404002" cy="1477328"/>
          </a:xfrm>
          <a:prstGeom prst="rect">
            <a:avLst/>
          </a:prstGeom>
          <a:noFill/>
        </p:spPr>
        <p:txBody>
          <a:bodyPr wrap="square" rtlCol="0">
            <a:spAutoFit/>
          </a:bodyPr>
          <a:lstStyle/>
          <a:p>
            <a:r>
              <a:rPr lang="en-US" sz="3600" dirty="0">
                <a:solidFill>
                  <a:schemeClr val="tx1"/>
                </a:solidFill>
              </a:rPr>
              <a:t>Horror Movies - Runtime &amp; Rating - </a:t>
            </a:r>
            <a:r>
              <a:rPr lang="en-US" sz="3600" dirty="0" err="1">
                <a:solidFill>
                  <a:schemeClr val="tx1"/>
                </a:solidFill>
              </a:rPr>
              <a:t>Scatterpoint</a:t>
            </a:r>
            <a:endParaRPr lang="en-US" sz="3600" dirty="0">
              <a:solidFill>
                <a:schemeClr val="tx1"/>
              </a:solidFill>
            </a:endParaRPr>
          </a:p>
          <a:p>
            <a:endParaRPr lang="en-US" dirty="0"/>
          </a:p>
        </p:txBody>
      </p:sp>
      <p:pic>
        <p:nvPicPr>
          <p:cNvPr id="4" name="Picture 3" descr="Chart, scatter chart&#10;&#10;Description automatically generated">
            <a:extLst>
              <a:ext uri="{FF2B5EF4-FFF2-40B4-BE49-F238E27FC236}">
                <a16:creationId xmlns:a16="http://schemas.microsoft.com/office/drawing/2014/main" id="{151CB6D9-9888-44A1-9B74-5E6540C2B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126" y="2074094"/>
            <a:ext cx="5516868" cy="3031546"/>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96753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1FE577B6-2927-4643-901F-8ECCB282C94D}"/>
              </a:ext>
            </a:extLst>
          </p:cNvPr>
          <p:cNvSpPr txBox="1">
            <a:spLocks/>
          </p:cNvSpPr>
          <p:nvPr/>
        </p:nvSpPr>
        <p:spPr>
          <a:xfrm>
            <a:off x="588125" y="4255294"/>
            <a:ext cx="8813616" cy="1979624"/>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dirty="0">
                <a:solidFill>
                  <a:schemeClr val="dk1"/>
                </a:solidFill>
                <a:ea typeface="Open Sans"/>
                <a:cs typeface="Open Sans"/>
                <a:sym typeface="Open Sans"/>
              </a:rPr>
              <a:t>Boxplot Analysis</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Continuing from the </a:t>
            </a:r>
            <a:r>
              <a:rPr lang="en-US" dirty="0" err="1">
                <a:solidFill>
                  <a:schemeClr val="dk1"/>
                </a:solidFill>
                <a:ea typeface="Open Sans"/>
                <a:cs typeface="Open Sans"/>
                <a:sym typeface="Open Sans"/>
              </a:rPr>
              <a:t>scatterpoint</a:t>
            </a:r>
            <a:r>
              <a:rPr lang="en-US" dirty="0">
                <a:solidFill>
                  <a:schemeClr val="dk1"/>
                </a:solidFill>
                <a:ea typeface="Open Sans"/>
                <a:cs typeface="Open Sans"/>
                <a:sym typeface="Open Sans"/>
              </a:rPr>
              <a:t> we now look at a boxplot of our </a:t>
            </a:r>
            <a:r>
              <a:rPr lang="en-US" dirty="0" err="1">
                <a:solidFill>
                  <a:schemeClr val="dk1"/>
                </a:solidFill>
                <a:ea typeface="Open Sans"/>
                <a:cs typeface="Open Sans"/>
                <a:sym typeface="Open Sans"/>
              </a:rPr>
              <a:t>pearsonr</a:t>
            </a:r>
            <a:r>
              <a:rPr lang="en-US" dirty="0">
                <a:solidFill>
                  <a:schemeClr val="dk1"/>
                </a:solidFill>
                <a:ea typeface="Open Sans"/>
                <a:cs typeface="Open Sans"/>
                <a:sym typeface="Open Sans"/>
              </a:rPr>
              <a:t> test.</a:t>
            </a:r>
          </a:p>
          <a:p>
            <a:pPr marL="457200">
              <a:spcBef>
                <a:spcPts val="0"/>
              </a:spcBef>
              <a:buClr>
                <a:schemeClr val="dk1"/>
              </a:buClr>
              <a:buSzPts val="1800"/>
              <a:buFont typeface="Open Sans"/>
              <a:buChar char="◆"/>
            </a:pPr>
            <a:r>
              <a:rPr lang="en-US" dirty="0">
                <a:solidFill>
                  <a:schemeClr val="dk1"/>
                </a:solidFill>
                <a:ea typeface="Open Sans"/>
                <a:cs typeface="Open Sans"/>
                <a:sym typeface="Open Sans"/>
              </a:rPr>
              <a:t>With this graph we can see that there is a </a:t>
            </a:r>
          </a:p>
          <a:p>
            <a:pPr marL="114300" indent="0">
              <a:spcBef>
                <a:spcPts val="0"/>
              </a:spcBef>
              <a:buClr>
                <a:schemeClr val="dk1"/>
              </a:buClr>
              <a:buSzPts val="1800"/>
              <a:buNone/>
            </a:pPr>
            <a:r>
              <a:rPr lang="en-US" dirty="0">
                <a:solidFill>
                  <a:schemeClr val="dk1"/>
                </a:solidFill>
                <a:ea typeface="Open Sans"/>
                <a:cs typeface="Open Sans"/>
                <a:sym typeface="Open Sans"/>
              </a:rPr>
              <a:t>      high and low end for two variables.</a:t>
            </a:r>
            <a:endParaRPr lang="en-US"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9C68E1DA-D9BD-4C07-A0AE-97707048DA03}"/>
              </a:ext>
            </a:extLst>
          </p:cNvPr>
          <p:cNvSpPr txBox="1"/>
          <p:nvPr/>
        </p:nvSpPr>
        <p:spPr>
          <a:xfrm>
            <a:off x="889544" y="314742"/>
            <a:ext cx="8624058" cy="800219"/>
          </a:xfrm>
          <a:prstGeom prst="rect">
            <a:avLst/>
          </a:prstGeom>
          <a:noFill/>
        </p:spPr>
        <p:txBody>
          <a:bodyPr wrap="square" rtlCol="0">
            <a:spAutoFit/>
          </a:bodyPr>
          <a:lstStyle/>
          <a:p>
            <a:r>
              <a:rPr lang="en-US" sz="2800" dirty="0">
                <a:solidFill>
                  <a:schemeClr val="tx1"/>
                </a:solidFill>
              </a:rPr>
              <a:t>Horror Movies – Audience Count &amp; Rating </a:t>
            </a:r>
            <a:r>
              <a:rPr lang="en-US" sz="2800" dirty="0"/>
              <a:t>Boxplot</a:t>
            </a:r>
            <a:endParaRPr lang="en-US" sz="2800" dirty="0">
              <a:solidFill>
                <a:schemeClr val="tx1"/>
              </a:solidFill>
            </a:endParaRPr>
          </a:p>
          <a:p>
            <a:endParaRPr lang="en-US" dirty="0"/>
          </a:p>
        </p:txBody>
      </p:sp>
      <p:pic>
        <p:nvPicPr>
          <p:cNvPr id="4" name="Picture 3" descr="Chart, histogram&#10;&#10;Description automatically generated">
            <a:extLst>
              <a:ext uri="{FF2B5EF4-FFF2-40B4-BE49-F238E27FC236}">
                <a16:creationId xmlns:a16="http://schemas.microsoft.com/office/drawing/2014/main" id="{7B570110-E591-45FC-9EE9-B4631A47C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248" y="1259490"/>
            <a:ext cx="3797514" cy="2652232"/>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descr="Chart, histogram&#10;&#10;Description automatically generated">
            <a:extLst>
              <a:ext uri="{FF2B5EF4-FFF2-40B4-BE49-F238E27FC236}">
                <a16:creationId xmlns:a16="http://schemas.microsoft.com/office/drawing/2014/main" id="{26940128-0836-49CB-804F-5D883095F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37" y="1259490"/>
            <a:ext cx="3697051" cy="2652232"/>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127761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Google Shape;213;p38">
            <a:extLst>
              <a:ext uri="{FF2B5EF4-FFF2-40B4-BE49-F238E27FC236}">
                <a16:creationId xmlns:a16="http://schemas.microsoft.com/office/drawing/2014/main" id="{53B1AEB0-2072-4073-BF60-E68D9B9850B6}"/>
              </a:ext>
            </a:extLst>
          </p:cNvPr>
          <p:cNvSpPr txBox="1">
            <a:spLocks/>
          </p:cNvSpPr>
          <p:nvPr/>
        </p:nvSpPr>
        <p:spPr>
          <a:xfrm>
            <a:off x="633388" y="1618934"/>
            <a:ext cx="3448931" cy="5428629"/>
          </a:xfrm>
          <a:prstGeom prst="rect">
            <a:avLst/>
          </a:prstGeom>
        </p:spPr>
        <p:txBody>
          <a:bodyPr spcFirstLastPara="1" vert="horz" wrap="square"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2000" dirty="0">
                <a:solidFill>
                  <a:schemeClr val="dk1"/>
                </a:solidFill>
                <a:ea typeface="Open Sans"/>
                <a:cs typeface="Open Sans"/>
                <a:sym typeface="Open Sans"/>
              </a:rPr>
              <a:t>Low Correlation</a:t>
            </a:r>
          </a:p>
          <a:p>
            <a:pPr marL="457200">
              <a:spcBef>
                <a:spcPts val="0"/>
              </a:spcBef>
              <a:buClr>
                <a:schemeClr val="dk1"/>
              </a:buClr>
              <a:buSzPts val="1800"/>
              <a:buFont typeface="Open Sans"/>
              <a:buChar char="◆"/>
            </a:pPr>
            <a:r>
              <a:rPr lang="en-US" sz="2000" dirty="0">
                <a:solidFill>
                  <a:schemeClr val="dk1"/>
                </a:solidFill>
                <a:ea typeface="Open Sans"/>
                <a:cs typeface="Open Sans"/>
                <a:sym typeface="Open Sans"/>
              </a:rPr>
              <a:t>With this graph we can see that there is a low correlation.</a:t>
            </a:r>
          </a:p>
          <a:p>
            <a:pPr marL="457200">
              <a:spcBef>
                <a:spcPts val="0"/>
              </a:spcBef>
              <a:buClr>
                <a:schemeClr val="dk1"/>
              </a:buClr>
              <a:buSzPts val="1800"/>
              <a:buFont typeface="Open Sans"/>
              <a:buChar char="◆"/>
            </a:pPr>
            <a:r>
              <a:rPr lang="en-US" sz="2000" dirty="0">
                <a:solidFill>
                  <a:schemeClr val="dk1"/>
                </a:solidFill>
                <a:ea typeface="Open Sans"/>
                <a:cs typeface="Open Sans"/>
                <a:sym typeface="Open Sans"/>
              </a:rPr>
              <a:t>After running our </a:t>
            </a:r>
            <a:r>
              <a:rPr lang="en-US" sz="2000" dirty="0" err="1">
                <a:solidFill>
                  <a:schemeClr val="dk1"/>
                </a:solidFill>
                <a:ea typeface="Open Sans"/>
                <a:cs typeface="Open Sans"/>
                <a:sym typeface="Open Sans"/>
              </a:rPr>
              <a:t>pearsonr</a:t>
            </a:r>
            <a:r>
              <a:rPr lang="en-US" sz="2000" dirty="0">
                <a:solidFill>
                  <a:schemeClr val="dk1"/>
                </a:solidFill>
                <a:ea typeface="Open Sans"/>
                <a:cs typeface="Open Sans"/>
                <a:sym typeface="Open Sans"/>
              </a:rPr>
              <a:t> test we can conclude that there is no relevant correlation between audience rating or audience count. A horror movie can poorly rated or highly rated regardless of the amount of people. </a:t>
            </a:r>
            <a:endParaRPr lang="en-US" sz="2000" dirty="0">
              <a:solidFill>
                <a:srgbClr val="000000"/>
              </a:solidFill>
              <a:latin typeface="Open Sans"/>
              <a:ea typeface="Open Sans"/>
              <a:cs typeface="Open Sans"/>
              <a:sym typeface="Open Sans"/>
            </a:endParaRPr>
          </a:p>
          <a:p>
            <a:pPr marL="0" indent="0">
              <a:spcBef>
                <a:spcPts val="0"/>
              </a:spcBef>
              <a:buFont typeface="Wingdings 3" charset="2"/>
              <a:buNone/>
            </a:pPr>
            <a:endParaRPr lang="en-US" dirty="0">
              <a:solidFill>
                <a:srgbClr val="000000"/>
              </a:solidFill>
              <a:latin typeface="Open Sans"/>
              <a:ea typeface="Open Sans"/>
              <a:cs typeface="Open Sans"/>
              <a:sym typeface="Open Sans"/>
            </a:endParaRPr>
          </a:p>
        </p:txBody>
      </p:sp>
      <p:sp>
        <p:nvSpPr>
          <p:cNvPr id="34" name="TextBox 33">
            <a:extLst>
              <a:ext uri="{FF2B5EF4-FFF2-40B4-BE49-F238E27FC236}">
                <a16:creationId xmlns:a16="http://schemas.microsoft.com/office/drawing/2014/main" id="{0CA088C5-E94D-443D-A28E-EEFC5A6E0EAD}"/>
              </a:ext>
            </a:extLst>
          </p:cNvPr>
          <p:cNvSpPr txBox="1"/>
          <p:nvPr/>
        </p:nvSpPr>
        <p:spPr>
          <a:xfrm>
            <a:off x="976211" y="217640"/>
            <a:ext cx="7246950" cy="1477328"/>
          </a:xfrm>
          <a:prstGeom prst="rect">
            <a:avLst/>
          </a:prstGeom>
          <a:noFill/>
        </p:spPr>
        <p:txBody>
          <a:bodyPr wrap="square" rtlCol="0">
            <a:spAutoFit/>
          </a:bodyPr>
          <a:lstStyle/>
          <a:p>
            <a:r>
              <a:rPr lang="en-US" sz="3600" dirty="0">
                <a:solidFill>
                  <a:schemeClr val="tx1"/>
                </a:solidFill>
              </a:rPr>
              <a:t>Horror Movies – Audience Count &amp; Rating - </a:t>
            </a:r>
            <a:r>
              <a:rPr lang="en-US" sz="3600" dirty="0" err="1">
                <a:solidFill>
                  <a:schemeClr val="tx1"/>
                </a:solidFill>
              </a:rPr>
              <a:t>Scatterpoint</a:t>
            </a:r>
            <a:endParaRPr lang="en-US" sz="3600" dirty="0">
              <a:solidFill>
                <a:schemeClr val="tx1"/>
              </a:solidFill>
            </a:endParaRPr>
          </a:p>
          <a:p>
            <a:endParaRPr lang="en-US" dirty="0"/>
          </a:p>
        </p:txBody>
      </p:sp>
      <p:pic>
        <p:nvPicPr>
          <p:cNvPr id="3" name="Picture 2" descr="Chart, scatter chart&#10;&#10;Description automatically generated">
            <a:extLst>
              <a:ext uri="{FF2B5EF4-FFF2-40B4-BE49-F238E27FC236}">
                <a16:creationId xmlns:a16="http://schemas.microsoft.com/office/drawing/2014/main" id="{61B8921D-5E82-4F99-B471-3AF453E23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214" y="2011705"/>
            <a:ext cx="4924439" cy="2706004"/>
          </a:xfrm>
          <a:prstGeom prst="roundRect">
            <a:avLst>
              <a:gd name="adj" fmla="val 4167"/>
            </a:avLst>
          </a:prstGeom>
          <a:solidFill>
            <a:srgbClr val="FFFFFF"/>
          </a:solidFill>
          <a:ln w="76200" cap="sq">
            <a:solidFill>
              <a:schemeClr val="accent2"/>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028374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cet">
  <a:themeElements>
    <a:clrScheme name="Custom 8">
      <a:dk1>
        <a:srgbClr val="FFFFFF"/>
      </a:dk1>
      <a:lt1>
        <a:srgbClr val="FFFFFF"/>
      </a:lt1>
      <a:dk2>
        <a:srgbClr val="2C3C43"/>
      </a:dk2>
      <a:lt2>
        <a:srgbClr val="000000"/>
      </a:lt2>
      <a:accent1>
        <a:srgbClr val="000000"/>
      </a:accent1>
      <a:accent2>
        <a:srgbClr val="000000"/>
      </a:accent2>
      <a:accent3>
        <a:srgbClr val="E6B91E"/>
      </a:accent3>
      <a:accent4>
        <a:srgbClr val="E76618"/>
      </a:accent4>
      <a:accent5>
        <a:srgbClr val="C42F1A"/>
      </a:accent5>
      <a:accent6>
        <a:srgbClr val="91865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1995</TotalTime>
  <Words>666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11</vt:i4>
      </vt:variant>
    </vt:vector>
  </HeadingPairs>
  <TitlesOfParts>
    <vt:vector size="20" baseType="lpstr">
      <vt:lpstr>Arial</vt:lpstr>
      <vt:lpstr>Calibri</vt:lpstr>
      <vt:lpstr>Open Sans</vt:lpstr>
      <vt:lpstr>Wingdings 3</vt:lpstr>
      <vt:lpstr>AccentBoxVTI</vt:lpstr>
      <vt:lpstr>Custom Design</vt:lpstr>
      <vt:lpstr>1_Custom Design</vt:lpstr>
      <vt:lpstr>2_Custom Design</vt:lpstr>
      <vt:lpstr>Facet</vt:lpstr>
      <vt:lpstr>   Runtime,  Rating &amp; Audience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Fuel &amp; Cost</dc:title>
  <dc:creator>Christopher Ford</dc:creator>
  <cp:lastModifiedBy>Christopher Ford</cp:lastModifiedBy>
  <cp:revision>46</cp:revision>
  <dcterms:created xsi:type="dcterms:W3CDTF">2021-02-01T11:05:38Z</dcterms:created>
  <dcterms:modified xsi:type="dcterms:W3CDTF">2021-03-06T02:19:56Z</dcterms:modified>
</cp:coreProperties>
</file>