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5"/>
    <p:sldMasterId id="2147484533" r:id="rId6"/>
  </p:sldMasterIdLst>
  <p:notesMasterIdLst>
    <p:notesMasterId r:id="rId33"/>
  </p:notesMasterIdLst>
  <p:handoutMasterIdLst>
    <p:handoutMasterId r:id="rId34"/>
  </p:handoutMasterIdLst>
  <p:sldIdLst>
    <p:sldId id="257" r:id="rId7"/>
    <p:sldId id="283" r:id="rId8"/>
    <p:sldId id="270" r:id="rId9"/>
    <p:sldId id="285" r:id="rId10"/>
    <p:sldId id="287" r:id="rId11"/>
    <p:sldId id="271" r:id="rId12"/>
    <p:sldId id="273" r:id="rId13"/>
    <p:sldId id="281" r:id="rId14"/>
    <p:sldId id="291" r:id="rId15"/>
    <p:sldId id="288" r:id="rId16"/>
    <p:sldId id="272" r:id="rId17"/>
    <p:sldId id="274" r:id="rId18"/>
    <p:sldId id="275" r:id="rId19"/>
    <p:sldId id="276" r:id="rId20"/>
    <p:sldId id="277" r:id="rId21"/>
    <p:sldId id="292" r:id="rId22"/>
    <p:sldId id="289" r:id="rId23"/>
    <p:sldId id="278" r:id="rId24"/>
    <p:sldId id="293" r:id="rId25"/>
    <p:sldId id="279" r:id="rId26"/>
    <p:sldId id="290" r:id="rId27"/>
    <p:sldId id="282" r:id="rId28"/>
    <p:sldId id="294" r:id="rId29"/>
    <p:sldId id="280" r:id="rId30"/>
    <p:sldId id="295" r:id="rId31"/>
    <p:sldId id="284" r:id="rId32"/>
  </p:sldIdLst>
  <p:sldSz cx="9144000" cy="5148263"/>
  <p:notesSz cx="9236075" cy="6950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16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3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49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66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58239" algn="l" defTabSz="58329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1749887" algn="l" defTabSz="58329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2041535" algn="l" defTabSz="58329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2333183" algn="l" defTabSz="58329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 Dennen" initials="MD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279"/>
    <a:srgbClr val="FFCC99"/>
    <a:srgbClr val="FFFFCC"/>
    <a:srgbClr val="486CA6"/>
    <a:srgbClr val="999D9D"/>
    <a:srgbClr val="7AABDE"/>
    <a:srgbClr val="536EA5"/>
    <a:srgbClr val="2F62E3"/>
    <a:srgbClr val="606DE3"/>
    <a:srgbClr val="62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2" autoAdjust="0"/>
    <p:restoredTop sz="86358" autoAdjust="0"/>
  </p:normalViewPr>
  <p:slideViewPr>
    <p:cSldViewPr snapToGrid="0">
      <p:cViewPr varScale="1">
        <p:scale>
          <a:sx n="93" d="100"/>
          <a:sy n="93" d="100"/>
        </p:scale>
        <p:origin x="-96" y="-360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1399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36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t" anchorCtr="0" compatLnSpc="1">
            <a:prstTxWarp prst="textNoShape">
              <a:avLst/>
            </a:prstTxWarp>
          </a:bodyPr>
          <a:lstStyle>
            <a:lvl1pPr defTabSz="92496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400" y="0"/>
            <a:ext cx="4003675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t" anchorCtr="0" compatLnSpc="1">
            <a:prstTxWarp prst="textNoShape">
              <a:avLst/>
            </a:prstTxWarp>
          </a:bodyPr>
          <a:lstStyle>
            <a:lvl1pPr algn="r" defTabSz="92496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64313"/>
            <a:ext cx="40036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b" anchorCtr="0" compatLnSpc="1">
            <a:prstTxWarp prst="textNoShape">
              <a:avLst/>
            </a:prstTxWarp>
          </a:bodyPr>
          <a:lstStyle>
            <a:lvl1pPr defTabSz="92496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400" y="6564313"/>
            <a:ext cx="400367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b" anchorCtr="0" compatLnSpc="1">
            <a:prstTxWarp prst="textNoShape">
              <a:avLst/>
            </a:prstTxWarp>
          </a:bodyPr>
          <a:lstStyle>
            <a:lvl1pPr algn="r" defTabSz="924967">
              <a:defRPr sz="1200">
                <a:latin typeface="Arial" charset="0"/>
              </a:defRPr>
            </a:lvl1pPr>
          </a:lstStyle>
          <a:p>
            <a:pPr>
              <a:defRPr/>
            </a:pPr>
            <a:fld id="{912178A6-7C11-4D89-9426-808C9A203E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8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t" anchorCtr="0" compatLnSpc="1">
            <a:prstTxWarp prst="textNoShape">
              <a:avLst/>
            </a:prstTxWarp>
          </a:bodyPr>
          <a:lstStyle>
            <a:lvl1pPr defTabSz="92496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400" y="0"/>
            <a:ext cx="40036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t" anchorCtr="0" compatLnSpc="1">
            <a:prstTxWarp prst="textNoShape">
              <a:avLst/>
            </a:prstTxWarp>
          </a:bodyPr>
          <a:lstStyle>
            <a:lvl1pPr algn="r" defTabSz="92496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6638" y="522288"/>
            <a:ext cx="4622800" cy="2603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02000"/>
            <a:ext cx="6772275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2413"/>
            <a:ext cx="40036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b" anchorCtr="0" compatLnSpc="1">
            <a:prstTxWarp prst="textNoShape">
              <a:avLst/>
            </a:prstTxWarp>
          </a:bodyPr>
          <a:lstStyle>
            <a:lvl1pPr defTabSz="92496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400" y="6602413"/>
            <a:ext cx="40036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30" tIns="46566" rIns="93130" bIns="46566" numCol="1" anchor="b" anchorCtr="0" compatLnSpc="1">
            <a:prstTxWarp prst="textNoShape">
              <a:avLst/>
            </a:prstTxWarp>
          </a:bodyPr>
          <a:lstStyle>
            <a:lvl1pPr algn="r" defTabSz="924967">
              <a:defRPr sz="1200">
                <a:latin typeface="Arial" charset="0"/>
              </a:defRPr>
            </a:lvl1pPr>
          </a:lstStyle>
          <a:p>
            <a:pPr>
              <a:defRPr/>
            </a:pPr>
            <a:fld id="{874ABFEF-C6AA-446E-8317-E09A7BC682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4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291648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583296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874944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166592"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1458239" algn="l" defTabSz="5832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49887" algn="l" defTabSz="5832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41535" algn="l" defTabSz="5832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33183" algn="l" defTabSz="58329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6556376" y="1201262"/>
            <a:ext cx="2587625" cy="308776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58330" tIns="29165" rIns="58330" bIns="29165" anchor="ctr"/>
          <a:lstStyle/>
          <a:p>
            <a:pPr>
              <a:buClr>
                <a:srgbClr val="FDBB30"/>
              </a:buClr>
              <a:buSzPct val="120000"/>
              <a:buFont typeface="Times" pitchFamily="18" charset="0"/>
              <a:buChar char="•"/>
              <a:defRPr/>
            </a:pPr>
            <a:endParaRPr lang="en-US" sz="13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7014" y="1201262"/>
            <a:ext cx="7069137" cy="3087766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58330" tIns="29165" rIns="58330" bIns="29165" anchor="ctr"/>
          <a:lstStyle/>
          <a:p>
            <a:pPr>
              <a:buClr>
                <a:srgbClr val="FDBB30"/>
              </a:buClr>
              <a:buSzPct val="120000"/>
              <a:buFont typeface="Times" pitchFamily="18" charset="0"/>
              <a:buChar char="•"/>
              <a:defRPr/>
            </a:pPr>
            <a:endParaRPr lang="en-US" sz="13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2280968"/>
            <a:ext cx="5218113" cy="413253"/>
          </a:xfrm>
        </p:spPr>
        <p:txBody>
          <a:bodyPr/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2700455"/>
            <a:ext cx="5214938" cy="1315667"/>
          </a:xfrm>
        </p:spPr>
        <p:txBody>
          <a:bodyPr/>
          <a:lstStyle>
            <a:lvl1pPr marL="0" indent="0">
              <a:buFont typeface="Times" pitchFamily="18" charset="0"/>
              <a:buNone/>
              <a:defRPr sz="1800">
                <a:solidFill>
                  <a:schemeClr val="folHlink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4" y="4690639"/>
            <a:ext cx="5203825" cy="343218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Wal-Mart – Confidential – Do not distribute</a:t>
            </a:r>
            <a:endParaRPr lang="en-GB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73838" y="4690639"/>
            <a:ext cx="2171700" cy="343218"/>
          </a:xfrm>
        </p:spPr>
        <p:txBody>
          <a:bodyPr wrap="square" lIns="0" tIns="29368" rIns="0" bIns="29368" anchor="t"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0F773BF-0B5C-48C4-B2E0-A79D8700BF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2" descr="C:\Documents and Settings\pjohns0\Desktop\Corp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464" y="428133"/>
            <a:ext cx="1916057" cy="560528"/>
          </a:xfrm>
          <a:prstGeom prst="rect">
            <a:avLst/>
          </a:prstGeom>
          <a:noFill/>
        </p:spPr>
      </p:pic>
      <p:pic>
        <p:nvPicPr>
          <p:cNvPr id="11" name="pasted-image.png"/>
          <p:cNvPicPr>
            <a:picLocks noChangeAspect="1"/>
          </p:cNvPicPr>
          <p:nvPr userDrawn="1"/>
        </p:nvPicPr>
        <p:blipFill>
          <a:blip r:embed="rId3">
            <a:extLst/>
          </a:blip>
          <a:srcRect t="4564" b="4564"/>
          <a:stretch>
            <a:fillRect/>
          </a:stretch>
        </p:blipFill>
        <p:spPr>
          <a:xfrm>
            <a:off x="3880124" y="218895"/>
            <a:ext cx="1383752" cy="979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OneOps-Log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" y="516465"/>
            <a:ext cx="1641307" cy="383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" dur="2500" fill="hold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1" grpId="1" animBg="1" advAuto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4D38B3F-B73D-47F7-BF29-6EFC0CC871B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5968" y="164458"/>
            <a:ext cx="230832" cy="45285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4458"/>
            <a:ext cx="6019800" cy="45285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7D67A64-332D-4097-B0B2-A2971E3D4A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459"/>
            <a:ext cx="8229600" cy="2901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22292"/>
            <a:ext cx="8229600" cy="3870731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FBFEB49-0555-4B2A-B5DA-8A60D9B9658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6556376" y="1201262"/>
            <a:ext cx="2587625" cy="308776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58330" tIns="29165" rIns="58330" bIns="29165" anchor="ctr"/>
          <a:lstStyle/>
          <a:p>
            <a:pPr>
              <a:buClr>
                <a:srgbClr val="FDBB30"/>
              </a:buClr>
              <a:buSzPct val="120000"/>
              <a:buFont typeface="Times" pitchFamily="-112" charset="0"/>
              <a:buChar char="•"/>
              <a:defRPr/>
            </a:pPr>
            <a:endParaRPr lang="en-US" sz="13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7014" y="1201262"/>
            <a:ext cx="7069137" cy="3087766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58330" tIns="29165" rIns="58330" bIns="29165" anchor="ctr"/>
          <a:lstStyle/>
          <a:p>
            <a:pPr>
              <a:buClr>
                <a:srgbClr val="FDBB30"/>
              </a:buClr>
              <a:buSzPct val="120000"/>
              <a:buFont typeface="Times" pitchFamily="-112" charset="0"/>
              <a:buChar char="•"/>
              <a:defRPr/>
            </a:pPr>
            <a:endParaRPr lang="en-US" sz="1300" dirty="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6" name="Picture 9" descr="walmart_logo2"/>
          <p:cNvPicPr>
            <a:picLocks noChangeAspect="1" noChangeArrowheads="1"/>
          </p:cNvPicPr>
          <p:nvPr/>
        </p:nvPicPr>
        <p:blipFill>
          <a:blip r:embed="rId2" cstate="print"/>
          <a:srcRect r="7895"/>
          <a:stretch>
            <a:fillRect/>
          </a:stretch>
        </p:blipFill>
        <p:spPr bwMode="auto">
          <a:xfrm>
            <a:off x="6324600" y="420681"/>
            <a:ext cx="2667000" cy="59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2280968"/>
            <a:ext cx="5218113" cy="413253"/>
          </a:xfrm>
        </p:spPr>
        <p:txBody>
          <a:bodyPr/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2700455"/>
            <a:ext cx="5214938" cy="1315667"/>
          </a:xfrm>
        </p:spPr>
        <p:txBody>
          <a:bodyPr/>
          <a:lstStyle>
            <a:lvl1pPr marL="0" indent="0">
              <a:buFont typeface="Times" pitchFamily="18" charset="0"/>
              <a:buNone/>
              <a:defRPr sz="1800">
                <a:solidFill>
                  <a:schemeClr val="folHlink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459419"/>
          </a:xfrm>
        </p:spPr>
        <p:txBody>
          <a:bodyPr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1300"/>
            </a:lvl1pPr>
            <a:lvl2pPr marL="291648" indent="0">
              <a:buNone/>
              <a:defRPr sz="1100"/>
            </a:lvl2pPr>
            <a:lvl3pPr marL="583296" indent="0">
              <a:buNone/>
              <a:defRPr sz="1000"/>
            </a:lvl3pPr>
            <a:lvl4pPr marL="874944" indent="0">
              <a:buNone/>
              <a:defRPr sz="900"/>
            </a:lvl4pPr>
            <a:lvl5pPr marL="1166592" indent="0">
              <a:buNone/>
              <a:defRPr sz="900"/>
            </a:lvl5pPr>
            <a:lvl6pPr marL="1458239" indent="0">
              <a:buNone/>
              <a:defRPr sz="900"/>
            </a:lvl6pPr>
            <a:lvl7pPr marL="1749887" indent="0">
              <a:buNone/>
              <a:defRPr sz="900"/>
            </a:lvl7pPr>
            <a:lvl8pPr marL="2041535" indent="0">
              <a:buNone/>
              <a:defRPr sz="900"/>
            </a:lvl8pPr>
            <a:lvl9pPr marL="23331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2292"/>
            <a:ext cx="4038600" cy="38707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2292"/>
            <a:ext cx="4038600" cy="38707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70"/>
            <a:ext cx="8229600" cy="29014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1648" indent="0">
              <a:buNone/>
              <a:defRPr sz="1300" b="1"/>
            </a:lvl2pPr>
            <a:lvl3pPr marL="583296" indent="0">
              <a:buNone/>
              <a:defRPr sz="1100" b="1"/>
            </a:lvl3pPr>
            <a:lvl4pPr marL="874944" indent="0">
              <a:buNone/>
              <a:defRPr sz="1000" b="1"/>
            </a:lvl4pPr>
            <a:lvl5pPr marL="1166592" indent="0">
              <a:buNone/>
              <a:defRPr sz="1000" b="1"/>
            </a:lvl5pPr>
            <a:lvl6pPr marL="1458239" indent="0">
              <a:buNone/>
              <a:defRPr sz="1000" b="1"/>
            </a:lvl6pPr>
            <a:lvl7pPr marL="1749887" indent="0">
              <a:buNone/>
              <a:defRPr sz="1000" b="1"/>
            </a:lvl7pPr>
            <a:lvl8pPr marL="2041535" indent="0">
              <a:buNone/>
              <a:defRPr sz="1000" b="1"/>
            </a:lvl8pPr>
            <a:lvl9pPr marL="23331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401"/>
            <a:ext cx="4041775" cy="48026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1648" indent="0">
              <a:buNone/>
              <a:defRPr sz="1300" b="1"/>
            </a:lvl2pPr>
            <a:lvl3pPr marL="583296" indent="0">
              <a:buNone/>
              <a:defRPr sz="1100" b="1"/>
            </a:lvl3pPr>
            <a:lvl4pPr marL="874944" indent="0">
              <a:buNone/>
              <a:defRPr sz="1000" b="1"/>
            </a:lvl4pPr>
            <a:lvl5pPr marL="1166592" indent="0">
              <a:buNone/>
              <a:defRPr sz="1000" b="1"/>
            </a:lvl5pPr>
            <a:lvl6pPr marL="1458239" indent="0">
              <a:buNone/>
              <a:defRPr sz="1000" b="1"/>
            </a:lvl6pPr>
            <a:lvl7pPr marL="1749887" indent="0">
              <a:buNone/>
              <a:defRPr sz="1000" b="1"/>
            </a:lvl7pPr>
            <a:lvl8pPr marL="2041535" indent="0">
              <a:buNone/>
              <a:defRPr sz="1000" b="1"/>
            </a:lvl8pPr>
            <a:lvl9pPr marL="23331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2667"/>
            <a:ext cx="4041775" cy="296621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459"/>
            <a:ext cx="8229600" cy="2901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22292"/>
            <a:ext cx="8229600" cy="3870731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9A158B-0AEB-4A9A-82E7-4685F0DFCFE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459419"/>
          </a:xfrm>
        </p:spPr>
        <p:txBody>
          <a:bodyPr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1300"/>
            </a:lvl1pPr>
            <a:lvl2pPr marL="291648" indent="0">
              <a:buNone/>
              <a:defRPr sz="1100"/>
            </a:lvl2pPr>
            <a:lvl3pPr marL="583296" indent="0">
              <a:buNone/>
              <a:defRPr sz="1000"/>
            </a:lvl3pPr>
            <a:lvl4pPr marL="874944" indent="0">
              <a:buNone/>
              <a:defRPr sz="900"/>
            </a:lvl4pPr>
            <a:lvl5pPr marL="1166592" indent="0">
              <a:buNone/>
              <a:defRPr sz="900"/>
            </a:lvl5pPr>
            <a:lvl6pPr marL="1458239" indent="0">
              <a:buNone/>
              <a:defRPr sz="900"/>
            </a:lvl6pPr>
            <a:lvl7pPr marL="1749887" indent="0">
              <a:buNone/>
              <a:defRPr sz="900"/>
            </a:lvl7pPr>
            <a:lvl8pPr marL="2041535" indent="0">
              <a:buNone/>
              <a:defRPr sz="900"/>
            </a:lvl8pPr>
            <a:lvl9pPr marL="233318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D828BD4-66B5-4A52-9688-86D9D8D3C9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2292"/>
            <a:ext cx="4038600" cy="38707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2292"/>
            <a:ext cx="4038600" cy="38707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7629ED2-D4D5-4AD2-8F91-A00ED9F09B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70"/>
            <a:ext cx="8229600" cy="29014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1648" indent="0">
              <a:buNone/>
              <a:defRPr sz="1300" b="1"/>
            </a:lvl2pPr>
            <a:lvl3pPr marL="583296" indent="0">
              <a:buNone/>
              <a:defRPr sz="1100" b="1"/>
            </a:lvl3pPr>
            <a:lvl4pPr marL="874944" indent="0">
              <a:buNone/>
              <a:defRPr sz="1000" b="1"/>
            </a:lvl4pPr>
            <a:lvl5pPr marL="1166592" indent="0">
              <a:buNone/>
              <a:defRPr sz="1000" b="1"/>
            </a:lvl5pPr>
            <a:lvl6pPr marL="1458239" indent="0">
              <a:buNone/>
              <a:defRPr sz="1000" b="1"/>
            </a:lvl6pPr>
            <a:lvl7pPr marL="1749887" indent="0">
              <a:buNone/>
              <a:defRPr sz="1000" b="1"/>
            </a:lvl7pPr>
            <a:lvl8pPr marL="2041535" indent="0">
              <a:buNone/>
              <a:defRPr sz="1000" b="1"/>
            </a:lvl8pPr>
            <a:lvl9pPr marL="23331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401"/>
            <a:ext cx="4041775" cy="48026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1648" indent="0">
              <a:buNone/>
              <a:defRPr sz="1300" b="1"/>
            </a:lvl2pPr>
            <a:lvl3pPr marL="583296" indent="0">
              <a:buNone/>
              <a:defRPr sz="1100" b="1"/>
            </a:lvl3pPr>
            <a:lvl4pPr marL="874944" indent="0">
              <a:buNone/>
              <a:defRPr sz="1000" b="1"/>
            </a:lvl4pPr>
            <a:lvl5pPr marL="1166592" indent="0">
              <a:buNone/>
              <a:defRPr sz="1000" b="1"/>
            </a:lvl5pPr>
            <a:lvl6pPr marL="1458239" indent="0">
              <a:buNone/>
              <a:defRPr sz="1000" b="1"/>
            </a:lvl6pPr>
            <a:lvl7pPr marL="1749887" indent="0">
              <a:buNone/>
              <a:defRPr sz="1000" b="1"/>
            </a:lvl7pPr>
            <a:lvl8pPr marL="2041535" indent="0">
              <a:buNone/>
              <a:defRPr sz="1000" b="1"/>
            </a:lvl8pPr>
            <a:lvl9pPr marL="23331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2667"/>
            <a:ext cx="4041775" cy="296621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333E1E2-8F15-4E32-B671-AAA1B629D1F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AE0780D-4ABE-4D76-B917-627FFAFB80B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476606E-06FF-4A5D-B222-C2EFDE5FFF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7958"/>
            <a:ext cx="3008313" cy="25936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8"/>
            <a:ext cx="5111750" cy="43939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3"/>
            <a:ext cx="3008313" cy="3521555"/>
          </a:xfrm>
        </p:spPr>
        <p:txBody>
          <a:bodyPr/>
          <a:lstStyle>
            <a:lvl1pPr marL="0" indent="0">
              <a:buNone/>
              <a:defRPr sz="900"/>
            </a:lvl1pPr>
            <a:lvl2pPr marL="291648" indent="0">
              <a:buNone/>
              <a:defRPr sz="800"/>
            </a:lvl2pPr>
            <a:lvl3pPr marL="583296" indent="0">
              <a:buNone/>
              <a:defRPr sz="600"/>
            </a:lvl3pPr>
            <a:lvl4pPr marL="874944" indent="0">
              <a:buNone/>
              <a:defRPr sz="600"/>
            </a:lvl4pPr>
            <a:lvl5pPr marL="1166592" indent="0">
              <a:buNone/>
              <a:defRPr sz="600"/>
            </a:lvl5pPr>
            <a:lvl6pPr marL="1458239" indent="0">
              <a:buNone/>
              <a:defRPr sz="600"/>
            </a:lvl6pPr>
            <a:lvl7pPr marL="1749887" indent="0">
              <a:buNone/>
              <a:defRPr sz="600"/>
            </a:lvl7pPr>
            <a:lvl8pPr marL="2041535" indent="0">
              <a:buNone/>
              <a:defRPr sz="600"/>
            </a:lvl8pPr>
            <a:lvl9pPr marL="233318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4ECA8E8-B36C-4D7E-87DC-B7A85CC652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69867"/>
            <a:ext cx="5486400" cy="25936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2000"/>
            </a:lvl1pPr>
            <a:lvl2pPr marL="291648" indent="0">
              <a:buNone/>
              <a:defRPr sz="1800"/>
            </a:lvl2pPr>
            <a:lvl3pPr marL="583296" indent="0">
              <a:buNone/>
              <a:defRPr sz="1500"/>
            </a:lvl3pPr>
            <a:lvl4pPr marL="874944" indent="0">
              <a:buNone/>
              <a:defRPr sz="1300"/>
            </a:lvl4pPr>
            <a:lvl5pPr marL="1166592" indent="0">
              <a:buNone/>
              <a:defRPr sz="1300"/>
            </a:lvl5pPr>
            <a:lvl6pPr marL="1458239" indent="0">
              <a:buNone/>
              <a:defRPr sz="1300"/>
            </a:lvl6pPr>
            <a:lvl7pPr marL="1749887" indent="0">
              <a:buNone/>
              <a:defRPr sz="1300"/>
            </a:lvl7pPr>
            <a:lvl8pPr marL="2041535" indent="0">
              <a:buNone/>
              <a:defRPr sz="1300"/>
            </a:lvl8pPr>
            <a:lvl9pPr marL="2333183" indent="0">
              <a:buNone/>
              <a:defRPr sz="13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900"/>
            </a:lvl1pPr>
            <a:lvl2pPr marL="291648" indent="0">
              <a:buNone/>
              <a:defRPr sz="800"/>
            </a:lvl2pPr>
            <a:lvl3pPr marL="583296" indent="0">
              <a:buNone/>
              <a:defRPr sz="600"/>
            </a:lvl3pPr>
            <a:lvl4pPr marL="874944" indent="0">
              <a:buNone/>
              <a:defRPr sz="600"/>
            </a:lvl4pPr>
            <a:lvl5pPr marL="1166592" indent="0">
              <a:buNone/>
              <a:defRPr sz="600"/>
            </a:lvl5pPr>
            <a:lvl6pPr marL="1458239" indent="0">
              <a:buNone/>
              <a:defRPr sz="600"/>
            </a:lvl6pPr>
            <a:lvl7pPr marL="1749887" indent="0">
              <a:buNone/>
              <a:defRPr sz="600"/>
            </a:lvl7pPr>
            <a:lvl8pPr marL="2041535" indent="0">
              <a:buNone/>
              <a:defRPr sz="600"/>
            </a:lvl8pPr>
            <a:lvl9pPr marL="233318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A35FE9B-47A4-4D14-AE4D-1834169C9D8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457200" y="4797895"/>
            <a:ext cx="5918200" cy="171609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58330" tIns="29165" rIns="58330" bIns="29165" anchor="ctr"/>
          <a:lstStyle/>
          <a:p>
            <a:pPr>
              <a:buClr>
                <a:srgbClr val="FDBB30"/>
              </a:buClr>
              <a:buSzPct val="120000"/>
              <a:buFont typeface="Times" pitchFamily="18" charset="0"/>
              <a:buChar char="•"/>
              <a:defRPr/>
            </a:pPr>
            <a:endParaRPr lang="en-US" sz="13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8281988" y="4797895"/>
            <a:ext cx="409575" cy="171609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58330" tIns="29165" rIns="58330" bIns="29165" anchor="ctr"/>
          <a:lstStyle/>
          <a:p>
            <a:pPr>
              <a:buClr>
                <a:srgbClr val="FDBB30"/>
              </a:buClr>
              <a:buSzPct val="120000"/>
              <a:buFont typeface="Times" pitchFamily="18" charset="0"/>
              <a:buChar char="•"/>
              <a:defRPr/>
            </a:pPr>
            <a:endParaRPr lang="en-US" sz="13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176"/>
            <a:ext cx="8229600" cy="38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9368" rIns="0" bIns="2936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2292"/>
            <a:ext cx="8229600" cy="387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V="1">
            <a:off x="427037" y="514826"/>
            <a:ext cx="7216425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lIns="58330" tIns="29165" rIns="58330" bIns="29165"/>
          <a:lstStyle/>
          <a:p>
            <a:pPr>
              <a:buClr>
                <a:srgbClr val="FDBB30"/>
              </a:buClr>
              <a:buSzPct val="120000"/>
              <a:buFont typeface="Times" pitchFamily="18" charset="0"/>
              <a:buChar char="•"/>
              <a:defRPr/>
            </a:pPr>
            <a:endParaRPr lang="en-US" sz="13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57201" y="4794320"/>
            <a:ext cx="5711825" cy="16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8735" tIns="29368" rIns="58735" bIns="29368" numCol="1" anchor="t" anchorCtr="0" compatLnSpc="1">
            <a:prstTxWarp prst="textNoShape">
              <a:avLst/>
            </a:prstTxWarp>
          </a:bodyPr>
          <a:lstStyle>
            <a:lvl1pPr>
              <a:buClrTx/>
              <a:buSzTx/>
              <a:buFontTx/>
              <a:buNone/>
              <a:defRPr sz="600" b="1">
                <a:solidFill>
                  <a:srgbClr val="FFFFFF"/>
                </a:solidFill>
                <a:latin typeface="Arial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Wal-Mart – Confidential – Do not distribute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1" y="4789554"/>
            <a:ext cx="328613" cy="1918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58330" tIns="29165" rIns="58330" bIns="29165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SzTx/>
              <a:buFontTx/>
              <a:buNone/>
              <a:defRPr sz="600" b="1">
                <a:solidFill>
                  <a:srgbClr val="FFFFFF"/>
                </a:solidFill>
                <a:latin typeface="Arial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BE533E7-9AC3-403E-9532-83D47BACDF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" name="Picture 2" descr="C:\Documents and Settings\pjohns0\Desktop\Corp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65485" y="4630480"/>
            <a:ext cx="1513217" cy="442680"/>
          </a:xfrm>
          <a:prstGeom prst="rect">
            <a:avLst/>
          </a:prstGeom>
          <a:noFill/>
        </p:spPr>
      </p:pic>
      <p:pic>
        <p:nvPicPr>
          <p:cNvPr id="12" name="Picture 11" descr="OneOps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4" y="350926"/>
            <a:ext cx="1296872" cy="3033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8" r:id="rId1"/>
    <p:sldLayoutId id="2147485409" r:id="rId2"/>
    <p:sldLayoutId id="2147485410" r:id="rId3"/>
    <p:sldLayoutId id="2147485411" r:id="rId4"/>
    <p:sldLayoutId id="2147485412" r:id="rId5"/>
    <p:sldLayoutId id="2147485413" r:id="rId6"/>
    <p:sldLayoutId id="2147485414" r:id="rId7"/>
    <p:sldLayoutId id="2147485415" r:id="rId8"/>
    <p:sldLayoutId id="2147485416" r:id="rId9"/>
    <p:sldLayoutId id="2147485417" r:id="rId10"/>
    <p:sldLayoutId id="2147485418" r:id="rId11"/>
    <p:sldLayoutId id="214748541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accent2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5pPr>
      <a:lvl6pPr marL="291648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6pPr>
      <a:lvl7pPr marL="583296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7pPr>
      <a:lvl8pPr marL="874944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8pPr>
      <a:lvl9pPr marL="1166592" algn="l" rtl="0" eaLnBrk="1" fontAlgn="base" hangingPunct="1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9pPr>
    </p:titleStyle>
    <p:bodyStyle>
      <a:lvl1pPr marL="183293" indent="-183293" algn="l" rtl="0" eaLnBrk="1" fontAlgn="base" hangingPunct="1">
        <a:spcBef>
          <a:spcPts val="60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1800">
          <a:solidFill>
            <a:schemeClr val="accent2"/>
          </a:solidFill>
          <a:latin typeface="Calibri"/>
          <a:ea typeface="+mn-ea"/>
          <a:cs typeface="Calibri"/>
        </a:defRPr>
      </a:lvl1pPr>
      <a:lvl2pPr marL="400003" indent="-143799" algn="l" rtl="0" eaLnBrk="1" fontAlgn="base" hangingPunct="1">
        <a:spcBef>
          <a:spcPct val="0"/>
        </a:spcBef>
        <a:spcAft>
          <a:spcPct val="0"/>
        </a:spcAft>
        <a:buChar char="–"/>
        <a:defRPr sz="1500">
          <a:solidFill>
            <a:schemeClr val="accent2"/>
          </a:solidFill>
          <a:latin typeface="Calibri"/>
          <a:cs typeface="Calibri"/>
        </a:defRPr>
      </a:lvl2pPr>
      <a:lvl3pPr marL="581270" indent="-108356" algn="l" rtl="0" eaLnBrk="1" fontAlgn="base" hangingPunct="1">
        <a:spcBef>
          <a:spcPct val="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1300">
          <a:solidFill>
            <a:schemeClr val="accent2"/>
          </a:solidFill>
          <a:latin typeface="Calibri"/>
          <a:cs typeface="Calibri"/>
        </a:defRPr>
      </a:lvl3pPr>
      <a:lvl4pPr marL="805070" indent="-150888" algn="l" rtl="0" eaLnBrk="1" fontAlgn="base" hangingPunct="1">
        <a:spcBef>
          <a:spcPct val="0"/>
        </a:spcBef>
        <a:spcAft>
          <a:spcPct val="0"/>
        </a:spcAft>
        <a:buChar char="–"/>
        <a:defRPr sz="1300">
          <a:solidFill>
            <a:schemeClr val="accent2"/>
          </a:solidFill>
          <a:latin typeface="Calibri"/>
          <a:cs typeface="Calibri"/>
        </a:defRPr>
      </a:lvl4pPr>
      <a:lvl5pPr marL="1020768" indent="-142786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Calibri"/>
          <a:cs typeface="Calibri"/>
        </a:defRPr>
      </a:lvl5pPr>
      <a:lvl6pPr marL="1312415" indent="-142786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6pPr>
      <a:lvl7pPr marL="1604063" indent="-142786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7pPr>
      <a:lvl8pPr marL="1895711" indent="-142786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8pPr>
      <a:lvl9pPr marL="2187359" indent="-142786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48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96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4944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592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239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887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535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33183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walmart_logo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4690641"/>
            <a:ext cx="1905000" cy="39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AutoShape 2"/>
          <p:cNvSpPr>
            <a:spLocks noChangeArrowheads="1"/>
          </p:cNvSpPr>
          <p:nvPr/>
        </p:nvSpPr>
        <p:spPr bwMode="auto">
          <a:xfrm>
            <a:off x="457200" y="4799087"/>
            <a:ext cx="5918200" cy="171609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58330" tIns="29165" rIns="58330" bIns="29165" anchor="ctr"/>
          <a:lstStyle/>
          <a:p>
            <a:pPr>
              <a:defRPr/>
            </a:pPr>
            <a:r>
              <a:rPr lang="en-GB" sz="700" b="1" dirty="0">
                <a:solidFill>
                  <a:srgbClr val="FFFFFF"/>
                </a:solidFill>
                <a:latin typeface="Arial" charset="0"/>
              </a:rPr>
              <a:t>Wal-Mart – Confidential – Do not distribute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>
            <a:off x="8281988" y="4799087"/>
            <a:ext cx="409575" cy="171609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wrap="none" lIns="58330" tIns="29165" rIns="58330" bIns="29165" anchor="ctr"/>
          <a:lstStyle/>
          <a:p>
            <a:pPr algn="ctr">
              <a:buClr>
                <a:srgbClr val="FDBB30"/>
              </a:buClr>
              <a:buSzPct val="120000"/>
              <a:buFont typeface="Times" pitchFamily="-112" charset="0"/>
              <a:buNone/>
              <a:defRPr/>
            </a:pPr>
            <a:endParaRPr lang="en-US" sz="700" b="1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4459"/>
            <a:ext cx="8229600" cy="29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9368" rIns="0" bIns="2936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2292"/>
            <a:ext cx="8229600" cy="387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 flipV="1">
            <a:off x="427038" y="514826"/>
            <a:ext cx="83359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lIns="58330" tIns="29165" rIns="58330" bIns="29165"/>
          <a:lstStyle/>
          <a:p>
            <a:pPr>
              <a:defRPr/>
            </a:pPr>
            <a:endParaRPr lang="en-US" sz="600" b="1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4741886"/>
            <a:ext cx="2133600" cy="274097"/>
          </a:xfrm>
          <a:prstGeom prst="rect">
            <a:avLst/>
          </a:prstGeom>
        </p:spPr>
        <p:txBody>
          <a:bodyPr vert="horz" lIns="58330" tIns="29165" rIns="58330" bIns="29165" rtlCol="0" anchor="ctr"/>
          <a:lstStyle>
            <a:lvl1pPr algn="r">
              <a:defRPr sz="700" b="1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74C74F74-29A8-48D1-91A5-93C897C9F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2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5pPr>
      <a:lvl6pPr marL="291648"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6pPr>
      <a:lvl7pPr marL="583296"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7pPr>
      <a:lvl8pPr marL="874944"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8pPr>
      <a:lvl9pPr marL="1166592" algn="l" rtl="0" eaLnBrk="0" fontAlgn="base" hangingPunct="0">
        <a:spcBef>
          <a:spcPct val="0"/>
        </a:spcBef>
        <a:spcAft>
          <a:spcPct val="0"/>
        </a:spcAft>
        <a:defRPr sz="1500" b="1">
          <a:solidFill>
            <a:schemeClr val="accent2"/>
          </a:solidFill>
          <a:latin typeface="Arial" charset="0"/>
        </a:defRPr>
      </a:lvl9pPr>
    </p:titleStyle>
    <p:bodyStyle>
      <a:lvl1pPr marL="183293" indent="-183293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1300">
          <a:solidFill>
            <a:schemeClr val="accent2"/>
          </a:solidFill>
          <a:latin typeface="+mn-lt"/>
          <a:ea typeface="+mn-ea"/>
          <a:cs typeface="+mn-cs"/>
        </a:defRPr>
      </a:lvl1pPr>
      <a:lvl2pPr marL="400003" indent="-143799" algn="l" rtl="0" eaLnBrk="0" fontAlgn="base" hangingPunct="0">
        <a:spcBef>
          <a:spcPct val="0"/>
        </a:spcBef>
        <a:spcAft>
          <a:spcPct val="0"/>
        </a:spcAft>
        <a:buChar char="–"/>
        <a:defRPr sz="1300">
          <a:solidFill>
            <a:schemeClr val="accent2"/>
          </a:solidFill>
          <a:latin typeface="+mn-lt"/>
        </a:defRPr>
      </a:lvl2pPr>
      <a:lvl3pPr marL="581270" indent="-108356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1300">
          <a:solidFill>
            <a:schemeClr val="accent2"/>
          </a:solidFill>
          <a:latin typeface="+mn-lt"/>
        </a:defRPr>
      </a:lvl3pPr>
      <a:lvl4pPr marL="805070" indent="-150888" algn="l" rtl="0" eaLnBrk="0" fontAlgn="base" hangingPunct="0">
        <a:spcBef>
          <a:spcPct val="0"/>
        </a:spcBef>
        <a:spcAft>
          <a:spcPct val="0"/>
        </a:spcAft>
        <a:buChar char="–"/>
        <a:defRPr sz="1300">
          <a:solidFill>
            <a:schemeClr val="accent2"/>
          </a:solidFill>
          <a:latin typeface="+mn-lt"/>
        </a:defRPr>
      </a:lvl4pPr>
      <a:lvl5pPr marL="1020768" indent="-142786" algn="l" rtl="0" eaLnBrk="0" fontAlgn="base" hangingPunct="0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5pPr>
      <a:lvl6pPr marL="1312415" indent="-142786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6pPr>
      <a:lvl7pPr marL="1604063" indent="-142786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7pPr>
      <a:lvl8pPr marL="1895711" indent="-142786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8pPr>
      <a:lvl9pPr marL="2187359" indent="-142786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48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96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4944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592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239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887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535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33183" algn="l" defTabSz="58329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ports.oneops.prod.walmart.com/%23/dashboard/elasticsearch/Cloud%20Tech%20Debt%20Dashboar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apacity.prod.walmart.com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OneOps</a:t>
            </a:r>
            <a:r>
              <a:rPr lang="en-US" dirty="0" smtClean="0"/>
              <a:t> Boot Camp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1" dirty="0"/>
              <a:t>Intro to </a:t>
            </a:r>
            <a:r>
              <a:rPr lang="en-US" b="1" dirty="0" err="1"/>
              <a:t>OneOps</a:t>
            </a:r>
            <a:r>
              <a:rPr lang="en-US" b="1" dirty="0"/>
              <a:t> and Cloud Native </a:t>
            </a:r>
            <a:r>
              <a:rPr lang="en-US" b="1" dirty="0" smtClean="0"/>
              <a:t>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21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err="1" smtClean="0"/>
              <a:t>OneOps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1" dirty="0" err="1" smtClean="0"/>
              <a:t>Khushboo</a:t>
            </a:r>
            <a:r>
              <a:rPr lang="en-US" b="1" dirty="0" smtClean="0"/>
              <a:t> </a:t>
            </a:r>
            <a:r>
              <a:rPr lang="en-US" b="1" dirty="0" err="1" smtClean="0"/>
              <a:t>Lohia</a:t>
            </a:r>
            <a:r>
              <a:rPr lang="en-US" b="1" dirty="0" smtClean="0"/>
              <a:t> – Product Technical Leader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</a:t>
            </a:r>
            <a:r>
              <a:rPr lang="en-US" dirty="0" err="1"/>
              <a:t>OneOps</a:t>
            </a:r>
            <a:r>
              <a:rPr lang="en-US" dirty="0"/>
              <a:t> for the first time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6204" lvl="1" indent="0">
              <a:buNone/>
            </a:pPr>
            <a:endParaRPr lang="en-US" sz="2000" dirty="0" smtClean="0"/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Login </a:t>
            </a:r>
            <a:r>
              <a:rPr lang="en-US" sz="2000" dirty="0"/>
              <a:t>Information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Onboarding (new org/existing org)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Account Functions	</a:t>
            </a:r>
          </a:p>
          <a:p>
            <a:pPr lvl="2">
              <a:buFont typeface="Wingdings" charset="2"/>
              <a:buChar char="§"/>
            </a:pPr>
            <a:r>
              <a:rPr lang="en-US" sz="2000" dirty="0"/>
              <a:t>Setup of user accounts</a:t>
            </a:r>
          </a:p>
          <a:p>
            <a:pPr lvl="2">
              <a:buFont typeface="Wingdings" charset="2"/>
              <a:buChar char="§"/>
            </a:pPr>
            <a:r>
              <a:rPr lang="en-US" sz="2000" dirty="0"/>
              <a:t>Organization </a:t>
            </a:r>
            <a:r>
              <a:rPr lang="en-US" sz="2000" dirty="0" smtClean="0"/>
              <a:t>Account</a:t>
            </a:r>
            <a:endParaRPr lang="en-US" sz="2000" dirty="0"/>
          </a:p>
          <a:p>
            <a:pPr lvl="2">
              <a:buFont typeface="Wingdings" charset="2"/>
              <a:buChar char="§"/>
            </a:pPr>
            <a:r>
              <a:rPr lang="en-US" sz="2000" dirty="0" smtClean="0"/>
              <a:t>Org </a:t>
            </a:r>
            <a:r>
              <a:rPr lang="en-US" sz="2000" dirty="0"/>
              <a:t>Summaries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4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76"/>
            <a:ext cx="8229600" cy="382475"/>
          </a:xfrm>
        </p:spPr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/>
              <a:t>OneOps</a:t>
            </a:r>
            <a:r>
              <a:rPr lang="en-US" dirty="0"/>
              <a:t> </a:t>
            </a:r>
            <a:r>
              <a:rPr lang="en-US" dirty="0" smtClean="0"/>
              <a:t>“Assembly”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sz="2000" dirty="0"/>
              <a:t>What is an “Assembly”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Adding an assembly, guidelines and best practices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Managing your assembly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Notifications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Adding teams to your assembly </a:t>
            </a:r>
          </a:p>
          <a:p>
            <a:pPr marL="256204" lvl="1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44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76"/>
            <a:ext cx="8229600" cy="382475"/>
          </a:xfrm>
        </p:spPr>
        <p:txBody>
          <a:bodyPr/>
          <a:lstStyle/>
          <a:p>
            <a:pPr lvl="0"/>
            <a:r>
              <a:rPr lang="en-US" dirty="0" smtClean="0"/>
              <a:t>The “Design”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sz="2000" dirty="0" smtClean="0"/>
          </a:p>
          <a:p>
            <a:pPr lvl="1">
              <a:buFont typeface="Wingdings" charset="2"/>
              <a:buChar char="§"/>
            </a:pPr>
            <a:r>
              <a:rPr lang="en-US" sz="2000" dirty="0"/>
              <a:t>What is the “design” function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Adding a platform to a design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Editing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Variables (add, delete, modify)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How and when do I “commit</a:t>
            </a:r>
            <a:r>
              <a:rPr lang="en-US" sz="2000" dirty="0" smtClean="0"/>
              <a:t>”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How do I view my design releases? Why is this important?</a:t>
            </a:r>
          </a:p>
          <a:p>
            <a:pPr marL="256204" lvl="1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29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76"/>
            <a:ext cx="8229600" cy="705640"/>
          </a:xfrm>
        </p:spPr>
        <p:txBody>
          <a:bodyPr/>
          <a:lstStyle/>
          <a:p>
            <a:pPr lvl="0"/>
            <a:r>
              <a:rPr lang="en-US" dirty="0" smtClean="0"/>
              <a:t>The “Transition”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endParaRPr lang="en-US" sz="2000" dirty="0" smtClean="0"/>
          </a:p>
          <a:p>
            <a:pPr lvl="1">
              <a:buFont typeface="Wingdings" charset="2"/>
              <a:buChar char="§"/>
            </a:pPr>
            <a:r>
              <a:rPr lang="en-US" sz="2000" dirty="0"/>
              <a:t>What is the “transition” function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Creating an environment, guidelines and best practices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Editing/Deleting Environments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Environment releases, why is this important?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Deployment</a:t>
            </a:r>
          </a:p>
          <a:p>
            <a:pPr lvl="2">
              <a:buFont typeface="Wingdings" charset="2"/>
              <a:buChar char="§"/>
            </a:pPr>
            <a:r>
              <a:rPr lang="en-US" sz="2000" dirty="0"/>
              <a:t>First time deployment, guidelines and best practices</a:t>
            </a:r>
          </a:p>
          <a:p>
            <a:pPr lvl="2">
              <a:buFont typeface="Wingdings" charset="2"/>
              <a:buChar char="§"/>
            </a:pPr>
            <a:r>
              <a:rPr lang="en-US" sz="2000" dirty="0"/>
              <a:t>Deployment after changes</a:t>
            </a:r>
          </a:p>
          <a:p>
            <a:pPr lvl="2">
              <a:buFont typeface="Wingdings" charset="2"/>
              <a:buChar char="§"/>
            </a:pPr>
            <a:r>
              <a:rPr lang="en-US" sz="2000" dirty="0"/>
              <a:t>Upgrades guidelines and best practices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69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“Operate”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sz="2000" dirty="0"/>
              <a:t>What Is the “operations” function used for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Understanding Graphs and data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What Is the control Environment, why is it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44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1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Sensu</a:t>
            </a:r>
            <a:r>
              <a:rPr lang="en-US" dirty="0" smtClean="0"/>
              <a:t>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1" dirty="0" err="1" smtClean="0"/>
              <a:t>Harit</a:t>
            </a:r>
            <a:r>
              <a:rPr lang="en-US" b="1" dirty="0" smtClean="0"/>
              <a:t> </a:t>
            </a:r>
            <a:r>
              <a:rPr lang="en-US" b="1" dirty="0" err="1" smtClean="0"/>
              <a:t>Vyas</a:t>
            </a:r>
            <a:r>
              <a:rPr lang="en-US" b="1" dirty="0" smtClean="0"/>
              <a:t> – Staff Software Engineer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– </a:t>
            </a:r>
            <a:r>
              <a:rPr lang="en-US" dirty="0" err="1" smtClean="0"/>
              <a:t>Harit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err="1" smtClean="0">
                <a:solidFill>
                  <a:srgbClr val="205F92"/>
                </a:solidFill>
              </a:rPr>
              <a:t>OneOps</a:t>
            </a:r>
            <a:r>
              <a:rPr lang="en-US" dirty="0" smtClean="0">
                <a:solidFill>
                  <a:srgbClr val="205F92"/>
                </a:solidFill>
              </a:rPr>
              <a:t> Health</a:t>
            </a:r>
          </a:p>
          <a:p>
            <a:pPr>
              <a:buFont typeface="Wingdings" charset="2"/>
              <a:buChar char="§"/>
            </a:pPr>
            <a:r>
              <a:rPr lang="en-US" dirty="0" smtClean="0">
                <a:solidFill>
                  <a:srgbClr val="205F92"/>
                </a:solidFill>
              </a:rPr>
              <a:t>Customized monitoring with </a:t>
            </a:r>
            <a:r>
              <a:rPr lang="en-US" dirty="0" err="1" smtClean="0">
                <a:solidFill>
                  <a:srgbClr val="205F92"/>
                </a:solidFill>
              </a:rPr>
              <a:t>Sensu</a:t>
            </a:r>
            <a:r>
              <a:rPr lang="en-US" dirty="0" smtClean="0">
                <a:solidFill>
                  <a:srgbClr val="205F92"/>
                </a:solidFill>
              </a:rPr>
              <a:t> pack</a:t>
            </a:r>
            <a:endParaRPr lang="en-US" dirty="0" smtClean="0">
              <a:solidFill>
                <a:srgbClr val="205F92"/>
              </a:solidFill>
            </a:endParaRPr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9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1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and Welcome – </a:t>
            </a:r>
            <a:r>
              <a:rPr lang="en-US" dirty="0"/>
              <a:t>Rhonda </a:t>
            </a:r>
            <a:r>
              <a:rPr lang="en-US" dirty="0" smtClean="0"/>
              <a:t>Avlonitis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OneOps</a:t>
            </a:r>
            <a:r>
              <a:rPr lang="en-US" dirty="0" smtClean="0"/>
              <a:t> – </a:t>
            </a:r>
            <a:r>
              <a:rPr lang="en-US" dirty="0" err="1" smtClean="0"/>
              <a:t>Rupesh</a:t>
            </a:r>
            <a:r>
              <a:rPr lang="en-US" dirty="0" smtClean="0"/>
              <a:t> </a:t>
            </a:r>
            <a:r>
              <a:rPr lang="en-US" dirty="0" err="1" smtClean="0"/>
              <a:t>Bisoi</a:t>
            </a:r>
            <a:endParaRPr lang="en-US" dirty="0" smtClean="0"/>
          </a:p>
          <a:p>
            <a:r>
              <a:rPr lang="en-US" dirty="0" smtClean="0"/>
              <a:t>Functional </a:t>
            </a:r>
            <a:r>
              <a:rPr lang="en-US" dirty="0" err="1" smtClean="0"/>
              <a:t>OneOps</a:t>
            </a:r>
            <a:r>
              <a:rPr lang="en-US" dirty="0" smtClean="0"/>
              <a:t> Lecture – </a:t>
            </a:r>
            <a:r>
              <a:rPr lang="en-US" dirty="0" err="1" smtClean="0"/>
              <a:t>Khushboo</a:t>
            </a:r>
            <a:r>
              <a:rPr lang="en-US" dirty="0" smtClean="0"/>
              <a:t> </a:t>
            </a:r>
            <a:r>
              <a:rPr lang="en-US" dirty="0" err="1" smtClean="0"/>
              <a:t>Lohia</a:t>
            </a:r>
            <a:endParaRPr lang="en-US" dirty="0" smtClean="0"/>
          </a:p>
          <a:p>
            <a:r>
              <a:rPr lang="en-US" dirty="0" smtClean="0"/>
              <a:t>Monitoring – </a:t>
            </a:r>
            <a:r>
              <a:rPr lang="en-US" dirty="0" err="1" smtClean="0"/>
              <a:t>Harit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Cloud Operations -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10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Cleaning up assemblies that are not in use</a:t>
            </a:r>
          </a:p>
          <a:p>
            <a:r>
              <a:rPr lang="en-US" dirty="0" smtClean="0"/>
              <a:t>Tech Debt reports and being a good cloud citizen</a:t>
            </a:r>
          </a:p>
          <a:p>
            <a:r>
              <a:rPr lang="en-US" dirty="0" smtClean="0"/>
              <a:t>Cloud Maintenance and decommissioning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835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Cloud Maintenance and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1" dirty="0" smtClean="0"/>
              <a:t>TBD – Gerald’s Team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Maintenance/</a:t>
            </a:r>
            <a:r>
              <a:rPr lang="en-US" dirty="0" err="1" smtClean="0"/>
              <a:t>Decom</a:t>
            </a:r>
            <a:r>
              <a:rPr lang="en-US" dirty="0" smtClean="0"/>
              <a:t>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Periodically, we do upgrades, maintenance and decommission clouds.</a:t>
            </a:r>
          </a:p>
          <a:p>
            <a:pPr marL="0" indent="0">
              <a:buNone/>
            </a:pPr>
            <a:r>
              <a:rPr lang="en-US" sz="2000" dirty="0" smtClean="0"/>
              <a:t>Alerts are sent via email, but there is also a notification banner in </a:t>
            </a:r>
            <a:r>
              <a:rPr lang="en-US" sz="2000" dirty="0" err="1" smtClean="0"/>
              <a:t>OneOps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pic>
        <p:nvPicPr>
          <p:cNvPr id="5" name="Picture 4" descr="Screen Shot 2016-08-27 at 10.10.00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6" y="1839230"/>
            <a:ext cx="7380856" cy="184817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644402" y="2157954"/>
            <a:ext cx="801430" cy="271285"/>
          </a:xfrm>
          <a:prstGeom prst="leftArrow">
            <a:avLst/>
          </a:prstGeom>
          <a:solidFill>
            <a:srgbClr val="C0504D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45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cloud is being decommissioned, what do I do?</a:t>
            </a:r>
          </a:p>
          <a:p>
            <a:r>
              <a:rPr lang="en-US" dirty="0" smtClean="0"/>
              <a:t>What tools are available to me from the Cloud Ops Team?</a:t>
            </a:r>
          </a:p>
          <a:p>
            <a:r>
              <a:rPr lang="en-US" dirty="0" smtClean="0"/>
              <a:t>How to I get in touch with Cloud Ops?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77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Tech Debt Report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u="sng" dirty="0">
                <a:hlinkClick r:id="rId2"/>
              </a:rPr>
              <a:t>http://reports.oneops.prod.walmart.com/#/dashboard/elasticsearch/Cloud%20Tech%20Debt%20Dashboard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7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1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92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87" y="1356429"/>
            <a:ext cx="8051281" cy="2794023"/>
          </a:xfrm>
        </p:spPr>
        <p:txBody>
          <a:bodyPr numCol="2"/>
          <a:lstStyle/>
          <a:p>
            <a:pPr>
              <a:buFont typeface="Arial"/>
              <a:buChar char="•"/>
            </a:pPr>
            <a:r>
              <a:rPr lang="en-US" sz="2000" dirty="0" smtClean="0"/>
              <a:t>What is </a:t>
            </a:r>
            <a:r>
              <a:rPr lang="en-US" sz="2000" dirty="0" err="1" smtClean="0"/>
              <a:t>OneOps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Submitting a request for Quota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Navigating </a:t>
            </a:r>
            <a:r>
              <a:rPr lang="en-US" sz="2000" dirty="0" err="1" smtClean="0"/>
              <a:t>OneOps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OneOps</a:t>
            </a:r>
            <a:r>
              <a:rPr lang="en-US" sz="2000" dirty="0" smtClean="0"/>
              <a:t> “Assembly”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The “Design” Function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The “Transition” Function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The “Operate” Function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LUNCH BREAK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Monitoring – </a:t>
            </a:r>
            <a:r>
              <a:rPr lang="en-US" sz="2000" dirty="0" err="1" smtClean="0"/>
              <a:t>Harit</a:t>
            </a:r>
            <a:r>
              <a:rPr lang="en-US" sz="2000" dirty="0" smtClean="0"/>
              <a:t> </a:t>
            </a:r>
            <a:r>
              <a:rPr lang="en-US" sz="2000" dirty="0" err="1" smtClean="0"/>
              <a:t>Vyas</a:t>
            </a: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Deployment </a:t>
            </a:r>
            <a:r>
              <a:rPr lang="en-US" sz="2000" dirty="0" smtClean="0"/>
              <a:t>and Hygiene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Functional Labs</a:t>
            </a:r>
          </a:p>
          <a:p>
            <a:pPr marL="0" indent="0">
              <a:buNone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629ED2-D4D5-4AD2-8F91-A00ED9F09B2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26155" y="653552"/>
            <a:ext cx="48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Welcome Students!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5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STUDENTS!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Expect?</a:t>
            </a:r>
          </a:p>
          <a:p>
            <a:r>
              <a:rPr lang="en-US" dirty="0" smtClean="0"/>
              <a:t>Contributing to the </a:t>
            </a:r>
            <a:r>
              <a:rPr lang="en-US" dirty="0" err="1" smtClean="0"/>
              <a:t>OneOps</a:t>
            </a:r>
            <a:r>
              <a:rPr lang="en-US" dirty="0" smtClean="0"/>
              <a:t> Product Roadmap</a:t>
            </a:r>
          </a:p>
          <a:p>
            <a:r>
              <a:rPr lang="en-US" dirty="0" smtClean="0"/>
              <a:t>Engaging </a:t>
            </a:r>
            <a:r>
              <a:rPr lang="en-US" dirty="0"/>
              <a:t>the Cloud Sherpa Team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What is a Sherpa? Role, function, areas of expertise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Benefits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How to </a:t>
            </a:r>
            <a:r>
              <a:rPr lang="en-US" sz="1800" dirty="0" smtClean="0"/>
              <a:t>engage</a:t>
            </a:r>
          </a:p>
          <a:p>
            <a:pPr lvl="3">
              <a:buFont typeface="Wingdings" charset="2"/>
              <a:buChar char="§"/>
            </a:pPr>
            <a:r>
              <a:rPr lang="en-US" sz="1800" dirty="0" err="1" smtClean="0"/>
              <a:t>Sherpa.walmart.com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17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Lifecycle Management and Cloud Native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b="1" dirty="0" err="1" smtClean="0"/>
              <a:t>Rupesh</a:t>
            </a:r>
            <a:r>
              <a:rPr lang="en-US" b="1" dirty="0" smtClean="0"/>
              <a:t> </a:t>
            </a:r>
            <a:r>
              <a:rPr lang="en-US" b="1" dirty="0" err="1" smtClean="0"/>
              <a:t>Bisoi</a:t>
            </a:r>
            <a:r>
              <a:rPr lang="en-US" b="1" dirty="0" smtClean="0"/>
              <a:t> – Sr. Architect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OneOps</a:t>
            </a:r>
            <a:r>
              <a:rPr lang="en-US" dirty="0" smtClean="0"/>
              <a:t>? – </a:t>
            </a:r>
            <a:r>
              <a:rPr lang="en-US" dirty="0" err="1" smtClean="0"/>
              <a:t>Rupesh</a:t>
            </a:r>
            <a:r>
              <a:rPr lang="en-US" dirty="0" smtClean="0"/>
              <a:t> </a:t>
            </a:r>
            <a:r>
              <a:rPr lang="en-US" dirty="0" err="1" smtClean="0"/>
              <a:t>Bisoi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2"/>
              <a:buChar char="§"/>
            </a:pPr>
            <a:r>
              <a:rPr lang="en-US" sz="2000" dirty="0"/>
              <a:t>Key Concepts of Lifecycle Management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Legacy </a:t>
            </a:r>
            <a:r>
              <a:rPr lang="en-US" sz="2000" dirty="0"/>
              <a:t>architecture vs. Cloud architecture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What does it mean to be cloud Native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Roles and their functions (admin, user, developer)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/>
              <a:t>Oneops</a:t>
            </a:r>
            <a:r>
              <a:rPr lang="en-US" sz="2000" dirty="0"/>
              <a:t> Architecture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Platforms </a:t>
            </a:r>
            <a:r>
              <a:rPr lang="en-US" sz="2000" dirty="0"/>
              <a:t>supported in </a:t>
            </a:r>
            <a:r>
              <a:rPr lang="en-US" sz="2000" dirty="0" err="1"/>
              <a:t>Oneops</a:t>
            </a: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Requesting </a:t>
            </a:r>
            <a:r>
              <a:rPr lang="en-US" sz="2000" dirty="0"/>
              <a:t>Capacity and being a good cloud citizen</a:t>
            </a:r>
          </a:p>
          <a:p>
            <a:pPr marL="256204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69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76"/>
            <a:ext cx="8229600" cy="705640"/>
          </a:xfrm>
        </p:spPr>
        <p:txBody>
          <a:bodyPr/>
          <a:lstStyle/>
          <a:p>
            <a:pPr lvl="0"/>
            <a:r>
              <a:rPr lang="en-US" dirty="0"/>
              <a:t>Submitting a request for Quota (capacity)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6204" lvl="1" indent="0">
              <a:buNone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Cloud standards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Managing your quota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10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capacity requests for new capacity and additional expansion capacity go through the capacity management tool for </a:t>
            </a:r>
            <a:r>
              <a:rPr lang="en-US" dirty="0" err="1" smtClean="0"/>
              <a:t>GeC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file"/>
              </a:rPr>
              <a:t>capacity.prod.walmart.com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9A158B-0AEB-4A9A-82E7-4685F0DFCFE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pic>
        <p:nvPicPr>
          <p:cNvPr id="5" name="Picture 4" descr="Screen Shot 2016-08-27 at 9.32.49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9" y="2036609"/>
            <a:ext cx="7047954" cy="24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3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almart template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almart PPT Template 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120000"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Walmart PPT Template 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Walmart PPT Template NEW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almart PPT Template 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120000"/>
          <a:buFont typeface="Times" pitchFamily="18" charset="0"/>
          <a:buChar char="•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120000"/>
          <a:buFont typeface="Times" pitchFamily="18" charset="0"/>
          <a:buChar char="•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lmart PPT Template 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lmart PPT Template 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lmart PPT Template 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434986B08544BAA139329F4E21876" ma:contentTypeVersion="0" ma:contentTypeDescription="Create a new document." ma:contentTypeScope="" ma:versionID="9399e2e24db897a523c9b6e4baca828d">
  <xsd:schema xmlns:xsd="http://www.w3.org/2001/XMLSchema" xmlns:xs="http://www.w3.org/2001/XMLSchema" xmlns:p="http://schemas.microsoft.com/office/2006/metadata/properties" xmlns:ns2="c8aad48f-2fc1-4a35-aa47-093f4fc654e2" targetNamespace="http://schemas.microsoft.com/office/2006/metadata/properties" ma:root="true" ma:fieldsID="915c2c0c2055f76e16e79b1394d74fb1" ns2:_="">
    <xsd:import namespace="c8aad48f-2fc1-4a35-aa47-093f4fc654e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aad48f-2fc1-4a35-aa47-093f4fc654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8aad48f-2fc1-4a35-aa47-093f4fc654e2">JXJNVSSH7X25-2300-754</_dlc_DocId>
    <_dlc_DocIdUrl xmlns="c8aad48f-2fc1-4a35-aa47-093f4fc654e2">
      <Url>http://myspark.homeoffice.wal-mart.com/teams/QBR/_layouts/DocIdRedir.aspx?ID=JXJNVSSH7X25-2300-754</Url>
      <Description>JXJNVSSH7X25-2300-754</Description>
    </_dlc_DocIdUrl>
  </documentManagement>
</p:properties>
</file>

<file path=customXml/itemProps1.xml><?xml version="1.0" encoding="utf-8"?>
<ds:datastoreItem xmlns:ds="http://schemas.openxmlformats.org/officeDocument/2006/customXml" ds:itemID="{32B6C041-723E-4484-AF05-ECE3556496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aad48f-2fc1-4a35-aa47-093f4fc654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8ECB7-A6F6-4ABC-A2DD-28E28788767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31C2298-1D31-41EA-8DA3-401C9EF2BF5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04CFEC2-3069-444D-B878-47B7027B4F9A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c8aad48f-2fc1-4a35-aa47-093f4fc654e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Walmart template</Template>
  <TotalTime>3600</TotalTime>
  <Words>559</Words>
  <Application>Microsoft Macintosh PowerPoint</Application>
  <PresentationFormat>Custom</PresentationFormat>
  <Paragraphs>133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Walmart template</vt:lpstr>
      <vt:lpstr>6_Walmart PPT Template NEW</vt:lpstr>
      <vt:lpstr>OneOps Boot Camp 101</vt:lpstr>
      <vt:lpstr>Our Speakers</vt:lpstr>
      <vt:lpstr>Agenda</vt:lpstr>
      <vt:lpstr>WELCOME STUDENTS!</vt:lpstr>
      <vt:lpstr>Lifecycle Management and Cloud Native</vt:lpstr>
      <vt:lpstr>What is OneOps? – Rupesh Bisoi</vt:lpstr>
      <vt:lpstr>Submitting a request for Quota (capacity) </vt:lpstr>
      <vt:lpstr>Requesting Capacity</vt:lpstr>
      <vt:lpstr>Questions?</vt:lpstr>
      <vt:lpstr>Functional OneOps</vt:lpstr>
      <vt:lpstr>Navigating OneOps for the first time </vt:lpstr>
      <vt:lpstr>The OneOps “Assembly”</vt:lpstr>
      <vt:lpstr>The “Design” Function</vt:lpstr>
      <vt:lpstr>The “Transition” Function </vt:lpstr>
      <vt:lpstr>The “Operate” Function</vt:lpstr>
      <vt:lpstr>Questions?</vt:lpstr>
      <vt:lpstr>Sensu Monitoring</vt:lpstr>
      <vt:lpstr>Monitoring – Harit Vyas</vt:lpstr>
      <vt:lpstr>Questions?</vt:lpstr>
      <vt:lpstr>Cloud Hygiene</vt:lpstr>
      <vt:lpstr>Cloud Maintenance and Operations</vt:lpstr>
      <vt:lpstr>Cloud Maintenance/Decom Notifications</vt:lpstr>
      <vt:lpstr>Cont.</vt:lpstr>
      <vt:lpstr>Viewing the Tech Debt Report </vt:lpstr>
      <vt:lpstr>Questions?</vt:lpstr>
      <vt:lpstr>Labs</vt:lpstr>
    </vt:vector>
  </TitlesOfParts>
  <Company>Wal-Mart Stores,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as an ongoing discipline</dc:title>
  <dc:creator>Ashok Natesan</dc:creator>
  <cp:lastModifiedBy>Rhonda Avlonitis</cp:lastModifiedBy>
  <cp:revision>68</cp:revision>
  <cp:lastPrinted>2013-07-25T17:47:32Z</cp:lastPrinted>
  <dcterms:created xsi:type="dcterms:W3CDTF">2015-02-04T15:55:55Z</dcterms:created>
  <dcterms:modified xsi:type="dcterms:W3CDTF">2016-09-25T13:40:51Z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209417</vt:lpwstr>
  </property>
  <property fmtid="{D5CDD505-2E9C-101B-9397-08002B2CF9AE}" pid="3" name="NXPowerLiteVersion">
    <vt:lpwstr>D4.1.1</vt:lpwstr>
  </property>
  <property fmtid="{D5CDD505-2E9C-101B-9397-08002B2CF9AE}" pid="4" name="NXTAG2">
    <vt:lpwstr>000800b61c000000000001024110</vt:lpwstr>
  </property>
  <property fmtid="{D5CDD505-2E9C-101B-9397-08002B2CF9AE}" pid="5" name="ContentTypeId">
    <vt:lpwstr>0x01010003C434986B08544BAA139329F4E21876</vt:lpwstr>
  </property>
  <property fmtid="{D5CDD505-2E9C-101B-9397-08002B2CF9AE}" pid="6" name="_dlc_DocIdItemGuid">
    <vt:lpwstr>41844750-81fe-435f-bf58-927638b25d8c</vt:lpwstr>
  </property>
  <property fmtid="{D5CDD505-2E9C-101B-9397-08002B2CF9AE}" pid="7" name="_AdHocReviewCycleID">
    <vt:i4>-1101138951</vt:i4>
  </property>
  <property fmtid="{D5CDD505-2E9C-101B-9397-08002B2CF9AE}" pid="8" name="_NewReviewCycle">
    <vt:lpwstr/>
  </property>
  <property fmtid="{D5CDD505-2E9C-101B-9397-08002B2CF9AE}" pid="9" name="_EmailSubject">
    <vt:lpwstr>CTO Roundtable summary for CatDev</vt:lpwstr>
  </property>
  <property fmtid="{D5CDD505-2E9C-101B-9397-08002B2CF9AE}" pid="10" name="_AuthorEmail">
    <vt:lpwstr>CWan@walmartlabs.com</vt:lpwstr>
  </property>
  <property fmtid="{D5CDD505-2E9C-101B-9397-08002B2CF9AE}" pid="11" name="_AuthorEmailDisplayName">
    <vt:lpwstr>Cindy Wan</vt:lpwstr>
  </property>
</Properties>
</file>