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8" r:id="rId2"/>
    <p:sldId id="335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38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60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10/13/2022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10/13/2022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10/13/2022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Excel_Worksheet9.xlsx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Excel_Worksheet10.xls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2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5.xlsx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7.xlsx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8.xlsx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BTD BANK LOAN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9.Income of graduates vs non-graduates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D7B1C56-551A-13CD-1C9E-003CB196DB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98641"/>
              </p:ext>
            </p:extLst>
          </p:nvPr>
        </p:nvGraphicFramePr>
        <p:xfrm>
          <a:off x="837828" y="1916832"/>
          <a:ext cx="4886325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886368" imgH="3819364" progId="Excel.Sheet.12">
                  <p:embed/>
                </p:oleObj>
              </mc:Choice>
              <mc:Fallback>
                <p:oleObj name="Worksheet" r:id="rId2" imgW="4886368" imgH="38193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7828" y="1916832"/>
                        <a:ext cx="4886325" cy="381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0C33365-FE81-500E-201D-1E2E60EFDC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956361"/>
              </p:ext>
            </p:extLst>
          </p:nvPr>
        </p:nvGraphicFramePr>
        <p:xfrm>
          <a:off x="6437312" y="1923593"/>
          <a:ext cx="4886325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886368" imgH="3628943" progId="Excel.Sheet.12">
                  <p:embed/>
                </p:oleObj>
              </mc:Choice>
              <mc:Fallback>
                <p:oleObj name="Worksheet" r:id="rId4" imgW="4886368" imgH="36289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37312" y="1923593"/>
                        <a:ext cx="4886325" cy="362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4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AEAC9F-8B5A-FFC3-D766-5B37250D2720}"/>
              </a:ext>
            </a:extLst>
          </p:cNvPr>
          <p:cNvSpPr/>
          <p:nvPr/>
        </p:nvSpPr>
        <p:spPr>
          <a:xfrm>
            <a:off x="4315690" y="2967335"/>
            <a:ext cx="3557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70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1.Loan Amount more than $200,000 and income less than $6000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3179758-3E70-F823-45EC-6F4F9785C9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706455"/>
              </p:ext>
            </p:extLst>
          </p:nvPr>
        </p:nvGraphicFramePr>
        <p:xfrm>
          <a:off x="5081466" y="3201773"/>
          <a:ext cx="2376264" cy="296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38203" imgH="2295615" progId="Excel.Sheet.12">
                  <p:embed/>
                </p:oleObj>
              </mc:Choice>
              <mc:Fallback>
                <p:oleObj name="Worksheet" r:id="rId2" imgW="1838203" imgH="22956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81466" y="3201773"/>
                        <a:ext cx="2376264" cy="2967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41AE4595-655D-6977-3CA2-70481814AFDE}"/>
              </a:ext>
            </a:extLst>
          </p:cNvPr>
          <p:cNvSpPr txBox="1">
            <a:spLocks/>
          </p:cNvSpPr>
          <p:nvPr/>
        </p:nvSpPr>
        <p:spPr>
          <a:xfrm>
            <a:off x="2854052" y="3573016"/>
            <a:ext cx="6552728" cy="2376264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1175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425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3463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E094FA7-FF20-5CD1-67C3-C17895C93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317" y="1740543"/>
            <a:ext cx="8393323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There are 11 males and 1 females whose income is less than $6000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loan amount is more than $200,000 whose loans are approved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84" y="41318"/>
            <a:ext cx="9829799" cy="1219200"/>
          </a:xfrm>
        </p:spPr>
        <p:txBody>
          <a:bodyPr/>
          <a:lstStyle/>
          <a:p>
            <a:r>
              <a:rPr lang="en-US" dirty="0"/>
              <a:t>2.Semi-Urban property owners vs Urban property owners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1F4C764-689F-19EB-AF25-71DE919609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497521"/>
              </p:ext>
            </p:extLst>
          </p:nvPr>
        </p:nvGraphicFramePr>
        <p:xfrm>
          <a:off x="1341884" y="2011813"/>
          <a:ext cx="4176464" cy="48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276659" imgH="4962647" progId="Excel.Sheet.12">
                  <p:embed/>
                </p:oleObj>
              </mc:Choice>
              <mc:Fallback>
                <p:oleObj name="Worksheet" r:id="rId2" imgW="4276659" imgH="496264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1884" y="2011813"/>
                        <a:ext cx="4176464" cy="4846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C6AE420-1A7A-95C5-7623-9CDF2AF99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405731"/>
              </p:ext>
            </p:extLst>
          </p:nvPr>
        </p:nvGraphicFramePr>
        <p:xfrm>
          <a:off x="5940975" y="2011813"/>
          <a:ext cx="4886325" cy="458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886368" imgH="4581427" progId="Excel.Sheet.12">
                  <p:embed/>
                </p:oleObj>
              </mc:Choice>
              <mc:Fallback>
                <p:oleObj name="Worksheet" r:id="rId4" imgW="4886368" imgH="45814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0975" y="2011813"/>
                        <a:ext cx="4886325" cy="458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6596D393-672E-9034-CEF7-566A5A73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554" y="1240167"/>
            <a:ext cx="1030947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There are 233 customers who have property in semi-urban areas and 202 customers who have property in urban areas. The percentage of customers with property in semiurban areas is 15.35 % higher than those who have property in urban areas.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8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3.Highest incomes for which loan was granted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39F7E44-D68F-DC3A-15C9-9E8F821E45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259156"/>
              </p:ext>
            </p:extLst>
          </p:nvPr>
        </p:nvGraphicFramePr>
        <p:xfrm>
          <a:off x="1487488" y="2205038"/>
          <a:ext cx="100965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096501" imgH="1343131" progId="Excel.Sheet.12">
                  <p:embed/>
                </p:oleObj>
              </mc:Choice>
              <mc:Fallback>
                <p:oleObj name="Worksheet" r:id="rId2" imgW="10096501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7488" y="2205038"/>
                        <a:ext cx="1009650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2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4.Incomes and Loan Amounts of female applicants having 2 dependents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99489CC-847C-389F-350A-D2C2CFEF8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728255"/>
              </p:ext>
            </p:extLst>
          </p:nvPr>
        </p:nvGraphicFramePr>
        <p:xfrm>
          <a:off x="3559412" y="2132856"/>
          <a:ext cx="5070000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71930" imgH="1723974" progId="Excel.Sheet.12">
                  <p:embed/>
                </p:oleObj>
              </mc:Choice>
              <mc:Fallback>
                <p:oleObj name="Worksheet" r:id="rId2" imgW="3371930" imgH="17239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59412" y="2132856"/>
                        <a:ext cx="5070000" cy="259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59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5.Updated loan amount term to 180 for female customers who have a loan of more than $200,000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A5BAECF-89D6-9FBD-78D9-02E4EFD41A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064539"/>
              </p:ext>
            </p:extLst>
          </p:nvPr>
        </p:nvGraphicFramePr>
        <p:xfrm>
          <a:off x="4744958" y="2276872"/>
          <a:ext cx="2698908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019376" imgH="1723974" progId="Excel.Sheet.12">
                  <p:embed/>
                </p:oleObj>
              </mc:Choice>
              <mc:Fallback>
                <p:oleObj name="Worksheet" r:id="rId2" imgW="2019376" imgH="17239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44958" y="2276872"/>
                        <a:ext cx="2698908" cy="2304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6.Changed the name of </a:t>
            </a:r>
            <a:r>
              <a:rPr lang="en-US" dirty="0" err="1"/>
              <a:t>Loan_Amount_Term</a:t>
            </a:r>
            <a:r>
              <a:rPr lang="en-US" dirty="0"/>
              <a:t> to </a:t>
            </a:r>
            <a:r>
              <a:rPr lang="en-US" dirty="0" err="1"/>
              <a:t>LoanAmountTerm</a:t>
            </a:r>
            <a:r>
              <a:rPr lang="en-US" dirty="0"/>
              <a:t> and updated </a:t>
            </a:r>
            <a:r>
              <a:rPr lang="en-US" dirty="0" err="1"/>
              <a:t>LoanAmountTermof</a:t>
            </a:r>
            <a:r>
              <a:rPr lang="en-US" dirty="0"/>
              <a:t> 12 and 36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5EE756B-2307-49F5-D5A5-AC75B7D3E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740983"/>
              </p:ext>
            </p:extLst>
          </p:nvPr>
        </p:nvGraphicFramePr>
        <p:xfrm>
          <a:off x="1822449" y="2492896"/>
          <a:ext cx="85439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543862" imgH="581068" progId="Excel.Sheet.12">
                  <p:embed/>
                </p:oleObj>
              </mc:Choice>
              <mc:Fallback>
                <p:oleObj name="Worksheet" r:id="rId2" imgW="8543862" imgH="5810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2449" y="2492896"/>
                        <a:ext cx="854392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77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7.Credit card data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7531763-AA0C-B21B-EFCE-DF44F9E7C1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526695"/>
              </p:ext>
            </p:extLst>
          </p:nvPr>
        </p:nvGraphicFramePr>
        <p:xfrm>
          <a:off x="1577975" y="2201863"/>
          <a:ext cx="9032875" cy="301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153571" imgH="3057678" progId="Excel.Sheet.12">
                  <p:embed/>
                </p:oleObj>
              </mc:Choice>
              <mc:Fallback>
                <p:oleObj name="Worksheet" r:id="rId2" imgW="9153571" imgH="30576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77975" y="2201863"/>
                        <a:ext cx="9032875" cy="301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1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8.Deleted records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1E8BCBA-7781-8670-8CE8-58C841A4D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049168"/>
              </p:ext>
            </p:extLst>
          </p:nvPr>
        </p:nvGraphicFramePr>
        <p:xfrm>
          <a:off x="1822449" y="3043237"/>
          <a:ext cx="85439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543862" imgH="771490" progId="Excel.Sheet.12">
                  <p:embed/>
                </p:oleObj>
              </mc:Choice>
              <mc:Fallback>
                <p:oleObj name="Worksheet" r:id="rId2" imgW="8543862" imgH="7714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2449" y="3043237"/>
                        <a:ext cx="85439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22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1721</TotalTime>
  <Words>175</Words>
  <Application>Microsoft Office PowerPoint</Application>
  <PresentationFormat>Custom</PresentationFormat>
  <Paragraphs>14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</vt:lpstr>
      <vt:lpstr>Courier New</vt:lpstr>
      <vt:lpstr>Currency Symbols 16x9</vt:lpstr>
      <vt:lpstr>Microsoft Excel Worksheet</vt:lpstr>
      <vt:lpstr> BTD BANK LOAN PREDICTION</vt:lpstr>
      <vt:lpstr>1.Loan Amount more than $200,000 and income less than $6000</vt:lpstr>
      <vt:lpstr>2.Semi-Urban property owners vs Urban property owners</vt:lpstr>
      <vt:lpstr>3.Highest incomes for which loan was granted </vt:lpstr>
      <vt:lpstr>4.Incomes and Loan Amounts of female applicants having 2 dependents</vt:lpstr>
      <vt:lpstr>5.Updated loan amount term to 180 for female customers who have a loan of more than $200,000</vt:lpstr>
      <vt:lpstr>6.Changed the name of Loan_Amount_Term to LoanAmountTerm and updated LoanAmountTermof 12 and 36</vt:lpstr>
      <vt:lpstr>7.Credit card data</vt:lpstr>
      <vt:lpstr>8.Deleted records</vt:lpstr>
      <vt:lpstr>9.Income of graduates vs non-graduates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BTD BANK LOAN PREDICTION</dc:title>
  <dc:creator>Sai Kiran A.</dc:creator>
  <cp:lastModifiedBy>Sai Kiran A.</cp:lastModifiedBy>
  <cp:revision>2</cp:revision>
  <dcterms:created xsi:type="dcterms:W3CDTF">2022-10-13T04:18:16Z</dcterms:created>
  <dcterms:modified xsi:type="dcterms:W3CDTF">2022-10-14T08:59:59Z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