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4" autoAdjust="0"/>
    <p:restoredTop sz="94660"/>
  </p:normalViewPr>
  <p:slideViewPr>
    <p:cSldViewPr snapToGrid="0">
      <p:cViewPr varScale="1">
        <p:scale>
          <a:sx n="75" d="100"/>
          <a:sy n="75" d="100"/>
        </p:scale>
        <p:origin x="52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7/22/2024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7/22/2024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7/22/2024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Can you Predict the Premier League?</a:t>
            </a:r>
            <a:endParaRPr lang="en-GB" dirty="0"/>
          </a:p>
        </p:txBody>
      </p:sp>
      <p:sp>
        <p:nvSpPr>
          <p:cNvPr id="3" name="Subtitle 2"/>
          <p:cNvSpPr>
            <a:spLocks noGrp="1"/>
          </p:cNvSpPr>
          <p:nvPr>
            <p:ph type="subTitle" idx="1"/>
          </p:nvPr>
        </p:nvSpPr>
        <p:spPr/>
        <p:txBody>
          <a:bodyPr/>
          <a:lstStyle/>
          <a:p>
            <a:r>
              <a:rPr lang="en-US" dirty="0"/>
              <a:t>Using ML to get an idea of where your team will finish </a:t>
            </a:r>
            <a:endParaRPr lang="en-GB" dirty="0"/>
          </a:p>
        </p:txBody>
      </p:sp>
    </p:spTree>
    <p:extLst>
      <p:ext uri="{BB962C8B-B14F-4D97-AF65-F5344CB8AC3E}">
        <p14:creationId xmlns:p14="http://schemas.microsoft.com/office/powerpoint/2010/main" val="1238488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OPTIMISATIONS</a:t>
            </a:r>
            <a:endParaRPr lang="en-GB" dirty="0"/>
          </a:p>
        </p:txBody>
      </p:sp>
      <p:sp>
        <p:nvSpPr>
          <p:cNvPr id="3" name="TextBox 2"/>
          <p:cNvSpPr txBox="1"/>
          <p:nvPr/>
        </p:nvSpPr>
        <p:spPr>
          <a:xfrm>
            <a:off x="736600" y="2197100"/>
            <a:ext cx="10401300" cy="2585323"/>
          </a:xfrm>
          <a:prstGeom prst="rect">
            <a:avLst/>
          </a:prstGeom>
          <a:noFill/>
        </p:spPr>
        <p:txBody>
          <a:bodyPr wrap="square" rtlCol="0">
            <a:spAutoFit/>
          </a:bodyPr>
          <a:lstStyle/>
          <a:p>
            <a:r>
              <a:rPr lang="en-US" dirty="0"/>
              <a:t>Refining the Random Forest Model – </a:t>
            </a:r>
            <a:r>
              <a:rPr lang="en-US" dirty="0" err="1"/>
              <a:t>hyperparameter</a:t>
            </a:r>
            <a:r>
              <a:rPr lang="en-US" dirty="0"/>
              <a:t> tuning and feature selection were applied.</a:t>
            </a:r>
          </a:p>
          <a:p>
            <a:endParaRPr lang="en-US" dirty="0"/>
          </a:p>
          <a:p>
            <a:r>
              <a:rPr lang="en-US" dirty="0"/>
              <a:t>Using different ML models – a Neural Network, a Support Vector Machine and Gradient boosting.</a:t>
            </a:r>
          </a:p>
          <a:p>
            <a:endParaRPr lang="en-US" dirty="0"/>
          </a:p>
          <a:p>
            <a:r>
              <a:rPr lang="en-US" dirty="0"/>
              <a:t>None of the above increased the accuracy to above what we already had, suggesting we had a fairly optimal solution to start.</a:t>
            </a:r>
          </a:p>
          <a:p>
            <a:endParaRPr lang="en-US" dirty="0"/>
          </a:p>
          <a:p>
            <a:endParaRPr lang="en-US" dirty="0"/>
          </a:p>
          <a:p>
            <a:r>
              <a:rPr lang="en-US" dirty="0"/>
              <a:t>In short………we got lucky!</a:t>
            </a:r>
            <a:endParaRPr lang="en-GB" dirty="0"/>
          </a:p>
        </p:txBody>
      </p:sp>
    </p:spTree>
    <p:extLst>
      <p:ext uri="{BB962C8B-B14F-4D97-AF65-F5344CB8AC3E}">
        <p14:creationId xmlns:p14="http://schemas.microsoft.com/office/powerpoint/2010/main" val="326836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A0605C-92A1-8107-B1D9-928CA7DCDA27}"/>
              </a:ext>
            </a:extLst>
          </p:cNvPr>
          <p:cNvSpPr>
            <a:spLocks noGrp="1"/>
          </p:cNvSpPr>
          <p:nvPr>
            <p:ph type="title"/>
          </p:nvPr>
        </p:nvSpPr>
        <p:spPr/>
        <p:txBody>
          <a:bodyPr/>
          <a:lstStyle/>
          <a:p>
            <a:r>
              <a:rPr lang="en-GB" dirty="0"/>
              <a:t>Interactive Predictor app</a:t>
            </a:r>
          </a:p>
        </p:txBody>
      </p:sp>
      <p:sp>
        <p:nvSpPr>
          <p:cNvPr id="5" name="TextBox 4">
            <a:extLst>
              <a:ext uri="{FF2B5EF4-FFF2-40B4-BE49-F238E27FC236}">
                <a16:creationId xmlns:a16="http://schemas.microsoft.com/office/drawing/2014/main" id="{DE1E9C59-E6D3-5BBC-5B8D-CBE75EE7474D}"/>
              </a:ext>
            </a:extLst>
          </p:cNvPr>
          <p:cNvSpPr txBox="1"/>
          <p:nvPr/>
        </p:nvSpPr>
        <p:spPr>
          <a:xfrm>
            <a:off x="1312032" y="1859339"/>
            <a:ext cx="9567935" cy="3693319"/>
          </a:xfrm>
          <a:prstGeom prst="rect">
            <a:avLst/>
          </a:prstGeom>
          <a:noFill/>
        </p:spPr>
        <p:txBody>
          <a:bodyPr wrap="square" rtlCol="0">
            <a:spAutoFit/>
          </a:bodyPr>
          <a:lstStyle/>
          <a:p>
            <a:r>
              <a:rPr lang="en-GB" dirty="0"/>
              <a:t>Building a predictor app makes our model useable and interactive</a:t>
            </a:r>
          </a:p>
          <a:p>
            <a:endParaRPr lang="en-GB" dirty="0"/>
          </a:p>
          <a:p>
            <a:endParaRPr lang="en-GB" dirty="0"/>
          </a:p>
          <a:p>
            <a:r>
              <a:rPr lang="en-GB" dirty="0"/>
              <a:t>It might just be a bit of fun for </a:t>
            </a:r>
            <a:r>
              <a:rPr lang="en-GB" dirty="0" smtClean="0"/>
              <a:t>fans, but </a:t>
            </a:r>
            <a:r>
              <a:rPr lang="en-GB" dirty="0"/>
              <a:t>could it also become a business tool for the premier league?</a:t>
            </a:r>
          </a:p>
          <a:p>
            <a:endParaRPr lang="en-US" dirty="0"/>
          </a:p>
          <a:p>
            <a:endParaRPr lang="en-GB" dirty="0"/>
          </a:p>
          <a:p>
            <a:r>
              <a:rPr lang="en-GB" dirty="0"/>
              <a:t>Can it be applied elsewhere?   - other leagues at home or </a:t>
            </a:r>
            <a:r>
              <a:rPr lang="en-GB" dirty="0" smtClean="0"/>
              <a:t>overseas? </a:t>
            </a:r>
          </a:p>
          <a:p>
            <a:endParaRPr lang="en-GB" dirty="0"/>
          </a:p>
          <a:p>
            <a:endParaRPr lang="en-GB" dirty="0" smtClean="0"/>
          </a:p>
          <a:p>
            <a:r>
              <a:rPr lang="en-GB" dirty="0" smtClean="0"/>
              <a:t>Can it be applied to other </a:t>
            </a:r>
            <a:r>
              <a:rPr lang="en-GB" dirty="0"/>
              <a:t>sports?</a:t>
            </a:r>
          </a:p>
          <a:p>
            <a:endParaRPr lang="en-GB" dirty="0"/>
          </a:p>
          <a:p>
            <a:endParaRPr lang="en-GB" dirty="0" smtClean="0"/>
          </a:p>
          <a:p>
            <a:r>
              <a:rPr lang="en-GB" dirty="0" smtClean="0"/>
              <a:t>What </a:t>
            </a:r>
            <a:r>
              <a:rPr lang="en-GB" dirty="0"/>
              <a:t>other features might we be able to add? – more variable options?</a:t>
            </a:r>
          </a:p>
        </p:txBody>
      </p:sp>
    </p:spTree>
    <p:extLst>
      <p:ext uri="{BB962C8B-B14F-4D97-AF65-F5344CB8AC3E}">
        <p14:creationId xmlns:p14="http://schemas.microsoft.com/office/powerpoint/2010/main" val="1486116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Can you Predict the </a:t>
            </a:r>
            <a:r>
              <a:rPr lang="en-US" dirty="0" err="1"/>
              <a:t>epl</a:t>
            </a:r>
            <a:r>
              <a:rPr lang="en-US" dirty="0"/>
              <a:t>?</a:t>
            </a:r>
            <a:endParaRPr lang="en-GB" dirty="0"/>
          </a:p>
        </p:txBody>
      </p:sp>
      <p:sp>
        <p:nvSpPr>
          <p:cNvPr id="3" name="TextBox 2"/>
          <p:cNvSpPr txBox="1"/>
          <p:nvPr/>
        </p:nvSpPr>
        <p:spPr>
          <a:xfrm>
            <a:off x="736600" y="2197100"/>
            <a:ext cx="10401300" cy="369332"/>
          </a:xfrm>
          <a:prstGeom prst="rect">
            <a:avLst/>
          </a:prstGeom>
          <a:noFill/>
        </p:spPr>
        <p:txBody>
          <a:bodyPr wrap="square" rtlCol="0">
            <a:spAutoFit/>
          </a:bodyPr>
          <a:lstStyle/>
          <a:p>
            <a:endParaRPr lang="en-US" dirty="0"/>
          </a:p>
        </p:txBody>
      </p:sp>
      <p:pic>
        <p:nvPicPr>
          <p:cNvPr id="5" name="Picture 4"/>
          <p:cNvPicPr>
            <a:picLocks noChangeAspect="1"/>
          </p:cNvPicPr>
          <p:nvPr/>
        </p:nvPicPr>
        <p:blipFill>
          <a:blip r:embed="rId2"/>
          <a:stretch>
            <a:fillRect/>
          </a:stretch>
        </p:blipFill>
        <p:spPr>
          <a:xfrm>
            <a:off x="0" y="1595437"/>
            <a:ext cx="12192000" cy="5261990"/>
          </a:xfrm>
          <a:prstGeom prst="rect">
            <a:avLst/>
          </a:prstGeom>
        </p:spPr>
      </p:pic>
    </p:spTree>
    <p:extLst>
      <p:ext uri="{BB962C8B-B14F-4D97-AF65-F5344CB8AC3E}">
        <p14:creationId xmlns:p14="http://schemas.microsoft.com/office/powerpoint/2010/main" val="2037702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a:t>
            </a:r>
            <a:endParaRPr lang="en-GB" dirty="0"/>
          </a:p>
        </p:txBody>
      </p:sp>
      <p:sp>
        <p:nvSpPr>
          <p:cNvPr id="3" name="TextBox 2"/>
          <p:cNvSpPr txBox="1"/>
          <p:nvPr/>
        </p:nvSpPr>
        <p:spPr>
          <a:xfrm>
            <a:off x="838200" y="1837765"/>
            <a:ext cx="10244483" cy="3693319"/>
          </a:xfrm>
          <a:prstGeom prst="rect">
            <a:avLst/>
          </a:prstGeom>
          <a:noFill/>
        </p:spPr>
        <p:txBody>
          <a:bodyPr wrap="square" rtlCol="0">
            <a:spAutoFit/>
          </a:bodyPr>
          <a:lstStyle/>
          <a:p>
            <a:r>
              <a:rPr lang="en-US" dirty="0"/>
              <a:t>In essence, our proposal was to see whether we could use ML to create a model that would </a:t>
            </a:r>
            <a:r>
              <a:rPr lang="en-US" dirty="0" err="1"/>
              <a:t>categorise</a:t>
            </a:r>
            <a:r>
              <a:rPr lang="en-US" dirty="0"/>
              <a:t> where a football team would finish in the English Premier League.</a:t>
            </a:r>
          </a:p>
          <a:p>
            <a:endParaRPr lang="en-US" dirty="0"/>
          </a:p>
          <a:p>
            <a:r>
              <a:rPr lang="en-US" dirty="0"/>
              <a:t>Three bins created into which each club would be placed:</a:t>
            </a:r>
          </a:p>
          <a:p>
            <a:endParaRPr lang="en-US" dirty="0"/>
          </a:p>
          <a:p>
            <a:pPr marL="342900" indent="-342900">
              <a:buAutoNum type="arabicParenR"/>
            </a:pPr>
            <a:r>
              <a:rPr lang="en-US" dirty="0"/>
              <a:t>European Places (Top 6)</a:t>
            </a:r>
          </a:p>
          <a:p>
            <a:pPr marL="342900" indent="-342900">
              <a:buAutoNum type="arabicParenR"/>
            </a:pPr>
            <a:r>
              <a:rPr lang="en-US" dirty="0"/>
              <a:t>Mid Table Safety</a:t>
            </a:r>
          </a:p>
          <a:p>
            <a:pPr marL="342900" indent="-342900">
              <a:buAutoNum type="arabicParenR" startAt="3"/>
            </a:pPr>
            <a:r>
              <a:rPr lang="en-US" dirty="0"/>
              <a:t>Relegation fight  (Bottom 6)</a:t>
            </a:r>
          </a:p>
          <a:p>
            <a:pPr marL="342900" indent="-342900">
              <a:buAutoNum type="arabicParenR" startAt="3"/>
            </a:pPr>
            <a:endParaRPr lang="en-US" dirty="0"/>
          </a:p>
          <a:p>
            <a:r>
              <a:rPr lang="en-US" dirty="0"/>
              <a:t>By </a:t>
            </a:r>
            <a:r>
              <a:rPr lang="en-US" dirty="0" err="1"/>
              <a:t>utilising</a:t>
            </a:r>
            <a:r>
              <a:rPr lang="en-US" dirty="0"/>
              <a:t> a range of statistics, the intention is to train a model that would take this information and use it to put each EPL team into one of these three bins.  Accuracy would be determined by comparing the bin that the model placed them into against what actual bins they would fall into in real life.</a:t>
            </a:r>
          </a:p>
          <a:p>
            <a:r>
              <a:rPr lang="en-US" dirty="0"/>
              <a:t> </a:t>
            </a:r>
            <a:endParaRPr lang="en-GB" dirty="0"/>
          </a:p>
        </p:txBody>
      </p:sp>
    </p:spTree>
    <p:extLst>
      <p:ext uri="{BB962C8B-B14F-4D97-AF65-F5344CB8AC3E}">
        <p14:creationId xmlns:p14="http://schemas.microsoft.com/office/powerpoint/2010/main" val="380766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2961"/>
            <a:ext cx="10396882" cy="1151965"/>
          </a:xfrm>
        </p:spPr>
        <p:txBody>
          <a:bodyPr/>
          <a:lstStyle/>
          <a:p>
            <a:r>
              <a:rPr lang="en-US" dirty="0"/>
              <a:t>DATA </a:t>
            </a:r>
            <a:r>
              <a:rPr lang="en-US" dirty="0" err="1"/>
              <a:t>COllection</a:t>
            </a:r>
            <a:endParaRPr lang="en-GB" dirty="0"/>
          </a:p>
        </p:txBody>
      </p:sp>
      <p:sp>
        <p:nvSpPr>
          <p:cNvPr id="3" name="TextBox 2"/>
          <p:cNvSpPr txBox="1"/>
          <p:nvPr/>
        </p:nvSpPr>
        <p:spPr>
          <a:xfrm>
            <a:off x="762000" y="1064036"/>
            <a:ext cx="10244483" cy="3416320"/>
          </a:xfrm>
          <a:prstGeom prst="rect">
            <a:avLst/>
          </a:prstGeom>
          <a:noFill/>
        </p:spPr>
        <p:txBody>
          <a:bodyPr wrap="square" rtlCol="0">
            <a:spAutoFit/>
          </a:bodyPr>
          <a:lstStyle/>
          <a:p>
            <a:r>
              <a:rPr lang="en-US" dirty="0"/>
              <a:t>The use of data in football has exploded in the last few year – from what is collected to how it is used e.g. betting odds, a “</a:t>
            </a:r>
            <a:r>
              <a:rPr lang="en-US" dirty="0" err="1"/>
              <a:t>moneyball</a:t>
            </a:r>
            <a:r>
              <a:rPr lang="en-US" dirty="0"/>
              <a:t>” approach for player valuation etc.</a:t>
            </a:r>
          </a:p>
          <a:p>
            <a:endParaRPr lang="en-US" dirty="0"/>
          </a:p>
          <a:p>
            <a:r>
              <a:rPr lang="en-US" dirty="0"/>
              <a:t>Success would therefore be determined by choosing the right statistics to use and place in a csv.</a:t>
            </a:r>
          </a:p>
          <a:p>
            <a:endParaRPr lang="en-US" dirty="0"/>
          </a:p>
          <a:p>
            <a:r>
              <a:rPr lang="en-US" dirty="0"/>
              <a:t>We decided to collect data over the last 5 EPL seasons.</a:t>
            </a:r>
          </a:p>
          <a:p>
            <a:endParaRPr lang="en-US" dirty="0"/>
          </a:p>
          <a:p>
            <a:r>
              <a:rPr lang="en-US" dirty="0"/>
              <a:t>The original data that was collected consisted of:</a:t>
            </a:r>
          </a:p>
          <a:p>
            <a:endParaRPr lang="en-US" dirty="0"/>
          </a:p>
          <a:p>
            <a:r>
              <a:rPr lang="en-US" dirty="0"/>
              <a:t/>
            </a:r>
            <a:br>
              <a:rPr lang="en-US" dirty="0"/>
            </a:br>
            <a:r>
              <a:rPr lang="en-US" dirty="0"/>
              <a:t/>
            </a:r>
            <a:br>
              <a:rPr lang="en-US" dirty="0"/>
            </a:b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45628742"/>
              </p:ext>
            </p:extLst>
          </p:nvPr>
        </p:nvGraphicFramePr>
        <p:xfrm>
          <a:off x="762000" y="3497231"/>
          <a:ext cx="10604499"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76016789"/>
                    </a:ext>
                  </a:extLst>
                </a:gridCol>
                <a:gridCol w="3467100">
                  <a:extLst>
                    <a:ext uri="{9D8B030D-6E8A-4147-A177-3AD203B41FA5}">
                      <a16:colId xmlns:a16="http://schemas.microsoft.com/office/drawing/2014/main" val="3933381254"/>
                    </a:ext>
                  </a:extLst>
                </a:gridCol>
                <a:gridCol w="3073399">
                  <a:extLst>
                    <a:ext uri="{9D8B030D-6E8A-4147-A177-3AD203B41FA5}">
                      <a16:colId xmlns:a16="http://schemas.microsoft.com/office/drawing/2014/main" val="221897327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Season</a:t>
                      </a:r>
                      <a:endParaRPr lang="en-GB"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Team Name</a:t>
                      </a:r>
                      <a:endParaRPr lang="en-GB"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Squad Value </a:t>
                      </a:r>
                      <a:endParaRPr lang="en-GB" dirty="0">
                        <a:solidFill>
                          <a:schemeClr val="tx1"/>
                        </a:solidFill>
                      </a:endParaRPr>
                    </a:p>
                  </a:txBody>
                  <a:tcPr/>
                </a:tc>
                <a:extLst>
                  <a:ext uri="{0D108BD9-81ED-4DB2-BD59-A6C34878D82A}">
                    <a16:rowId xmlns:a16="http://schemas.microsoft.com/office/drawing/2014/main" val="38769428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Wage Bill </a:t>
                      </a:r>
                      <a:endParaRPr lang="en-GB" dirty="0"/>
                    </a:p>
                  </a:txBody>
                  <a:tcPr/>
                </a:tc>
                <a:tc>
                  <a:txBody>
                    <a:bodyPr/>
                    <a:lstStyle/>
                    <a:p>
                      <a:r>
                        <a:rPr lang="en-US" dirty="0"/>
                        <a:t>Retained Manager ?</a:t>
                      </a:r>
                      <a:endParaRPr lang="en-GB" dirty="0"/>
                    </a:p>
                  </a:txBody>
                  <a:tcPr/>
                </a:tc>
                <a:tc>
                  <a:txBody>
                    <a:bodyPr/>
                    <a:lstStyle/>
                    <a:p>
                      <a:r>
                        <a:rPr lang="en-US" dirty="0"/>
                        <a:t>Average Home Attendance </a:t>
                      </a:r>
                      <a:endParaRPr lang="en-GB" dirty="0"/>
                    </a:p>
                  </a:txBody>
                  <a:tcPr/>
                </a:tc>
                <a:extLst>
                  <a:ext uri="{0D108BD9-81ED-4DB2-BD59-A6C34878D82A}">
                    <a16:rowId xmlns:a16="http://schemas.microsoft.com/office/drawing/2014/main" val="1476242251"/>
                  </a:ext>
                </a:extLst>
              </a:tr>
              <a:tr h="370840">
                <a:tc>
                  <a:txBody>
                    <a:bodyPr/>
                    <a:lstStyle/>
                    <a:p>
                      <a:r>
                        <a:rPr lang="en-US" dirty="0"/>
                        <a:t>Transfer</a:t>
                      </a:r>
                      <a:r>
                        <a:rPr lang="en-US" baseline="0" dirty="0"/>
                        <a:t> Spend</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Retained Captain ?</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Manager Salary</a:t>
                      </a:r>
                      <a:endParaRPr lang="en-GB" dirty="0"/>
                    </a:p>
                  </a:txBody>
                  <a:tcPr/>
                </a:tc>
                <a:extLst>
                  <a:ext uri="{0D108BD9-81ED-4DB2-BD59-A6C34878D82A}">
                    <a16:rowId xmlns:a16="http://schemas.microsoft.com/office/drawing/2014/main" val="33186461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 Number of Transfers </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Season Goal</a:t>
                      </a:r>
                      <a:r>
                        <a:rPr lang="en-US" baseline="0" dirty="0"/>
                        <a:t> </a:t>
                      </a:r>
                      <a:r>
                        <a:rPr lang="en-US" dirty="0"/>
                        <a:t>Difference </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Season Position </a:t>
                      </a:r>
                      <a:endParaRPr lang="en-GB" dirty="0"/>
                    </a:p>
                  </a:txBody>
                  <a:tcPr/>
                </a:tc>
                <a:extLst>
                  <a:ext uri="{0D108BD9-81ED-4DB2-BD59-A6C34878D82A}">
                    <a16:rowId xmlns:a16="http://schemas.microsoft.com/office/drawing/2014/main" val="21876629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Season Disciplinary Points </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Position Bin </a:t>
                      </a:r>
                      <a:endParaRPr lang="en-GB" dirty="0"/>
                    </a:p>
                  </a:txBody>
                  <a:tcPr/>
                </a:tc>
                <a:tc>
                  <a:txBody>
                    <a:bodyPr/>
                    <a:lstStyle/>
                    <a:p>
                      <a:endParaRPr lang="en-GB" dirty="0"/>
                    </a:p>
                  </a:txBody>
                  <a:tcPr/>
                </a:tc>
                <a:extLst>
                  <a:ext uri="{0D108BD9-81ED-4DB2-BD59-A6C34878D82A}">
                    <a16:rowId xmlns:a16="http://schemas.microsoft.com/office/drawing/2014/main" val="3952896048"/>
                  </a:ext>
                </a:extLst>
              </a:tr>
            </a:tbl>
          </a:graphicData>
        </a:graphic>
      </p:graphicFrame>
    </p:spTree>
    <p:extLst>
      <p:ext uri="{BB962C8B-B14F-4D97-AF65-F5344CB8AC3E}">
        <p14:creationId xmlns:p14="http://schemas.microsoft.com/office/powerpoint/2010/main" val="383930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2961"/>
            <a:ext cx="10396882" cy="1151965"/>
          </a:xfrm>
        </p:spPr>
        <p:txBody>
          <a:bodyPr/>
          <a:lstStyle/>
          <a:p>
            <a:r>
              <a:rPr lang="en-US" dirty="0"/>
              <a:t>INITIAL DATA CLEANUP</a:t>
            </a:r>
            <a:endParaRPr lang="en-GB" dirty="0"/>
          </a:p>
        </p:txBody>
      </p:sp>
      <p:sp>
        <p:nvSpPr>
          <p:cNvPr id="3" name="TextBox 2"/>
          <p:cNvSpPr txBox="1"/>
          <p:nvPr/>
        </p:nvSpPr>
        <p:spPr>
          <a:xfrm>
            <a:off x="762000" y="1064036"/>
            <a:ext cx="10244483" cy="3170099"/>
          </a:xfrm>
          <a:prstGeom prst="rect">
            <a:avLst/>
          </a:prstGeom>
          <a:noFill/>
        </p:spPr>
        <p:txBody>
          <a:bodyPr wrap="square" rtlCol="0">
            <a:spAutoFit/>
          </a:bodyPr>
          <a:lstStyle/>
          <a:p>
            <a:r>
              <a:rPr lang="en-US" dirty="0"/>
              <a:t>Manager salary was discarded – there was insufficient data to gain anywhere near a complete dataset.</a:t>
            </a:r>
          </a:p>
          <a:p>
            <a:endParaRPr lang="en-US" dirty="0"/>
          </a:p>
          <a:p>
            <a:r>
              <a:rPr lang="en-US" dirty="0"/>
              <a:t>There was the issue of dealing with sides that were promoted from the Championship to the Premiership the previous year.  </a:t>
            </a:r>
          </a:p>
          <a:p>
            <a:endParaRPr lang="en-US" dirty="0"/>
          </a:p>
          <a:p>
            <a:r>
              <a:rPr lang="en-US" dirty="0"/>
              <a:t>In terms of previous season’s position, the side that was in first place in the Championship was given a position of 18</a:t>
            </a:r>
            <a:r>
              <a:rPr lang="en-US" baseline="30000" dirty="0"/>
              <a:t>th</a:t>
            </a:r>
            <a:r>
              <a:rPr lang="en-US" dirty="0"/>
              <a:t>, second 19</a:t>
            </a:r>
            <a:r>
              <a:rPr lang="en-US" baseline="30000" dirty="0"/>
              <a:t>th</a:t>
            </a:r>
            <a:r>
              <a:rPr lang="en-US" dirty="0"/>
              <a:t> and third (or lower via the play-offs) 20</a:t>
            </a:r>
            <a:r>
              <a:rPr lang="en-US" baseline="30000" dirty="0"/>
              <a:t>th</a:t>
            </a:r>
            <a:r>
              <a:rPr lang="en-US" dirty="0"/>
              <a:t>.</a:t>
            </a:r>
          </a:p>
          <a:p>
            <a:endParaRPr lang="en-US" dirty="0"/>
          </a:p>
          <a:p>
            <a:r>
              <a:rPr lang="en-US" dirty="0"/>
              <a:t/>
            </a:r>
            <a:br>
              <a:rPr lang="en-US" dirty="0"/>
            </a:br>
            <a:r>
              <a:rPr lang="en-US" dirty="0"/>
              <a:t/>
            </a:r>
            <a:br>
              <a:rPr lang="en-US" dirty="0"/>
            </a:br>
            <a:endParaRPr lang="en-GB" dirty="0"/>
          </a:p>
        </p:txBody>
      </p:sp>
    </p:spTree>
    <p:extLst>
      <p:ext uri="{BB962C8B-B14F-4D97-AF65-F5344CB8AC3E}">
        <p14:creationId xmlns:p14="http://schemas.microsoft.com/office/powerpoint/2010/main" val="211558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MODEL</a:t>
            </a:r>
            <a:endParaRPr lang="en-GB" dirty="0"/>
          </a:p>
        </p:txBody>
      </p:sp>
      <p:sp>
        <p:nvSpPr>
          <p:cNvPr id="3" name="TextBox 2"/>
          <p:cNvSpPr txBox="1"/>
          <p:nvPr/>
        </p:nvSpPr>
        <p:spPr>
          <a:xfrm>
            <a:off x="863600" y="1837765"/>
            <a:ext cx="10604500" cy="3416320"/>
          </a:xfrm>
          <a:prstGeom prst="rect">
            <a:avLst/>
          </a:prstGeom>
          <a:noFill/>
        </p:spPr>
        <p:txBody>
          <a:bodyPr wrap="square" rtlCol="0">
            <a:spAutoFit/>
          </a:bodyPr>
          <a:lstStyle/>
          <a:p>
            <a:r>
              <a:rPr lang="en-US" dirty="0"/>
              <a:t>The data was uploaded and a Random Forest Model, and gave the following results: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endParaRPr lang="en-GB" dirty="0"/>
          </a:p>
        </p:txBody>
      </p:sp>
      <p:pic>
        <p:nvPicPr>
          <p:cNvPr id="8" name="Picture 7"/>
          <p:cNvPicPr>
            <a:picLocks noChangeAspect="1"/>
          </p:cNvPicPr>
          <p:nvPr/>
        </p:nvPicPr>
        <p:blipFill>
          <a:blip r:embed="rId2"/>
          <a:stretch>
            <a:fillRect/>
          </a:stretch>
        </p:blipFill>
        <p:spPr>
          <a:xfrm>
            <a:off x="190500" y="2306637"/>
            <a:ext cx="4725148" cy="3103563"/>
          </a:xfrm>
          <a:prstGeom prst="rect">
            <a:avLst/>
          </a:prstGeom>
        </p:spPr>
      </p:pic>
      <p:pic>
        <p:nvPicPr>
          <p:cNvPr id="9" name="Picture 8"/>
          <p:cNvPicPr>
            <a:picLocks noChangeAspect="1"/>
          </p:cNvPicPr>
          <p:nvPr/>
        </p:nvPicPr>
        <p:blipFill>
          <a:blip r:embed="rId3"/>
          <a:stretch>
            <a:fillRect/>
          </a:stretch>
        </p:blipFill>
        <p:spPr>
          <a:xfrm>
            <a:off x="5148636" y="2306637"/>
            <a:ext cx="6086475" cy="3103563"/>
          </a:xfrm>
          <a:prstGeom prst="rect">
            <a:avLst/>
          </a:prstGeom>
        </p:spPr>
      </p:pic>
    </p:spTree>
    <p:extLst>
      <p:ext uri="{BB962C8B-B14F-4D97-AF65-F5344CB8AC3E}">
        <p14:creationId xmlns:p14="http://schemas.microsoft.com/office/powerpoint/2010/main" val="3854521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2961"/>
            <a:ext cx="10396882" cy="1151965"/>
          </a:xfrm>
        </p:spPr>
        <p:txBody>
          <a:bodyPr/>
          <a:lstStyle/>
          <a:p>
            <a:r>
              <a:rPr lang="en-US" dirty="0" err="1"/>
              <a:t>Optimising</a:t>
            </a:r>
            <a:r>
              <a:rPr lang="en-US" dirty="0"/>
              <a:t> our model</a:t>
            </a:r>
            <a:endParaRPr lang="en-GB" dirty="0"/>
          </a:p>
        </p:txBody>
      </p:sp>
      <p:sp>
        <p:nvSpPr>
          <p:cNvPr id="3" name="TextBox 2"/>
          <p:cNvSpPr txBox="1"/>
          <p:nvPr/>
        </p:nvSpPr>
        <p:spPr>
          <a:xfrm>
            <a:off x="762000" y="1064036"/>
            <a:ext cx="10244483" cy="1200329"/>
          </a:xfrm>
          <a:prstGeom prst="rect">
            <a:avLst/>
          </a:prstGeom>
          <a:noFill/>
        </p:spPr>
        <p:txBody>
          <a:bodyPr wrap="square" rtlCol="0">
            <a:spAutoFit/>
          </a:bodyPr>
          <a:lstStyle/>
          <a:p>
            <a:endParaRPr lang="en-US" dirty="0"/>
          </a:p>
          <a:p>
            <a:r>
              <a:rPr lang="en-US" dirty="0"/>
              <a:t/>
            </a:r>
            <a:br>
              <a:rPr lang="en-US" dirty="0"/>
            </a:br>
            <a:r>
              <a:rPr lang="en-US" dirty="0"/>
              <a:t/>
            </a:r>
            <a:br>
              <a:rPr lang="en-US" dirty="0"/>
            </a:br>
            <a:endParaRPr lang="en-GB" dirty="0"/>
          </a:p>
        </p:txBody>
      </p:sp>
      <p:sp>
        <p:nvSpPr>
          <p:cNvPr id="4" name="TextBox 3"/>
          <p:cNvSpPr txBox="1"/>
          <p:nvPr/>
        </p:nvSpPr>
        <p:spPr>
          <a:xfrm>
            <a:off x="952500" y="1064036"/>
            <a:ext cx="10206382" cy="4524315"/>
          </a:xfrm>
          <a:prstGeom prst="rect">
            <a:avLst/>
          </a:prstGeom>
          <a:noFill/>
        </p:spPr>
        <p:txBody>
          <a:bodyPr wrap="square" rtlCol="0">
            <a:spAutoFit/>
          </a:bodyPr>
          <a:lstStyle/>
          <a:p>
            <a:r>
              <a:rPr lang="en-US" dirty="0"/>
              <a:t>Once we looked through the model, it was obvious that there were some </a:t>
            </a:r>
            <a:r>
              <a:rPr lang="en-US" dirty="0" err="1"/>
              <a:t>datapoints</a:t>
            </a:r>
            <a:r>
              <a:rPr lang="en-US" dirty="0"/>
              <a:t> that we were not happy with, and seemed inconsistent with what we were trying to achieve.</a:t>
            </a:r>
            <a:br>
              <a:rPr lang="en-US" dirty="0"/>
            </a:br>
            <a:r>
              <a:rPr lang="en-US" dirty="0"/>
              <a:t/>
            </a:r>
            <a:br>
              <a:rPr lang="en-US" dirty="0"/>
            </a:br>
            <a:r>
              <a:rPr lang="en-US" dirty="0"/>
              <a:t>Previous Season’s Goal Difference – promoted teams in their promotion year had a much higher goal difference than would be expected.  This was changed to the goal difference they had during the last season that they were in the EPL when they were relegated.</a:t>
            </a:r>
          </a:p>
          <a:p>
            <a:endParaRPr lang="en-US" dirty="0"/>
          </a:p>
          <a:p>
            <a:r>
              <a:rPr lang="en-US" dirty="0"/>
              <a:t>Season and Team Name were dropped  – they are useful markers, but they do not affect performance.</a:t>
            </a:r>
          </a:p>
          <a:p>
            <a:endParaRPr lang="en-US" dirty="0"/>
          </a:p>
          <a:p>
            <a:r>
              <a:rPr lang="en-US" dirty="0"/>
              <a:t>Average Distance to Away Games was dropped – whilst local derbies effects are well known, it seemed irrelevant as it </a:t>
            </a:r>
            <a:r>
              <a:rPr lang="en-US" dirty="0" err="1"/>
              <a:t>emphasises</a:t>
            </a:r>
            <a:r>
              <a:rPr lang="en-US" dirty="0"/>
              <a:t> geographical location as opposed to more footballing reasons.</a:t>
            </a:r>
          </a:p>
          <a:p>
            <a:endParaRPr lang="en-US" dirty="0"/>
          </a:p>
          <a:p>
            <a:r>
              <a:rPr lang="en-US" dirty="0"/>
              <a:t>The number of Games Played and the number of Managers employed by each club for each season were also added to give more features.  One concern last season for example for the mighty AVFC was that their EPL form would suffer due to playing more matches in Europe.  Also a stable management team is usually the sign of a successful, well run club. </a:t>
            </a:r>
            <a:endParaRPr lang="en-GB" dirty="0"/>
          </a:p>
        </p:txBody>
      </p:sp>
    </p:spTree>
    <p:extLst>
      <p:ext uri="{BB962C8B-B14F-4D97-AF65-F5344CB8AC3E}">
        <p14:creationId xmlns:p14="http://schemas.microsoft.com/office/powerpoint/2010/main" val="26943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REFINED MODEL 1</a:t>
            </a:r>
            <a:endParaRPr lang="en-GB" dirty="0"/>
          </a:p>
        </p:txBody>
      </p:sp>
      <p:sp>
        <p:nvSpPr>
          <p:cNvPr id="3" name="TextBox 2"/>
          <p:cNvSpPr txBox="1"/>
          <p:nvPr/>
        </p:nvSpPr>
        <p:spPr>
          <a:xfrm>
            <a:off x="863600" y="1837765"/>
            <a:ext cx="10604500" cy="3416320"/>
          </a:xfrm>
          <a:prstGeom prst="rect">
            <a:avLst/>
          </a:prstGeom>
          <a:noFill/>
        </p:spPr>
        <p:txBody>
          <a:bodyPr wrap="square" rtlCol="0">
            <a:spAutoFit/>
          </a:bodyPr>
          <a:lstStyle/>
          <a:p>
            <a:r>
              <a:rPr lang="en-US" dirty="0"/>
              <a:t>The data was uploaded and a Random Forest Model, and gave the following results: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endParaRPr lang="en-GB" dirty="0"/>
          </a:p>
        </p:txBody>
      </p:sp>
      <p:pic>
        <p:nvPicPr>
          <p:cNvPr id="8" name="Picture 7"/>
          <p:cNvPicPr>
            <a:picLocks noChangeAspect="1"/>
          </p:cNvPicPr>
          <p:nvPr/>
        </p:nvPicPr>
        <p:blipFill>
          <a:blip r:embed="rId2"/>
          <a:stretch>
            <a:fillRect/>
          </a:stretch>
        </p:blipFill>
        <p:spPr>
          <a:xfrm>
            <a:off x="277812" y="2276475"/>
            <a:ext cx="4637088" cy="3209440"/>
          </a:xfrm>
          <a:prstGeom prst="rect">
            <a:avLst/>
          </a:prstGeom>
        </p:spPr>
      </p:pic>
      <p:pic>
        <p:nvPicPr>
          <p:cNvPr id="9" name="Picture 8"/>
          <p:cNvPicPr>
            <a:picLocks noChangeAspect="1"/>
          </p:cNvPicPr>
          <p:nvPr/>
        </p:nvPicPr>
        <p:blipFill>
          <a:blip r:embed="rId3"/>
          <a:stretch>
            <a:fillRect/>
          </a:stretch>
        </p:blipFill>
        <p:spPr>
          <a:xfrm>
            <a:off x="5016498" y="2276475"/>
            <a:ext cx="6451602" cy="3209440"/>
          </a:xfrm>
          <a:prstGeom prst="rect">
            <a:avLst/>
          </a:prstGeom>
        </p:spPr>
      </p:pic>
    </p:spTree>
    <p:extLst>
      <p:ext uri="{BB962C8B-B14F-4D97-AF65-F5344CB8AC3E}">
        <p14:creationId xmlns:p14="http://schemas.microsoft.com/office/powerpoint/2010/main" val="114038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REFINED MODEL 2 – Bottom 5,4,3.</a:t>
            </a:r>
            <a:endParaRPr lang="en-GB" dirty="0"/>
          </a:p>
        </p:txBody>
      </p:sp>
      <p:sp>
        <p:nvSpPr>
          <p:cNvPr id="3" name="TextBox 2"/>
          <p:cNvSpPr txBox="1"/>
          <p:nvPr/>
        </p:nvSpPr>
        <p:spPr>
          <a:xfrm>
            <a:off x="863600" y="1837765"/>
            <a:ext cx="10604500" cy="3416320"/>
          </a:xfrm>
          <a:prstGeom prst="rect">
            <a:avLst/>
          </a:prstGeom>
          <a:noFill/>
        </p:spPr>
        <p:txBody>
          <a:bodyPr wrap="square" rtlCol="0">
            <a:spAutoFit/>
          </a:bodyPr>
          <a:lstStyle/>
          <a:p>
            <a:r>
              <a:rPr lang="en-US" dirty="0"/>
              <a:t>The data was uploaded and a Random Forest Model, and gave the following results: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endParaRPr lang="en-GB" dirty="0"/>
          </a:p>
        </p:txBody>
      </p:sp>
      <p:sp>
        <p:nvSpPr>
          <p:cNvPr id="4" name="TextBox 3"/>
          <p:cNvSpPr txBox="1"/>
          <p:nvPr/>
        </p:nvSpPr>
        <p:spPr>
          <a:xfrm>
            <a:off x="1003300" y="2400300"/>
            <a:ext cx="10274300" cy="369332"/>
          </a:xfrm>
          <a:prstGeom prst="rect">
            <a:avLst/>
          </a:prstGeom>
          <a:noFill/>
        </p:spPr>
        <p:txBody>
          <a:bodyPr wrap="square" rtlCol="0">
            <a:spAutoFit/>
          </a:bodyPr>
          <a:lstStyle/>
          <a:p>
            <a:r>
              <a:rPr lang="en-US" dirty="0"/>
              <a:t>             Bottom 5                                                                                 Bottom 4                                                                      Bottom 3</a:t>
            </a:r>
            <a:endParaRPr lang="en-GB" dirty="0"/>
          </a:p>
        </p:txBody>
      </p:sp>
      <p:pic>
        <p:nvPicPr>
          <p:cNvPr id="5" name="Picture 4"/>
          <p:cNvPicPr>
            <a:picLocks noChangeAspect="1"/>
          </p:cNvPicPr>
          <p:nvPr/>
        </p:nvPicPr>
        <p:blipFill>
          <a:blip r:embed="rId2"/>
          <a:stretch>
            <a:fillRect/>
          </a:stretch>
        </p:blipFill>
        <p:spPr>
          <a:xfrm>
            <a:off x="8054974" y="3085550"/>
            <a:ext cx="3222626" cy="1876425"/>
          </a:xfrm>
          <a:prstGeom prst="rect">
            <a:avLst/>
          </a:prstGeom>
        </p:spPr>
      </p:pic>
      <p:pic>
        <p:nvPicPr>
          <p:cNvPr id="8" name="Picture 7"/>
          <p:cNvPicPr>
            <a:picLocks noChangeAspect="1"/>
          </p:cNvPicPr>
          <p:nvPr/>
        </p:nvPicPr>
        <p:blipFill>
          <a:blip r:embed="rId3"/>
          <a:stretch>
            <a:fillRect/>
          </a:stretch>
        </p:blipFill>
        <p:spPr>
          <a:xfrm>
            <a:off x="4251324" y="3064120"/>
            <a:ext cx="3413126" cy="1919287"/>
          </a:xfrm>
          <a:prstGeom prst="rect">
            <a:avLst/>
          </a:prstGeom>
        </p:spPr>
      </p:pic>
      <p:pic>
        <p:nvPicPr>
          <p:cNvPr id="9" name="Picture 8"/>
          <p:cNvPicPr>
            <a:picLocks noChangeAspect="1"/>
          </p:cNvPicPr>
          <p:nvPr/>
        </p:nvPicPr>
        <p:blipFill>
          <a:blip r:embed="rId4"/>
          <a:stretch>
            <a:fillRect/>
          </a:stretch>
        </p:blipFill>
        <p:spPr>
          <a:xfrm>
            <a:off x="277192" y="3064120"/>
            <a:ext cx="3583608" cy="1895475"/>
          </a:xfrm>
          <a:prstGeom prst="rect">
            <a:avLst/>
          </a:prstGeom>
        </p:spPr>
      </p:pic>
    </p:spTree>
    <p:extLst>
      <p:ext uri="{BB962C8B-B14F-4D97-AF65-F5344CB8AC3E}">
        <p14:creationId xmlns:p14="http://schemas.microsoft.com/office/powerpoint/2010/main" val="596181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1" y="2476500"/>
            <a:ext cx="10396882" cy="1151965"/>
          </a:xfrm>
        </p:spPr>
        <p:txBody>
          <a:bodyPr/>
          <a:lstStyle/>
          <a:p>
            <a:pPr algn="ctr"/>
            <a:r>
              <a:rPr lang="en-US" dirty="0" smtClean="0"/>
              <a:t>DEMONSTRATION</a:t>
            </a:r>
            <a:endParaRPr lang="en-GB" dirty="0"/>
          </a:p>
        </p:txBody>
      </p:sp>
      <p:sp>
        <p:nvSpPr>
          <p:cNvPr id="3" name="TextBox 2"/>
          <p:cNvSpPr txBox="1"/>
          <p:nvPr/>
        </p:nvSpPr>
        <p:spPr>
          <a:xfrm>
            <a:off x="736600" y="2197100"/>
            <a:ext cx="104013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6259718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444</TotalTime>
  <Words>755</Words>
  <Application>Microsoft Office PowerPoint</Application>
  <PresentationFormat>Widescreen</PresentationFormat>
  <Paragraphs>120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Impact</vt:lpstr>
      <vt:lpstr>Main Event</vt:lpstr>
      <vt:lpstr>Can you Predict the Premier League?</vt:lpstr>
      <vt:lpstr>PROPOSAL</vt:lpstr>
      <vt:lpstr>DATA COllection</vt:lpstr>
      <vt:lpstr>INITIAL DATA CLEANUP</vt:lpstr>
      <vt:lpstr>ORIGINAL MODEL</vt:lpstr>
      <vt:lpstr>Optimising our model</vt:lpstr>
      <vt:lpstr>REFINED MODEL 1</vt:lpstr>
      <vt:lpstr>REFINED MODEL 2 – Bottom 5,4,3.</vt:lpstr>
      <vt:lpstr>DEMONSTRATION</vt:lpstr>
      <vt:lpstr>FURTHER OPTIMISATIONS</vt:lpstr>
      <vt:lpstr>Interactive Predictor app</vt:lpstr>
      <vt:lpstr>Can you Predict the epl?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you Predict the Premier League?</dc:title>
  <dc:creator>Alexander Lee</dc:creator>
  <cp:lastModifiedBy>Alexander Lee</cp:lastModifiedBy>
  <cp:revision>19</cp:revision>
  <dcterms:created xsi:type="dcterms:W3CDTF">2024-07-16T20:17:59Z</dcterms:created>
  <dcterms:modified xsi:type="dcterms:W3CDTF">2024-07-22T16:40:28Z</dcterms:modified>
</cp:coreProperties>
</file>