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5" r:id="rId3"/>
    <p:sldId id="257" r:id="rId4"/>
    <p:sldId id="272" r:id="rId5"/>
    <p:sldId id="271" r:id="rId6"/>
    <p:sldId id="258" r:id="rId7"/>
    <p:sldId id="270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3" r:id="rId19"/>
    <p:sldId id="286" r:id="rId20"/>
    <p:sldId id="289" r:id="rId21"/>
    <p:sldId id="287" r:id="rId22"/>
    <p:sldId id="293" r:id="rId23"/>
    <p:sldId id="288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290" r:id="rId32"/>
    <p:sldId id="301" r:id="rId33"/>
    <p:sldId id="260" r:id="rId34"/>
    <p:sldId id="291" r:id="rId35"/>
    <p:sldId id="261" r:id="rId36"/>
    <p:sldId id="262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0D6AF-6516-4564-920C-BF5BB3ECCB2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0D6AF-6516-4564-920C-BF5BB3ECCB2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0D6AF-6516-4564-920C-BF5BB3ECCB2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0D6AF-6516-4564-920C-BF5BB3ECCB2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0D6AF-6516-4564-920C-BF5BB3ECCB2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0D6AF-6516-4564-920C-BF5BB3ECCB2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0D6AF-6516-4564-920C-BF5BB3ECCB2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0D6AF-6516-4564-920C-BF5BB3ECCB2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0D6AF-6516-4564-920C-BF5BB3ECCB2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0D6AF-6516-4564-920C-BF5BB3ECCB2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0D6AF-6516-4564-920C-BF5BB3ECCB2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350D6AF-6516-4564-920C-BF5BB3ECCB2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ppinventor.mit.edu/" TargetMode="External"/><Relationship Id="rId2" Type="http://schemas.openxmlformats.org/officeDocument/2006/relationships/hyperlink" Target="https://iftt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://www.andromo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286000"/>
            <a:ext cx="8153400" cy="2050695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err="1" smtClean="0">
                <a:latin typeface="Bell MT" pitchFamily="18" charset="0"/>
              </a:rPr>
              <a:t>EasyAndroid</a:t>
            </a:r>
            <a:r>
              <a:rPr lang="en-US" u="sng" dirty="0" smtClean="0">
                <a:latin typeface="Bell MT" pitchFamily="18" charset="0"/>
              </a:rPr>
              <a:t>:</a:t>
            </a:r>
            <a:br>
              <a:rPr lang="en-US" u="sng" dirty="0" smtClean="0">
                <a:latin typeface="Bell MT" pitchFamily="18" charset="0"/>
              </a:rPr>
            </a:br>
            <a:r>
              <a:rPr lang="en-US" u="sng" dirty="0" smtClean="0">
                <a:latin typeface="Bell MT" pitchFamily="18" charset="0"/>
              </a:rPr>
              <a:t>Developers’ Tool </a:t>
            </a:r>
            <a:br>
              <a:rPr lang="en-US" u="sng" dirty="0" smtClean="0">
                <a:latin typeface="Bell MT" pitchFamily="18" charset="0"/>
              </a:rPr>
            </a:br>
            <a:r>
              <a:rPr lang="en-US" u="sng" dirty="0" smtClean="0">
                <a:latin typeface="Bell MT" pitchFamily="18" charset="0"/>
              </a:rPr>
              <a:t>for Android Beginners</a:t>
            </a:r>
            <a:endParaRPr lang="en-US" u="sng" dirty="0"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419600"/>
            <a:ext cx="8153400" cy="8034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Android Development Made Easy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5486400"/>
            <a:ext cx="2932469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Mark Ha ‘13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Adviser: Brian Kernighan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6216467"/>
      </p:ext>
    </p:extLst>
  </p:cSld>
  <p:clrMapOvr>
    <a:masterClrMapping/>
  </p:clrMapOvr>
  <p:transition advTm="1405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Andromo</a:t>
            </a:r>
            <a:endParaRPr lang="en-US" dirty="0"/>
          </a:p>
        </p:txBody>
      </p:sp>
      <p:pic>
        <p:nvPicPr>
          <p:cNvPr id="5" name="Content Placeholder 4" descr="andromo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5362" y="1447800"/>
            <a:ext cx="7058826" cy="4800600"/>
          </a:xfrm>
        </p:spPr>
      </p:pic>
    </p:spTree>
  </p:cSld>
  <p:clrMapOvr>
    <a:masterClrMapping/>
  </p:clrMapOvr>
  <p:transition advTm="671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Andromo</a:t>
            </a:r>
            <a:endParaRPr lang="en-US" dirty="0"/>
          </a:p>
        </p:txBody>
      </p:sp>
      <p:pic>
        <p:nvPicPr>
          <p:cNvPr id="5" name="Content Placeholder 4" descr="andromo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89995" y="1447800"/>
            <a:ext cx="7189560" cy="4800600"/>
          </a:xfrm>
        </p:spPr>
      </p:pic>
    </p:spTree>
  </p:cSld>
  <p:clrMapOvr>
    <a:masterClrMapping/>
  </p:clrMapOvr>
  <p:transition advTm="874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Andromo</a:t>
            </a:r>
            <a:endParaRPr lang="en-US" dirty="0"/>
          </a:p>
        </p:txBody>
      </p:sp>
      <p:pic>
        <p:nvPicPr>
          <p:cNvPr id="5" name="Content Placeholder 4" descr="andromo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23643" y="1447800"/>
            <a:ext cx="7122263" cy="4800600"/>
          </a:xfrm>
        </p:spPr>
      </p:pic>
    </p:spTree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Andromo</a:t>
            </a:r>
            <a:endParaRPr lang="en-US" dirty="0"/>
          </a:p>
        </p:txBody>
      </p:sp>
      <p:pic>
        <p:nvPicPr>
          <p:cNvPr id="5" name="Content Placeholder 4" descr="andromo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22065" y="1447800"/>
            <a:ext cx="7125419" cy="4800600"/>
          </a:xfrm>
        </p:spPr>
      </p:pic>
    </p:spTree>
  </p:cSld>
  <p:clrMapOvr>
    <a:masterClrMapping/>
  </p:clrMapOvr>
  <p:transition advTm="1279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Andromo</a:t>
            </a:r>
            <a:endParaRPr lang="en-US" dirty="0"/>
          </a:p>
        </p:txBody>
      </p:sp>
      <p:pic>
        <p:nvPicPr>
          <p:cNvPr id="5" name="Content Placeholder 4" descr="andromo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7331" y="1447800"/>
            <a:ext cx="7154887" cy="4800600"/>
          </a:xfrm>
        </p:spPr>
      </p:pic>
    </p:spTree>
  </p:cSld>
  <p:clrMapOvr>
    <a:masterClrMapping/>
  </p:clrMapOvr>
  <p:transition advTm="98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Andromo</a:t>
            </a:r>
            <a:endParaRPr lang="en-US" dirty="0"/>
          </a:p>
        </p:txBody>
      </p:sp>
      <p:pic>
        <p:nvPicPr>
          <p:cNvPr id="5" name="Content Placeholder 4" descr="andromo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0969" y="1447800"/>
            <a:ext cx="7227612" cy="4800600"/>
          </a:xfrm>
        </p:spPr>
      </p:pic>
    </p:spTree>
  </p:cSld>
  <p:clrMapOvr>
    <a:masterClrMapping/>
  </p:clrMapOvr>
  <p:transition advTm="608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Andromo</a:t>
            </a:r>
            <a:endParaRPr lang="en-US" dirty="0"/>
          </a:p>
        </p:txBody>
      </p:sp>
      <p:pic>
        <p:nvPicPr>
          <p:cNvPr id="5" name="Content Placeholder 4" descr="andromo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915" y="1447800"/>
            <a:ext cx="5949720" cy="4800600"/>
          </a:xfrm>
        </p:spPr>
      </p:pic>
    </p:spTree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So what’s my angle?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aspect</a:t>
            </a:r>
          </a:p>
          <a:p>
            <a:endParaRPr lang="en-US" dirty="0" smtClean="0"/>
          </a:p>
          <a:p>
            <a:r>
              <a:rPr lang="en-US" dirty="0" smtClean="0"/>
              <a:t>A truly “customizable” </a:t>
            </a:r>
            <a:r>
              <a:rPr lang="en-US" dirty="0" smtClean="0"/>
              <a:t>app</a:t>
            </a:r>
          </a:p>
          <a:p>
            <a:endParaRPr lang="en-US" dirty="0" smtClean="0"/>
          </a:p>
          <a:p>
            <a:r>
              <a:rPr lang="en-US" dirty="0" smtClean="0"/>
              <a:t>Big gap between copy/paste “</a:t>
            </a:r>
            <a:r>
              <a:rPr lang="en-US" dirty="0" err="1" smtClean="0"/>
              <a:t>HelloAndroid</a:t>
            </a:r>
            <a:r>
              <a:rPr lang="en-US" dirty="0" smtClean="0"/>
              <a:t>” app and a real Android app.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4818" name="Picture 2" descr="http://optiinfo.files.wordpress.com/2013/01/android-960x854-wallpaper-109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2550" y="1"/>
            <a:ext cx="2141450" cy="1904999"/>
          </a:xfrm>
          <a:prstGeom prst="rect">
            <a:avLst/>
          </a:prstGeom>
          <a:noFill/>
        </p:spPr>
      </p:pic>
    </p:spTree>
  </p:cSld>
  <p:clrMapOvr>
    <a:masterClrMapping/>
  </p:clrMapOvr>
  <p:transition advTm="5246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eagle.phys.utk.edu/guidry/android/figs/androidLogos/free-large-android25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304800"/>
            <a:ext cx="1828800" cy="1828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The Big Picture</a:t>
            </a:r>
            <a:endParaRPr lang="en-US" u="sng" dirty="0"/>
          </a:p>
        </p:txBody>
      </p:sp>
      <p:pic>
        <p:nvPicPr>
          <p:cNvPr id="296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100" y="1663428"/>
            <a:ext cx="7499350" cy="436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2962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Core Functionality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Command Line </a:t>
            </a:r>
            <a:r>
              <a:rPr lang="en-US" dirty="0" smtClean="0"/>
              <a:t>Interface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(Input Parser)</a:t>
            </a: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End-to-end:  from user input to Android app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Be able to make Hello World or </a:t>
            </a:r>
            <a:r>
              <a:rPr lang="en-US" dirty="0" err="1" smtClean="0"/>
              <a:t>TipCalculator</a:t>
            </a:r>
            <a:r>
              <a:rPr lang="en-US" dirty="0" smtClean="0"/>
              <a:t> app, etc.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pic>
        <p:nvPicPr>
          <p:cNvPr id="4" name="Picture 4" descr="http://www.shoutmeloud.com/wp-content/uploads/2012/07/android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304800"/>
            <a:ext cx="1942776" cy="1524000"/>
          </a:xfrm>
          <a:prstGeom prst="rect">
            <a:avLst/>
          </a:prstGeom>
          <a:noFill/>
        </p:spPr>
      </p:pic>
    </p:spTree>
  </p:cSld>
  <p:clrMapOvr>
    <a:masterClrMapping/>
  </p:clrMapOvr>
  <p:transition advTm="3338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Brief Outline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74320">
              <a:lnSpc>
                <a:spcPct val="110000"/>
              </a:lnSpc>
              <a:spcBef>
                <a:spcPts val="0"/>
              </a:spcBef>
            </a:pPr>
            <a:endParaRPr lang="en-US" dirty="0" smtClean="0"/>
          </a:p>
          <a:p>
            <a:pPr indent="-27432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Problem &amp; Motivation</a:t>
            </a:r>
            <a:endParaRPr lang="en-US" dirty="0" smtClean="0"/>
          </a:p>
          <a:p>
            <a:pPr indent="-27432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Related Works (one detailed preview)</a:t>
            </a:r>
          </a:p>
          <a:p>
            <a:pPr indent="-27432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Big Picture</a:t>
            </a:r>
          </a:p>
          <a:p>
            <a:pPr indent="-27432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Main Points of </a:t>
            </a:r>
            <a:r>
              <a:rPr lang="en-US" dirty="0" err="1" smtClean="0"/>
              <a:t>EasyAndroid</a:t>
            </a:r>
            <a:endParaRPr lang="en-US" dirty="0" smtClean="0"/>
          </a:p>
          <a:p>
            <a:pPr indent="-27432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Evaluations</a:t>
            </a:r>
            <a:endParaRPr lang="en-US" dirty="0" smtClean="0"/>
          </a:p>
          <a:p>
            <a:pPr indent="-27432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Conclusions</a:t>
            </a:r>
          </a:p>
          <a:p>
            <a:pPr indent="-274320">
              <a:lnSpc>
                <a:spcPct val="110000"/>
              </a:lnSpc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  <p:transition advTm="33181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Core Functionality</a:t>
            </a:r>
            <a:endParaRPr lang="en-US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627958"/>
            <a:ext cx="7499350" cy="4440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8674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www.shoutmeloud.com/wp-content/uploads/2012/07/android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304800"/>
            <a:ext cx="1942776" cy="1524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Core Functionality</a:t>
            </a:r>
            <a:endParaRPr lang="en-US" dirty="0"/>
          </a:p>
        </p:txBody>
      </p:sp>
      <p:pic>
        <p:nvPicPr>
          <p:cNvPr id="6" name="Content Placeholder 5" descr="cmdlin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71600" y="1676400"/>
            <a:ext cx="7449839" cy="3293937"/>
          </a:xfrm>
        </p:spPr>
      </p:pic>
    </p:spTree>
  </p:cSld>
  <p:clrMapOvr>
    <a:masterClrMapping/>
  </p:clrMapOvr>
  <p:transition advTm="1491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Project Structure</a:t>
            </a:r>
            <a:endParaRPr lang="en-US" u="sng" dirty="0"/>
          </a:p>
        </p:txBody>
      </p:sp>
      <p:pic>
        <p:nvPicPr>
          <p:cNvPr id="5" name="Content Placeholder 4" descr="project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773907"/>
            <a:ext cx="7499350" cy="4148386"/>
          </a:xfrm>
        </p:spPr>
      </p:pic>
    </p:spTree>
  </p:cSld>
  <p:clrMapOvr>
    <a:masterClrMapping/>
  </p:clrMapOvr>
  <p:transition advTm="45771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Graphical User Interface</a:t>
            </a:r>
            <a:endParaRPr lang="en-US" u="sng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920697"/>
            <a:ext cx="7499350" cy="385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3634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Graphical User Interface</a:t>
            </a:r>
            <a:endParaRPr lang="en-US" u="sng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935240"/>
            <a:ext cx="7499350" cy="382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85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Graphical User Interface</a:t>
            </a:r>
            <a:endParaRPr lang="en-US" u="sng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8252" y="2057400"/>
            <a:ext cx="7498445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9188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Graphical User Interface</a:t>
            </a:r>
            <a:endParaRPr lang="en-US" u="sng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6688" y="1997336"/>
            <a:ext cx="7496175" cy="370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106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Graphical User Interface</a:t>
            </a:r>
            <a:endParaRPr lang="en-US" u="sng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970347"/>
            <a:ext cx="7499350" cy="375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413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Graphical User Interface</a:t>
            </a:r>
            <a:endParaRPr lang="en-US" u="sng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2040118"/>
            <a:ext cx="7499350" cy="361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248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Graphical User Interface</a:t>
            </a:r>
            <a:endParaRPr lang="en-US" u="sng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2005336"/>
            <a:ext cx="7499350" cy="368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46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crunchbase.com/assets/images/resized/0004/1621/41621v6-max-250x2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"/>
            <a:ext cx="2000250" cy="18402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Problem &amp; Motivation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Mobile </a:t>
            </a:r>
            <a:r>
              <a:rPr lang="en-US" dirty="0" smtClean="0"/>
              <a:t>+ Android = awesome</a:t>
            </a:r>
          </a:p>
          <a:p>
            <a:r>
              <a:rPr lang="en-US" dirty="0" smtClean="0"/>
              <a:t>Learning </a:t>
            </a:r>
            <a:r>
              <a:rPr lang="en-US" dirty="0" smtClean="0"/>
              <a:t>to make Android apps is not the best experience</a:t>
            </a:r>
          </a:p>
          <a:p>
            <a:r>
              <a:rPr lang="en-US" dirty="0" smtClean="0"/>
              <a:t>Barrier </a:t>
            </a:r>
            <a:r>
              <a:rPr lang="en-US" dirty="0" smtClean="0"/>
              <a:t>to entry is relatively high</a:t>
            </a:r>
          </a:p>
          <a:p>
            <a:r>
              <a:rPr lang="en-US" dirty="0" smtClean="0"/>
              <a:t>I </a:t>
            </a:r>
            <a:r>
              <a:rPr lang="en-US" dirty="0" smtClean="0"/>
              <a:t>just want to “try out” </a:t>
            </a:r>
            <a:r>
              <a:rPr lang="en-US" dirty="0" smtClean="0"/>
              <a:t>Android…</a:t>
            </a:r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 smtClean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xmlns="" val="2586550237"/>
      </p:ext>
    </p:extLst>
  </p:cSld>
  <p:clrMapOvr>
    <a:masterClrMapping/>
  </p:clrMapOvr>
  <p:transition advTm="41996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The Result</a:t>
            </a:r>
            <a:endParaRPr lang="en-US" u="sng" dirty="0"/>
          </a:p>
        </p:txBody>
      </p:sp>
      <p:pic>
        <p:nvPicPr>
          <p:cNvPr id="4" name="Content Placeholder 3" descr="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0084" y="1524000"/>
            <a:ext cx="4163916" cy="4800600"/>
          </a:xfrm>
        </p:spPr>
      </p:pic>
      <p:pic>
        <p:nvPicPr>
          <p:cNvPr id="5" name="Picture 4" descr="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1524000"/>
            <a:ext cx="4173189" cy="4812269"/>
          </a:xfrm>
          <a:prstGeom prst="rect">
            <a:avLst/>
          </a:prstGeom>
        </p:spPr>
      </p:pic>
    </p:spTree>
  </p:cSld>
  <p:clrMapOvr>
    <a:masterClrMapping/>
  </p:clrMapOvr>
  <p:transition advTm="6896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http://blogs-images.forbes.com/rogerkay/files/2011/07/Androi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28600"/>
            <a:ext cx="2533650" cy="20888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Evaluations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Make a </a:t>
            </a:r>
            <a:r>
              <a:rPr lang="en-US" dirty="0" err="1" smtClean="0"/>
              <a:t>HelloWorld</a:t>
            </a:r>
            <a:r>
              <a:rPr lang="en-US" dirty="0" smtClean="0"/>
              <a:t> app </a:t>
            </a:r>
          </a:p>
          <a:p>
            <a:pPr lvl="1"/>
            <a:r>
              <a:rPr lang="en-US" dirty="0" smtClean="0"/>
              <a:t>Then, make an app that texts yourself a hardcoded String </a:t>
            </a:r>
          </a:p>
          <a:p>
            <a:pPr lvl="1"/>
            <a:r>
              <a:rPr lang="en-US" dirty="0" smtClean="0"/>
              <a:t>Then, make </a:t>
            </a:r>
            <a:r>
              <a:rPr lang="en-US" dirty="0" smtClean="0"/>
              <a:t>an app </a:t>
            </a:r>
            <a:r>
              <a:rPr lang="en-US" dirty="0" smtClean="0"/>
              <a:t>that texts yourself dynamic text, pulled from a text field (object).</a:t>
            </a:r>
          </a:p>
        </p:txBody>
      </p:sp>
    </p:spTree>
    <p:extLst>
      <p:ext uri="{BB962C8B-B14F-4D97-AF65-F5344CB8AC3E}">
        <p14:creationId xmlns:p14="http://schemas.microsoft.com/office/powerpoint/2010/main" xmlns="" val="1325261155"/>
      </p:ext>
    </p:extLst>
  </p:cSld>
  <p:clrMapOvr>
    <a:masterClrMapping/>
  </p:clrMapOvr>
  <p:transition advTm="14289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What Users Had to Build</a:t>
            </a:r>
            <a:endParaRPr lang="en-US" u="sng" dirty="0"/>
          </a:p>
        </p:txBody>
      </p:sp>
      <p:pic>
        <p:nvPicPr>
          <p:cNvPr id="7" name="Content Placeholder 6" descr="e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447800"/>
            <a:ext cx="4186941" cy="4800600"/>
          </a:xfr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447800"/>
            <a:ext cx="41664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4134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http://blogs-images.forbes.com/rogerkay/files/2011/07/Androi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28600"/>
            <a:ext cx="2533650" cy="20888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Evaluations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Quantitative Results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three tests in total took between 12 minutes and 37 minutes.</a:t>
            </a:r>
          </a:p>
          <a:p>
            <a:pPr lvl="1"/>
            <a:r>
              <a:rPr lang="en-US" dirty="0" smtClean="0"/>
              <a:t>Step 1 took the longest,  then Step 2, then step 3.</a:t>
            </a:r>
          </a:p>
          <a:p>
            <a:pPr lvl="1"/>
            <a:r>
              <a:rPr lang="en-US" dirty="0" smtClean="0"/>
              <a:t>All positive results (rated 5 out of 5).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25261155"/>
      </p:ext>
    </p:extLst>
  </p:cSld>
  <p:clrMapOvr>
    <a:masterClrMapping/>
  </p:clrMapOvr>
  <p:transition advTm="14415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http://blogs-images.forbes.com/rogerkay/files/2011/07/Androi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28600"/>
            <a:ext cx="2533650" cy="20888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Evaluations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Plenty </a:t>
            </a:r>
            <a:r>
              <a:rPr lang="en-US" dirty="0" smtClean="0"/>
              <a:t>of room for improvement</a:t>
            </a:r>
          </a:p>
          <a:p>
            <a:pPr lvl="1"/>
            <a:r>
              <a:rPr lang="en-US" dirty="0" smtClean="0"/>
              <a:t>Ambiguity of terminology / function</a:t>
            </a:r>
          </a:p>
          <a:p>
            <a:pPr lvl="1"/>
            <a:r>
              <a:rPr lang="en-US" dirty="0" smtClean="0"/>
              <a:t>Some things hard to find</a:t>
            </a:r>
          </a:p>
          <a:p>
            <a:pPr lvl="1"/>
            <a:r>
              <a:rPr lang="en-US" dirty="0" smtClean="0"/>
              <a:t>Some parts plain text, some parts Java = confusing</a:t>
            </a:r>
          </a:p>
          <a:p>
            <a:pPr lvl="1"/>
            <a:r>
              <a:rPr lang="en-US" dirty="0" smtClean="0"/>
              <a:t>Still, positive responses (“I made an Android app!”)</a:t>
            </a:r>
          </a:p>
        </p:txBody>
      </p:sp>
    </p:spTree>
    <p:extLst>
      <p:ext uri="{BB962C8B-B14F-4D97-AF65-F5344CB8AC3E}">
        <p14:creationId xmlns:p14="http://schemas.microsoft.com/office/powerpoint/2010/main" xmlns="" val="1325261155"/>
      </p:ext>
    </p:extLst>
  </p:cSld>
  <p:clrMapOvr>
    <a:masterClrMapping/>
  </p:clrMapOvr>
  <p:transition advTm="19297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Conclusion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034730" cy="4164867"/>
          </a:xfrm>
        </p:spPr>
        <p:txBody>
          <a:bodyPr>
            <a:normAutofit/>
          </a:bodyPr>
          <a:lstStyle/>
          <a:p>
            <a:r>
              <a:rPr lang="en-US" dirty="0" smtClean="0"/>
              <a:t>There’s a market for this kind of this kind of </a:t>
            </a:r>
            <a:r>
              <a:rPr lang="en-US" dirty="0" smtClean="0"/>
              <a:t>programming tool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importance of project structure and design</a:t>
            </a:r>
          </a:p>
          <a:p>
            <a:r>
              <a:rPr lang="en-US" dirty="0" smtClean="0"/>
              <a:t>The value of usability testing</a:t>
            </a:r>
            <a:endParaRPr lang="en-US" dirty="0" smtClean="0"/>
          </a:p>
          <a:p>
            <a:r>
              <a:rPr lang="en-US" dirty="0" smtClean="0"/>
              <a:t>“Don’t need to be a COS major to make an Android app.” – success!</a:t>
            </a:r>
          </a:p>
          <a:p>
            <a:endParaRPr lang="en-US" dirty="0"/>
          </a:p>
        </p:txBody>
      </p:sp>
      <p:pic>
        <p:nvPicPr>
          <p:cNvPr id="5" name="Picture 2" descr="http://cdn.androidcommunity.com/wp-content/uploads/2011/07/Google-Android-arm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04800"/>
            <a:ext cx="1994687" cy="1444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15000822"/>
      </p:ext>
    </p:extLst>
  </p:cSld>
  <p:clrMapOvr>
    <a:masterClrMapping/>
  </p:clrMapOvr>
  <p:transition advTm="14883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flikie.s3.amazonaws.com/ImageStorage/0b/0b0cf1c6e84040d8bf886721c346ba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066800"/>
            <a:ext cx="6096000" cy="4572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95800"/>
            <a:ext cx="7024744" cy="114300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bg2"/>
                </a:solidFill>
              </a:rPr>
              <a:t>Thanks for listening!</a:t>
            </a:r>
            <a:endParaRPr lang="en-US" u="sng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5715000"/>
            <a:ext cx="6046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Questions? Comments?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3773322953"/>
      </p:ext>
    </p:extLst>
  </p:cSld>
  <p:clrMapOvr>
    <a:masterClrMapping/>
  </p:clrMapOvr>
  <p:transition advTm="104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I want to make an Android app...</a:t>
            </a:r>
            <a:endParaRPr lang="en-US" u="sng" dirty="0"/>
          </a:p>
        </p:txBody>
      </p:sp>
      <p:pic>
        <p:nvPicPr>
          <p:cNvPr id="3074" name="Picture 2" descr="http://3.bp.blogspot.com/-1MlHY4K4IMo/TxPr2Ek9pUI/AAAAAAAAA8A/hZ_KuCeM4fw/s1600/best-android-app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7275" y="1704975"/>
            <a:ext cx="5715000" cy="4286250"/>
          </a:xfrm>
          <a:prstGeom prst="rect">
            <a:avLst/>
          </a:prstGeom>
          <a:noFill/>
        </p:spPr>
      </p:pic>
    </p:spTree>
  </p:cSld>
  <p:clrMapOvr>
    <a:masterClrMapping/>
  </p:clrMapOvr>
  <p:transition advTm="441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Hello World?</a:t>
            </a:r>
            <a:endParaRPr lang="en-US" u="sn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733672"/>
            <a:ext cx="7499350" cy="422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791200" y="6172200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http://introcs.cs.princeton.edu</a:t>
            </a:r>
            <a:endParaRPr lang="en-US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Related </a:t>
            </a:r>
            <a:r>
              <a:rPr lang="en-US" u="sng" dirty="0" smtClean="0"/>
              <a:t>Works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This Then That (</a:t>
            </a:r>
            <a:r>
              <a:rPr lang="en-US" dirty="0" smtClean="0">
                <a:hlinkClick r:id="rId2"/>
              </a:rPr>
              <a:t>https://ifttt.com/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“Droid Dev</a:t>
            </a:r>
            <a:r>
              <a:rPr lang="en-US" dirty="0" smtClean="0"/>
              <a:t>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 Inventor (</a:t>
            </a:r>
            <a:r>
              <a:rPr lang="en-US" dirty="0" smtClean="0">
                <a:hlinkClick r:id="rId3"/>
              </a:rPr>
              <a:t>http://appinventor.mit.edu/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Andromo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http://www.andromo.com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20482" name="Picture 2" descr="http://www.tmonews.com/wp-content/uploads/2012/10/androidfigur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228600"/>
            <a:ext cx="2196101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33005312"/>
      </p:ext>
    </p:extLst>
  </p:cSld>
  <p:clrMapOvr>
    <a:masterClrMapping/>
  </p:clrMapOvr>
  <p:transition advTm="437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err="1" smtClean="0"/>
              <a:t>Andromo</a:t>
            </a:r>
            <a:endParaRPr lang="en-US" u="sng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807434"/>
            <a:ext cx="7499350" cy="408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22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Andromo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7195" y="1447800"/>
            <a:ext cx="699516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Andromo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5538" y="1447800"/>
            <a:ext cx="703847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65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4994</TotalTime>
  <Words>377</Words>
  <Application>Microsoft Office PowerPoint</Application>
  <PresentationFormat>On-screen Show (4:3)</PresentationFormat>
  <Paragraphs>92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Solstice</vt:lpstr>
      <vt:lpstr>EasyAndroid: Developers’ Tool  for Android Beginners</vt:lpstr>
      <vt:lpstr>Brief Outline</vt:lpstr>
      <vt:lpstr>Problem &amp; Motivation</vt:lpstr>
      <vt:lpstr>I want to make an Android app...</vt:lpstr>
      <vt:lpstr>Hello World?</vt:lpstr>
      <vt:lpstr>Related Works</vt:lpstr>
      <vt:lpstr>Andromo</vt:lpstr>
      <vt:lpstr>Andromo</vt:lpstr>
      <vt:lpstr>Andromo</vt:lpstr>
      <vt:lpstr>Andromo</vt:lpstr>
      <vt:lpstr>Andromo</vt:lpstr>
      <vt:lpstr>Andromo</vt:lpstr>
      <vt:lpstr>Andromo</vt:lpstr>
      <vt:lpstr>Andromo</vt:lpstr>
      <vt:lpstr>Andromo</vt:lpstr>
      <vt:lpstr>Andromo</vt:lpstr>
      <vt:lpstr>So what’s my angle?</vt:lpstr>
      <vt:lpstr>The Big Picture</vt:lpstr>
      <vt:lpstr>Core Functionality</vt:lpstr>
      <vt:lpstr>Core Functionality</vt:lpstr>
      <vt:lpstr>Core Functionality</vt:lpstr>
      <vt:lpstr>Project Structure</vt:lpstr>
      <vt:lpstr>Graphical User Interface</vt:lpstr>
      <vt:lpstr>Graphical User Interface</vt:lpstr>
      <vt:lpstr>Graphical User Interface</vt:lpstr>
      <vt:lpstr>Graphical User Interface</vt:lpstr>
      <vt:lpstr>Graphical User Interface</vt:lpstr>
      <vt:lpstr>Graphical User Interface</vt:lpstr>
      <vt:lpstr>Graphical User Interface</vt:lpstr>
      <vt:lpstr>The Result</vt:lpstr>
      <vt:lpstr>Evaluations</vt:lpstr>
      <vt:lpstr>What Users Had to Build</vt:lpstr>
      <vt:lpstr>Evaluations</vt:lpstr>
      <vt:lpstr>Evaluations</vt:lpstr>
      <vt:lpstr>Conclusion</vt:lpstr>
      <vt:lpstr>Thanks for listening!</vt:lpstr>
    </vt:vector>
  </TitlesOfParts>
  <Company>Princeton University OIT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“Connect”:</dc:title>
  <dc:creator>Mark T. Ha</dc:creator>
  <cp:lastModifiedBy>Mark</cp:lastModifiedBy>
  <cp:revision>291</cp:revision>
  <dcterms:created xsi:type="dcterms:W3CDTF">2012-03-05T12:58:26Z</dcterms:created>
  <dcterms:modified xsi:type="dcterms:W3CDTF">2013-04-30T15:41:36Z</dcterms:modified>
</cp:coreProperties>
</file>