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9" r:id="rId6"/>
    <p:sldId id="266" r:id="rId7"/>
    <p:sldId id="261" r:id="rId8"/>
    <p:sldId id="258" r:id="rId9"/>
    <p:sldId id="268" r:id="rId10"/>
    <p:sldId id="262" r:id="rId11"/>
    <p:sldId id="265" r:id="rId12"/>
    <p:sldId id="263" r:id="rId13"/>
    <p:sldId id="264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118EC4-300A-4F63-BCFF-BBB63419D9FC}" v="272" dt="2022-05-07T14:09:29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IN" b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It’s Rendezvous all over again! But wait, it’s not all fun and games - You’ve got a ton of responsibilities to take care of to ensure RDV’22 goes off smoothly. </a:t>
          </a:r>
          <a:endParaRPr lang="en-US" b="1">
            <a:solidFill>
              <a:schemeClr val="bg1"/>
            </a:solidFill>
          </a:endParaRP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IN" b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Your mission, should you choose to accept it – complete the given set of tasks before the </a:t>
          </a:r>
          <a:r>
            <a:rPr lang="en-IN" b="1" err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Pronite</a:t>
          </a:r>
          <a:r>
            <a:rPr lang="en-IN" b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 comes around, while keeping up your own </a:t>
          </a:r>
          <a:r>
            <a:rPr lang="en-IN" b="1" strike="sngStrike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happiness</a:t>
          </a:r>
          <a:r>
            <a:rPr lang="en-IN" b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IN" b="1" err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happyness</a:t>
          </a:r>
          <a:r>
            <a:rPr lang="en-IN" b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. </a:t>
          </a:r>
        </a:p>
        <a:p>
          <a:pPr>
            <a:lnSpc>
              <a:spcPct val="100000"/>
            </a:lnSpc>
            <a:buNone/>
          </a:pPr>
          <a:endParaRPr lang="en-US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IN" b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Oh, and before we forget – your rival for </a:t>
          </a:r>
          <a:r>
            <a:rPr lang="en-IN" b="1" i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that </a:t>
          </a:r>
          <a:r>
            <a:rPr lang="en-IN" b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POR next year’s going to be trying to do so as well. Of course, you don’t want </a:t>
          </a:r>
          <a:r>
            <a:rPr lang="en-IN" b="1" i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them </a:t>
          </a:r>
          <a:r>
            <a:rPr lang="en-IN" b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to get all the credit for a successful RDV, do you? </a:t>
          </a:r>
        </a:p>
        <a:p>
          <a:pPr>
            <a:lnSpc>
              <a:spcPct val="100000"/>
            </a:lnSpc>
            <a:buNone/>
          </a:pPr>
          <a:endParaRPr lang="en-US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 custScaleY="12789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 custLinFactNeighborX="-5572" custLinFactNeighborY="4719"/>
      <dgm:spPr/>
    </dgm:pt>
    <dgm:pt modelId="{95DE6538-27BD-44AF-A1A8-CA8F6B10FDD2}" type="pres">
      <dgm:prSet presAssocID="{0BEF68B8-1228-47BB-83B5-7B9CD1E3F84E}" presName="text_2" presStyleLbl="node1" presStyleIdx="1" presStyleCnt="3" custScaleY="143556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 custScaleY="128695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    Player1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Player2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2" custScaleX="157625" custScaleY="157625" custLinFactNeighborX="21279" custLinFactNeighborY="1461"/>
      <dgm:spPr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2" custLinFactNeighborX="-548" custLinFactNeighborY="21932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2" custScaleX="157625" custScaleY="157625"/>
      <dgm:spPr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2" custLinFactNeighborX="250" custLinFactNeighborY="35075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791663" y="-734407"/>
          <a:ext cx="5707227" cy="5707227"/>
        </a:xfrm>
        <a:prstGeom prst="blockArc">
          <a:avLst>
            <a:gd name="adj1" fmla="val 18900000"/>
            <a:gd name="adj2" fmla="val 2700000"/>
            <a:gd name="adj3" fmla="val 378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588840" y="305610"/>
          <a:ext cx="6566818" cy="10841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2848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It’s Rendezvous all over again! But wait, it’s not all fun and games - You’ve got a ton of responsibilities to take care of to ensure RDV’22 goes off smoothly. </a:t>
          </a:r>
          <a:endParaRPr lang="en-US" sz="1500" b="1" kern="1200">
            <a:solidFill>
              <a:schemeClr val="bg1"/>
            </a:solidFill>
          </a:endParaRPr>
        </a:p>
      </dsp:txBody>
      <dsp:txXfrm>
        <a:off x="588840" y="305610"/>
        <a:ext cx="6566818" cy="1084143"/>
      </dsp:txXfrm>
    </dsp:sp>
    <dsp:sp modelId="{07CB3071-D555-47DA-A36A-69EB91531FD8}">
      <dsp:nvSpPr>
        <dsp:cNvPr id="0" name=""/>
        <dsp:cNvSpPr/>
      </dsp:nvSpPr>
      <dsp:spPr>
        <a:xfrm>
          <a:off x="0" y="367883"/>
          <a:ext cx="1059603" cy="1059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896973" y="1510756"/>
          <a:ext cx="6258685" cy="121689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2848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Your mission, should you choose to accept it – complete the given set of tasks before the </a:t>
          </a:r>
          <a:r>
            <a:rPr lang="en-IN" sz="1400" b="1" kern="1200" err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Pronite</a:t>
          </a:r>
          <a:r>
            <a:rPr lang="en-IN" sz="1400" b="1" kern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 comes around, while keeping up your own </a:t>
          </a:r>
          <a:r>
            <a:rPr lang="en-IN" sz="1400" b="1" strike="sngStrike" kern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happiness</a:t>
          </a:r>
          <a:r>
            <a:rPr lang="en-IN" sz="1400" b="1" kern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IN" sz="1400" b="1" kern="1200" err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happyness</a:t>
          </a:r>
          <a:r>
            <a:rPr lang="en-IN" sz="1400" b="1" kern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.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96973" y="1510756"/>
        <a:ext cx="6258685" cy="1216899"/>
      </dsp:txXfrm>
    </dsp:sp>
    <dsp:sp modelId="{3F8116AC-FAC3-4E95-9865-93CCFEB191B9}">
      <dsp:nvSpPr>
        <dsp:cNvPr id="0" name=""/>
        <dsp:cNvSpPr/>
      </dsp:nvSpPr>
      <dsp:spPr>
        <a:xfrm>
          <a:off x="367171" y="1589404"/>
          <a:ext cx="1059603" cy="1059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588840" y="2845267"/>
          <a:ext cx="6566818" cy="109092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2848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Oh, and before we forget – your rival for </a:t>
          </a:r>
          <a:r>
            <a:rPr lang="en-IN" sz="1400" b="1" i="1" kern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that </a:t>
          </a:r>
          <a:r>
            <a:rPr lang="en-IN" sz="1400" b="1" kern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POR next year’s going to be trying to do so as well. Of course, you don’t want </a:t>
          </a:r>
          <a:r>
            <a:rPr lang="en-IN" sz="1400" b="1" i="1" kern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them </a:t>
          </a:r>
          <a:r>
            <a:rPr lang="en-IN" sz="1400" b="1" kern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to get all the credit for a successful RDV, do you?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88840" y="2845267"/>
        <a:ext cx="6566818" cy="1090925"/>
      </dsp:txXfrm>
    </dsp:sp>
    <dsp:sp modelId="{A965097E-32F1-4AB8-8C4E-2814A7596B2F}">
      <dsp:nvSpPr>
        <dsp:cNvPr id="0" name=""/>
        <dsp:cNvSpPr/>
      </dsp:nvSpPr>
      <dsp:spPr>
        <a:xfrm>
          <a:off x="59038" y="2860928"/>
          <a:ext cx="1059603" cy="1059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1796611" y="161827"/>
          <a:ext cx="3064229" cy="30642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731388" y="324120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     Player1</a:t>
          </a:r>
        </a:p>
      </dsp:txBody>
      <dsp:txXfrm>
        <a:off x="731388" y="3241204"/>
        <a:ext cx="4320000" cy="720000"/>
      </dsp:txXfrm>
    </dsp:sp>
    <dsp:sp modelId="{CE9DF0E8-B0DE-4E1E-9FF4-6006AD8428DB}">
      <dsp:nvSpPr>
        <dsp:cNvPr id="0" name=""/>
        <dsp:cNvSpPr/>
      </dsp:nvSpPr>
      <dsp:spPr>
        <a:xfrm>
          <a:off x="6458947" y="133425"/>
          <a:ext cx="3064229" cy="30642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5841862" y="324120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Player2</a:t>
          </a:r>
        </a:p>
      </dsp:txBody>
      <dsp:txXfrm>
        <a:off x="5841862" y="3241204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50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23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78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05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IN PURSUIT OF HAPPYNESS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1067251"/>
          </a:xfrm>
        </p:spPr>
        <p:txBody>
          <a:bodyPr>
            <a:normAutofit fontScale="40000" lnSpcReduction="20000"/>
          </a:bodyPr>
          <a:lstStyle/>
          <a:p>
            <a:pPr algn="ctr"/>
            <a:r>
              <a:rPr lang="en-US" sz="4500" b="1" i="1">
                <a:solidFill>
                  <a:schemeClr val="bg1"/>
                </a:solidFill>
                <a:latin typeface="Segoe Script" panose="030B0504020000000003" pitchFamily="66" charset="0"/>
                <a:ea typeface="Roboto" panose="02000000000000000000" pitchFamily="2" charset="0"/>
              </a:rPr>
              <a:t>Navigating Life in IIT Delhi</a:t>
            </a:r>
          </a:p>
          <a:p>
            <a:r>
              <a:rPr lang="en-US" sz="4500">
                <a:solidFill>
                  <a:schemeClr val="bg1"/>
                </a:solidFill>
                <a:latin typeface="Segoe Script" panose="030B0504020000000003" pitchFamily="66" charset="0"/>
                <a:ea typeface="Roboto" panose="02000000000000000000" pitchFamily="2" charset="0"/>
              </a:rPr>
              <a:t>A GAME BY :: </a:t>
            </a:r>
            <a:r>
              <a:rPr lang="en-US" sz="4500" err="1">
                <a:solidFill>
                  <a:schemeClr val="bg1"/>
                </a:solidFill>
                <a:latin typeface="Segoe Script" panose="030B0504020000000003" pitchFamily="66" charset="0"/>
                <a:ea typeface="Roboto" panose="02000000000000000000" pitchFamily="2" charset="0"/>
              </a:rPr>
              <a:t>Samyak</a:t>
            </a:r>
            <a:r>
              <a:rPr lang="en-US" sz="4500">
                <a:solidFill>
                  <a:schemeClr val="bg1"/>
                </a:solidFill>
                <a:latin typeface="Segoe Script" panose="030B0504020000000003" pitchFamily="66" charset="0"/>
                <a:ea typeface="Roboto" panose="02000000000000000000" pitchFamily="2" charset="0"/>
              </a:rPr>
              <a:t> Jain (2020CS50667)  , Viraj </a:t>
            </a:r>
            <a:r>
              <a:rPr lang="en-US" sz="4500" err="1">
                <a:solidFill>
                  <a:schemeClr val="bg1"/>
                </a:solidFill>
                <a:latin typeface="Segoe Script" panose="030B0504020000000003" pitchFamily="66" charset="0"/>
                <a:ea typeface="Roboto" panose="02000000000000000000" pitchFamily="2" charset="0"/>
              </a:rPr>
              <a:t>Agashe</a:t>
            </a:r>
            <a:r>
              <a:rPr lang="en-US" sz="4500">
                <a:solidFill>
                  <a:schemeClr val="bg1"/>
                </a:solidFill>
                <a:latin typeface="Segoe Script" panose="030B0504020000000003" pitchFamily="66" charset="0"/>
                <a:ea typeface="Roboto" panose="02000000000000000000" pitchFamily="2" charset="0"/>
              </a:rPr>
              <a:t> (2020CS10567)</a:t>
            </a:r>
          </a:p>
          <a:p>
            <a:endParaRPr lang="en-US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8B50618-A6F4-D332-4671-CC6F8FD89BAE}"/>
              </a:ext>
            </a:extLst>
          </p:cNvPr>
          <p:cNvSpPr txBox="1"/>
          <p:nvPr/>
        </p:nvSpPr>
        <p:spPr>
          <a:xfrm>
            <a:off x="660400" y="883920"/>
            <a:ext cx="1061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>
                <a:solidFill>
                  <a:schemeClr val="bg1"/>
                </a:solidFill>
              </a:rPr>
              <a:t>SOME SNIPPETS FROM THE GAME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236A64-750A-8204-77E2-A26C6449A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883354"/>
            <a:ext cx="9154886" cy="485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9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someone@example.com</a:t>
            </a:r>
          </a:p>
          <a:p>
            <a:endParaRPr lang="en-US">
              <a:solidFill>
                <a:schemeClr val="bg2"/>
              </a:solidFill>
            </a:endParaRPr>
          </a:p>
          <a:p>
            <a:endParaRPr lang="en-US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THEME OF THE GAME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675601"/>
              </p:ext>
            </p:extLst>
          </p:nvPr>
        </p:nvGraphicFramePr>
        <p:xfrm>
          <a:off x="584200" y="2001519"/>
          <a:ext cx="7213600" cy="4238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 descr="Sick Bee">
            <a:extLst>
              <a:ext uri="{FF2B5EF4-FFF2-40B4-BE49-F238E27FC236}">
                <a16:creationId xmlns:a16="http://schemas.microsoft.com/office/drawing/2014/main" id="{5954EC3F-00BE-7D2F-696D-CFC2624FEA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4200" y="2330292"/>
            <a:ext cx="1098708" cy="1098708"/>
          </a:xfrm>
          <a:prstGeom prst="rect">
            <a:avLst/>
          </a:prstGeom>
        </p:spPr>
      </p:pic>
      <p:pic>
        <p:nvPicPr>
          <p:cNvPr id="19" name="Picture 18" descr="Singing Dude">
            <a:extLst>
              <a:ext uri="{FF2B5EF4-FFF2-40B4-BE49-F238E27FC236}">
                <a16:creationId xmlns:a16="http://schemas.microsoft.com/office/drawing/2014/main" id="{52DACF13-6490-D209-DFE6-2852623B15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3920" y="3473017"/>
            <a:ext cx="1303336" cy="1303336"/>
          </a:xfrm>
          <a:prstGeom prst="rect">
            <a:avLst/>
          </a:prstGeom>
        </p:spPr>
      </p:pic>
      <p:pic>
        <p:nvPicPr>
          <p:cNvPr id="21" name="Picture 20" descr="Well Bee">
            <a:extLst>
              <a:ext uri="{FF2B5EF4-FFF2-40B4-BE49-F238E27FC236}">
                <a16:creationId xmlns:a16="http://schemas.microsoft.com/office/drawing/2014/main" id="{B4088E53-AB8D-DF04-29B7-E0DA9E80C7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801" y="4888917"/>
            <a:ext cx="1012107" cy="101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90618"/>
            <a:ext cx="11029616" cy="988332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GAME CONTROLS</a:t>
            </a:r>
          </a:p>
        </p:txBody>
      </p:sp>
      <p:pic>
        <p:nvPicPr>
          <p:cNvPr id="6" name="Picture 5" descr="Keyboard Arrow Vector, Vector, Keyboard, Direction PNG Transparent Clipart  Image and PSD File for Free Download | Keyboard, Garden lighting design,  Arrow">
            <a:extLst>
              <a:ext uri="{FF2B5EF4-FFF2-40B4-BE49-F238E27FC236}">
                <a16:creationId xmlns:a16="http://schemas.microsoft.com/office/drawing/2014/main" id="{1A2E76A1-3FA3-1894-0D14-8B7498959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10" y="2149242"/>
            <a:ext cx="2183525" cy="142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048C79-38FA-D9AF-670C-3F438CA5E7A5}"/>
              </a:ext>
            </a:extLst>
          </p:cNvPr>
          <p:cNvSpPr txBox="1"/>
          <p:nvPr/>
        </p:nvSpPr>
        <p:spPr>
          <a:xfrm>
            <a:off x="808233" y="3659762"/>
            <a:ext cx="243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>
                <a:latin typeface="Roboto" panose="02000000000000000000" pitchFamily="2" charset="0"/>
                <a:ea typeface="Roboto" panose="02000000000000000000" pitchFamily="2" charset="0"/>
              </a:rPr>
              <a:t>For Movement </a:t>
            </a:r>
          </a:p>
          <a:p>
            <a:pPr algn="ctr"/>
            <a:r>
              <a:rPr lang="en-IN">
                <a:latin typeface="Roboto" panose="02000000000000000000" pitchFamily="2" charset="0"/>
                <a:ea typeface="Roboto" panose="02000000000000000000" pitchFamily="2" charset="0"/>
              </a:rPr>
              <a:t>(Left-Right-Up-Down)</a:t>
            </a:r>
          </a:p>
        </p:txBody>
      </p:sp>
      <p:pic>
        <p:nvPicPr>
          <p:cNvPr id="8" name="Picture 7" descr="IconExperience » V-Collection » Keyboard Key Y Icon">
            <a:extLst>
              <a:ext uri="{FF2B5EF4-FFF2-40B4-BE49-F238E27FC236}">
                <a16:creationId xmlns:a16="http://schemas.microsoft.com/office/drawing/2014/main" id="{AE415DA8-1EC6-2465-BE8C-A298EADE1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692" y="2316705"/>
            <a:ext cx="1015753" cy="101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FEFDC4FF-0640-BF4E-D399-97B8D2B5E47B}"/>
              </a:ext>
            </a:extLst>
          </p:cNvPr>
          <p:cNvSpPr txBox="1"/>
          <p:nvPr/>
        </p:nvSpPr>
        <p:spPr>
          <a:xfrm>
            <a:off x="3385711" y="3644575"/>
            <a:ext cx="243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>
                <a:latin typeface="Roboto" panose="02000000000000000000" pitchFamily="2" charset="0"/>
                <a:ea typeface="Roboto" panose="02000000000000000000" pitchFamily="2" charset="0"/>
              </a:rPr>
              <a:t>Activate </a:t>
            </a:r>
            <a:r>
              <a:rPr lang="en-IN" err="1">
                <a:latin typeface="Roboto" panose="02000000000000000000" pitchFamily="2" charset="0"/>
                <a:ea typeface="Roboto" panose="02000000000000000000" pitchFamily="2" charset="0"/>
              </a:rPr>
              <a:t>Yulu</a:t>
            </a:r>
            <a:r>
              <a:rPr lang="en-IN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algn="ctr"/>
            <a:r>
              <a:rPr lang="en-IN">
                <a:latin typeface="Roboto" panose="02000000000000000000" pitchFamily="2" charset="0"/>
                <a:ea typeface="Roboto" panose="02000000000000000000" pitchFamily="2" charset="0"/>
              </a:rPr>
              <a:t>(At </a:t>
            </a:r>
            <a:r>
              <a:rPr lang="en-IN" err="1">
                <a:latin typeface="Roboto" panose="02000000000000000000" pitchFamily="2" charset="0"/>
                <a:ea typeface="Roboto" panose="02000000000000000000" pitchFamily="2" charset="0"/>
              </a:rPr>
              <a:t>Yulu</a:t>
            </a:r>
            <a:r>
              <a:rPr lang="en-IN">
                <a:latin typeface="Roboto" panose="02000000000000000000" pitchFamily="2" charset="0"/>
                <a:ea typeface="Roboto" panose="02000000000000000000" pitchFamily="2" charset="0"/>
              </a:rPr>
              <a:t> Stand)</a:t>
            </a:r>
          </a:p>
        </p:txBody>
      </p:sp>
      <p:pic>
        <p:nvPicPr>
          <p:cNvPr id="10" name="Picture 9" descr="IconExperience » V-Collection » Keyboard Key Q Icon">
            <a:extLst>
              <a:ext uri="{FF2B5EF4-FFF2-40B4-BE49-F238E27FC236}">
                <a16:creationId xmlns:a16="http://schemas.microsoft.com/office/drawing/2014/main" id="{6B6E6E77-8463-C9FE-2A09-F3C45D380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199" y="2297718"/>
            <a:ext cx="1015753" cy="101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B0C2A000-804D-AE05-C9D7-B3A249DD6115}"/>
              </a:ext>
            </a:extLst>
          </p:cNvPr>
          <p:cNvSpPr txBox="1"/>
          <p:nvPr/>
        </p:nvSpPr>
        <p:spPr>
          <a:xfrm>
            <a:off x="5568834" y="3625588"/>
            <a:ext cx="243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>
                <a:latin typeface="Roboto" panose="02000000000000000000" pitchFamily="2" charset="0"/>
                <a:ea typeface="Roboto" panose="02000000000000000000" pitchFamily="2" charset="0"/>
              </a:rPr>
              <a:t>Deactivate </a:t>
            </a:r>
            <a:r>
              <a:rPr lang="en-IN" err="1">
                <a:latin typeface="Roboto" panose="02000000000000000000" pitchFamily="2" charset="0"/>
                <a:ea typeface="Roboto" panose="02000000000000000000" pitchFamily="2" charset="0"/>
              </a:rPr>
              <a:t>Yulu</a:t>
            </a:r>
            <a:r>
              <a:rPr lang="en-IN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algn="ctr"/>
            <a:r>
              <a:rPr lang="en-IN">
                <a:latin typeface="Roboto" panose="02000000000000000000" pitchFamily="2" charset="0"/>
                <a:ea typeface="Roboto" panose="02000000000000000000" pitchFamily="2" charset="0"/>
              </a:rPr>
              <a:t>(At </a:t>
            </a:r>
            <a:r>
              <a:rPr lang="en-IN" err="1">
                <a:latin typeface="Roboto" panose="02000000000000000000" pitchFamily="2" charset="0"/>
                <a:ea typeface="Roboto" panose="02000000000000000000" pitchFamily="2" charset="0"/>
              </a:rPr>
              <a:t>Yulu</a:t>
            </a:r>
            <a:r>
              <a:rPr lang="en-IN">
                <a:latin typeface="Roboto" panose="02000000000000000000" pitchFamily="2" charset="0"/>
                <a:ea typeface="Roboto" panose="02000000000000000000" pitchFamily="2" charset="0"/>
              </a:rPr>
              <a:t> Stand)</a:t>
            </a:r>
          </a:p>
        </p:txBody>
      </p:sp>
      <p:pic>
        <p:nvPicPr>
          <p:cNvPr id="12" name="Picture 11" descr="IconExperience » V-Collection » Keyboard Key X Icon">
            <a:extLst>
              <a:ext uri="{FF2B5EF4-FFF2-40B4-BE49-F238E27FC236}">
                <a16:creationId xmlns:a16="http://schemas.microsoft.com/office/drawing/2014/main" id="{31E16BE0-C8E5-0EBF-3D75-295EBD960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220" y="2293265"/>
            <a:ext cx="1015753" cy="101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66DFDD0A-5A9B-D901-BCAC-EE97811E7BC2}"/>
              </a:ext>
            </a:extLst>
          </p:cNvPr>
          <p:cNvSpPr txBox="1"/>
          <p:nvPr/>
        </p:nvSpPr>
        <p:spPr>
          <a:xfrm>
            <a:off x="7669855" y="3596361"/>
            <a:ext cx="243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Deactivate Yulu </a:t>
            </a:r>
          </a:p>
          <a:p>
            <a:pPr algn="ctr"/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(At Yulu Stand)</a:t>
            </a:r>
          </a:p>
        </p:txBody>
      </p:sp>
      <p:pic>
        <p:nvPicPr>
          <p:cNvPr id="14" name="Picture 13" descr="IconExperience » V-Collection » Keyboard Key T Icon">
            <a:extLst>
              <a:ext uri="{FF2B5EF4-FFF2-40B4-BE49-F238E27FC236}">
                <a16:creationId xmlns:a16="http://schemas.microsoft.com/office/drawing/2014/main" id="{DA91E479-148B-4BCE-D24C-16813AE00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10" y="4671381"/>
            <a:ext cx="1015753" cy="101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5">
            <a:extLst>
              <a:ext uri="{FF2B5EF4-FFF2-40B4-BE49-F238E27FC236}">
                <a16:creationId xmlns:a16="http://schemas.microsoft.com/office/drawing/2014/main" id="{E562BCA1-D89F-BDBE-6DD5-BC7963337468}"/>
              </a:ext>
            </a:extLst>
          </p:cNvPr>
          <p:cNvSpPr txBox="1"/>
          <p:nvPr/>
        </p:nvSpPr>
        <p:spPr>
          <a:xfrm>
            <a:off x="171991" y="5867756"/>
            <a:ext cx="24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>
                <a:latin typeface="Roboto" panose="02000000000000000000" pitchFamily="2" charset="0"/>
                <a:ea typeface="Roboto" panose="02000000000000000000" pitchFamily="2" charset="0"/>
              </a:rPr>
              <a:t>Open Tasks</a:t>
            </a:r>
          </a:p>
        </p:txBody>
      </p:sp>
      <p:pic>
        <p:nvPicPr>
          <p:cNvPr id="16" name="Picture 15" descr="IconExperience » V-Collection » Keyboard Key I Icon">
            <a:extLst>
              <a:ext uri="{FF2B5EF4-FFF2-40B4-BE49-F238E27FC236}">
                <a16:creationId xmlns:a16="http://schemas.microsoft.com/office/drawing/2014/main" id="{95E3FB48-437D-5C77-0D00-947558935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34" y="4671381"/>
            <a:ext cx="1015753" cy="101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8">
            <a:extLst>
              <a:ext uri="{FF2B5EF4-FFF2-40B4-BE49-F238E27FC236}">
                <a16:creationId xmlns:a16="http://schemas.microsoft.com/office/drawing/2014/main" id="{855BC07E-6A23-26B5-DDD6-89F521AE8483}"/>
              </a:ext>
            </a:extLst>
          </p:cNvPr>
          <p:cNvSpPr txBox="1"/>
          <p:nvPr/>
        </p:nvSpPr>
        <p:spPr>
          <a:xfrm>
            <a:off x="2169469" y="5817573"/>
            <a:ext cx="24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>
                <a:latin typeface="Roboto" panose="02000000000000000000" pitchFamily="2" charset="0"/>
                <a:ea typeface="Roboto" panose="02000000000000000000" pitchFamily="2" charset="0"/>
              </a:rPr>
              <a:t>Open Inventory</a:t>
            </a:r>
          </a:p>
        </p:txBody>
      </p:sp>
      <p:pic>
        <p:nvPicPr>
          <p:cNvPr id="19" name="Picture 18" descr="IconExperience » V-Collection » Keyboard Key O Icon">
            <a:extLst>
              <a:ext uri="{FF2B5EF4-FFF2-40B4-BE49-F238E27FC236}">
                <a16:creationId xmlns:a16="http://schemas.microsoft.com/office/drawing/2014/main" id="{7BA1860F-71C0-FABD-40C8-65553E2FE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627" y="4671219"/>
            <a:ext cx="1015753" cy="101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20">
            <a:extLst>
              <a:ext uri="{FF2B5EF4-FFF2-40B4-BE49-F238E27FC236}">
                <a16:creationId xmlns:a16="http://schemas.microsoft.com/office/drawing/2014/main" id="{0CE20171-A241-2692-28A9-476436D74D1B}"/>
              </a:ext>
            </a:extLst>
          </p:cNvPr>
          <p:cNvSpPr txBox="1"/>
          <p:nvPr/>
        </p:nvSpPr>
        <p:spPr>
          <a:xfrm>
            <a:off x="4245692" y="5802961"/>
            <a:ext cx="24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>
                <a:latin typeface="Roboto" panose="02000000000000000000" pitchFamily="2" charset="0"/>
                <a:ea typeface="Roboto" panose="02000000000000000000" pitchFamily="2" charset="0"/>
              </a:rPr>
              <a:t>Close Interfaces</a:t>
            </a:r>
          </a:p>
        </p:txBody>
      </p:sp>
      <p:pic>
        <p:nvPicPr>
          <p:cNvPr id="21" name="Picture 20" descr="IconExperience » V-Collection » Keyboard Key C Icon">
            <a:extLst>
              <a:ext uri="{FF2B5EF4-FFF2-40B4-BE49-F238E27FC236}">
                <a16:creationId xmlns:a16="http://schemas.microsoft.com/office/drawing/2014/main" id="{BD85600C-788D-6FC9-2C55-73F8297A8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074" y="4623005"/>
            <a:ext cx="1015753" cy="101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2">
            <a:extLst>
              <a:ext uri="{FF2B5EF4-FFF2-40B4-BE49-F238E27FC236}">
                <a16:creationId xmlns:a16="http://schemas.microsoft.com/office/drawing/2014/main" id="{CC2B0CB8-1697-B655-08C3-F21161202487}"/>
              </a:ext>
            </a:extLst>
          </p:cNvPr>
          <p:cNvSpPr txBox="1"/>
          <p:nvPr/>
        </p:nvSpPr>
        <p:spPr>
          <a:xfrm>
            <a:off x="6099053" y="5744216"/>
            <a:ext cx="243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>
                <a:latin typeface="Roboto" panose="02000000000000000000" pitchFamily="2" charset="0"/>
                <a:ea typeface="Roboto" panose="02000000000000000000" pitchFamily="2" charset="0"/>
              </a:rPr>
              <a:t>Collect Item </a:t>
            </a:r>
          </a:p>
          <a:p>
            <a:pPr algn="ctr"/>
            <a:r>
              <a:rPr lang="en-IN">
                <a:latin typeface="Roboto" panose="02000000000000000000" pitchFamily="2" charset="0"/>
                <a:ea typeface="Roboto" panose="02000000000000000000" pitchFamily="2" charset="0"/>
              </a:rPr>
              <a:t>(At Task Site)</a:t>
            </a:r>
          </a:p>
        </p:txBody>
      </p:sp>
      <p:pic>
        <p:nvPicPr>
          <p:cNvPr id="23" name="Picture 22" descr="IconExperience » V-Collection » Keyboard Key D Icon">
            <a:extLst>
              <a:ext uri="{FF2B5EF4-FFF2-40B4-BE49-F238E27FC236}">
                <a16:creationId xmlns:a16="http://schemas.microsoft.com/office/drawing/2014/main" id="{EABE3CB1-CBEC-38D8-9EFA-EC568C32F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567" y="4618552"/>
            <a:ext cx="1015753" cy="101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4">
            <a:extLst>
              <a:ext uri="{FF2B5EF4-FFF2-40B4-BE49-F238E27FC236}">
                <a16:creationId xmlns:a16="http://schemas.microsoft.com/office/drawing/2014/main" id="{318548FB-6DC5-CA76-677F-609B229F8BBE}"/>
              </a:ext>
            </a:extLst>
          </p:cNvPr>
          <p:cNvSpPr txBox="1"/>
          <p:nvPr/>
        </p:nvSpPr>
        <p:spPr>
          <a:xfrm>
            <a:off x="7796983" y="5736937"/>
            <a:ext cx="243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Deposit Item </a:t>
            </a:r>
          </a:p>
          <a:p>
            <a:pPr algn="ctr"/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(At Task Site)</a:t>
            </a:r>
          </a:p>
        </p:txBody>
      </p:sp>
      <p:pic>
        <p:nvPicPr>
          <p:cNvPr id="1026" name="Picture 2" descr="IconExperience » V-Collection » Keyboard Key M Icon">
            <a:extLst>
              <a:ext uri="{FF2B5EF4-FFF2-40B4-BE49-F238E27FC236}">
                <a16:creationId xmlns:a16="http://schemas.microsoft.com/office/drawing/2014/main" id="{E0ED8EBE-C5B6-FC54-A5A7-305054DCE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832" y="2293265"/>
            <a:ext cx="1090977" cy="109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13">
            <a:extLst>
              <a:ext uri="{FF2B5EF4-FFF2-40B4-BE49-F238E27FC236}">
                <a16:creationId xmlns:a16="http://schemas.microsoft.com/office/drawing/2014/main" id="{3EA9903B-EBC3-5B40-B1CB-29E91B2D9044}"/>
              </a:ext>
            </a:extLst>
          </p:cNvPr>
          <p:cNvSpPr txBox="1"/>
          <p:nvPr/>
        </p:nvSpPr>
        <p:spPr>
          <a:xfrm>
            <a:off x="9770876" y="3638687"/>
            <a:ext cx="24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Eat (near restaurant)</a:t>
            </a:r>
          </a:p>
        </p:txBody>
      </p:sp>
      <p:pic>
        <p:nvPicPr>
          <p:cNvPr id="1028" name="Picture 4" descr="IconExperience » V-Collection » Keyboard Key P Icon">
            <a:extLst>
              <a:ext uri="{FF2B5EF4-FFF2-40B4-BE49-F238E27FC236}">
                <a16:creationId xmlns:a16="http://schemas.microsoft.com/office/drawing/2014/main" id="{06CDC0A6-2510-C10C-EC80-00CF01BBE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892" y="4592060"/>
            <a:ext cx="1090917" cy="109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4">
            <a:extLst>
              <a:ext uri="{FF2B5EF4-FFF2-40B4-BE49-F238E27FC236}">
                <a16:creationId xmlns:a16="http://schemas.microsoft.com/office/drawing/2014/main" id="{03063B3D-325F-22A5-C085-200E8ABE761B}"/>
              </a:ext>
            </a:extLst>
          </p:cNvPr>
          <p:cNvSpPr txBox="1"/>
          <p:nvPr/>
        </p:nvSpPr>
        <p:spPr>
          <a:xfrm>
            <a:off x="9773511" y="5786046"/>
            <a:ext cx="24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For using power ups</a:t>
            </a:r>
          </a:p>
        </p:txBody>
      </p:sp>
    </p:spTree>
    <p:extLst>
      <p:ext uri="{BB962C8B-B14F-4D97-AF65-F5344CB8AC3E}">
        <p14:creationId xmlns:p14="http://schemas.microsoft.com/office/powerpoint/2010/main" val="64709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39" y="5141383"/>
            <a:ext cx="11029616" cy="1056801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EFF"/>
                </a:solidFill>
              </a:rPr>
              <a:t>MEET THE PLAYERS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843592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A98D53E-6743-212F-0921-14F3E0FF07C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276" t="898" r="9607" b="-898"/>
          <a:stretch/>
        </p:blipFill>
        <p:spPr>
          <a:xfrm>
            <a:off x="2410614" y="961055"/>
            <a:ext cx="3112359" cy="3163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BBFA29-853F-D923-9AC0-B43E30FDE0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8609" y="833531"/>
            <a:ext cx="3112359" cy="32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YOU KNOW THE RULES… (OR DO YOU?)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0F662-BB27-24C2-9F35-DB533AD90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11029615" cy="41016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The game objective is simple: To maximize the overall </a:t>
            </a:r>
            <a:r>
              <a:rPr lang="en-US" dirty="0" err="1">
                <a:solidFill>
                  <a:schemeClr val="bg1"/>
                </a:solidFill>
              </a:rPr>
              <a:t>happyness</a:t>
            </a:r>
            <a:r>
              <a:rPr lang="en-US" dirty="0">
                <a:solidFill>
                  <a:schemeClr val="bg1"/>
                </a:solidFill>
              </a:rPr>
              <a:t> index of your player. The </a:t>
            </a:r>
            <a:r>
              <a:rPr lang="en-US" dirty="0" err="1">
                <a:solidFill>
                  <a:schemeClr val="bg1"/>
                </a:solidFill>
              </a:rPr>
              <a:t>happyness</a:t>
            </a:r>
            <a:r>
              <a:rPr lang="en-US" dirty="0">
                <a:solidFill>
                  <a:schemeClr val="bg1"/>
                </a:solidFill>
              </a:rPr>
              <a:t> index is a complex function of 3 parameters: Hunger, Money &amp; Tasks Completed. It is part of the game strategy for the player to figure out how these parameters affect the happiness index and plan their strategy accordingly.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Note that whichever player has the maximum happiness  after 7.5 minutes wins.</a:t>
            </a:r>
          </a:p>
          <a:p>
            <a:pPr marL="0" indent="0" algn="ctr">
              <a:buNone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You will encounter obstacles along your way, along with many surprises… More on this later!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PROFESSOR AND OBSTACLES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0F662-BB27-24C2-9F35-DB533AD90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11029615" cy="41016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The professor roams the campus and reduces your happiness if you encounter him. He will randomly spawn at locations across the map throughout the time of the game.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Mystery Boxes also spawn at random locations throughout the map. If you’re lucky, you’ll get a score boost. But beware, it can lead to a lot of surprises and sorrow as well…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Power Ups are rarer than mystery boxes but are also scattered throughout the map.  There is a phone which you can use to ask a friend to complete one of your tasks. The teleporter can be used to mess up your opponent’s game by teleporting them to a random location. Hammer can be used to kill your opponent in case you a</a:t>
            </a:r>
          </a:p>
        </p:txBody>
      </p:sp>
    </p:spTree>
    <p:extLst>
      <p:ext uri="{BB962C8B-B14F-4D97-AF65-F5344CB8AC3E}">
        <p14:creationId xmlns:p14="http://schemas.microsoft.com/office/powerpoint/2010/main" val="294176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8B50618-A6F4-D332-4671-CC6F8FD89BAE}"/>
              </a:ext>
            </a:extLst>
          </p:cNvPr>
          <p:cNvSpPr txBox="1"/>
          <p:nvPr/>
        </p:nvSpPr>
        <p:spPr>
          <a:xfrm>
            <a:off x="660400" y="883920"/>
            <a:ext cx="1061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>
                <a:solidFill>
                  <a:schemeClr val="bg1"/>
                </a:solidFill>
              </a:rPr>
              <a:t>SOME SNIPPETS FROM THE GAME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5215C0-0A56-C004-BC9F-21F7512DE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815" y="2144486"/>
            <a:ext cx="8308369" cy="416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44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8B50618-A6F4-D332-4671-CC6F8FD89BAE}"/>
              </a:ext>
            </a:extLst>
          </p:cNvPr>
          <p:cNvSpPr txBox="1"/>
          <p:nvPr/>
        </p:nvSpPr>
        <p:spPr>
          <a:xfrm>
            <a:off x="660400" y="883920"/>
            <a:ext cx="1061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>
                <a:solidFill>
                  <a:schemeClr val="bg1"/>
                </a:solidFill>
              </a:rPr>
              <a:t>SOME SNIPPETS FROM THE GAME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A6A341-50B8-EA8B-69D1-1580D5CB3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086" y="1934551"/>
            <a:ext cx="8419031" cy="470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8B50618-A6F4-D332-4671-CC6F8FD89BAE}"/>
              </a:ext>
            </a:extLst>
          </p:cNvPr>
          <p:cNvSpPr txBox="1"/>
          <p:nvPr/>
        </p:nvSpPr>
        <p:spPr>
          <a:xfrm>
            <a:off x="660400" y="883920"/>
            <a:ext cx="1061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>
                <a:solidFill>
                  <a:schemeClr val="bg1"/>
                </a:solidFill>
              </a:rPr>
              <a:t>SOME SNIPPETS FROM THE GAME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AE1AE1-A94D-0BB2-A24D-ECB894CE3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057" y="2052671"/>
            <a:ext cx="8512628" cy="446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0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F1687C7BCF734DA799B8638AD48469" ma:contentTypeVersion="13" ma:contentTypeDescription="Create a new document." ma:contentTypeScope="" ma:versionID="50e55f627932c50ee3033d33d731fc09">
  <xsd:schema xmlns:xsd="http://www.w3.org/2001/XMLSchema" xmlns:xs="http://www.w3.org/2001/XMLSchema" xmlns:p="http://schemas.microsoft.com/office/2006/metadata/properties" xmlns:ns3="5c515ab0-d578-43cc-883a-72b7bd9ff70a" xmlns:ns4="6b1af4fe-8c92-49a1-ae4b-9177c0b68fbd" targetNamespace="http://schemas.microsoft.com/office/2006/metadata/properties" ma:root="true" ma:fieldsID="c2fef32e8458a8af89006a13a6629101" ns3:_="" ns4:_="">
    <xsd:import namespace="5c515ab0-d578-43cc-883a-72b7bd9ff70a"/>
    <xsd:import namespace="6b1af4fe-8c92-49a1-ae4b-9177c0b68fb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515ab0-d578-43cc-883a-72b7bd9ff70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1af4fe-8c92-49a1-ae4b-9177c0b68f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D3AED8-3796-4D53-9277-6EEBBF0D65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477FB6-55F5-4622-A486-2217E8891B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515ab0-d578-43cc-883a-72b7bd9ff70a"/>
    <ds:schemaRef ds:uri="6b1af4fe-8c92-49a1-ae4b-9177c0b68f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3C420A-E912-4DBD-8555-C5A2CD260242}">
  <ds:schemaRefs>
    <ds:schemaRef ds:uri="5c515ab0-d578-43cc-883a-72b7bd9ff70a"/>
    <ds:schemaRef ds:uri="http://schemas.microsoft.com/office/2006/documentManagement/types"/>
    <ds:schemaRef ds:uri="http://purl.org/dc/dcmitype/"/>
    <ds:schemaRef ds:uri="6b1af4fe-8c92-49a1-ae4b-9177c0b68fbd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66</TotalTime>
  <Words>469</Words>
  <Application>Microsoft Office PowerPoint</Application>
  <PresentationFormat>Widescreen</PresentationFormat>
  <Paragraphs>54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Gill Sans MT</vt:lpstr>
      <vt:lpstr>Roboto</vt:lpstr>
      <vt:lpstr>Segoe Script</vt:lpstr>
      <vt:lpstr>Wingdings 2</vt:lpstr>
      <vt:lpstr>Dividend</vt:lpstr>
      <vt:lpstr>IN PURSUIT OF HAPPYNESS</vt:lpstr>
      <vt:lpstr>THEME OF THE GAME</vt:lpstr>
      <vt:lpstr>GAME CONTROLS</vt:lpstr>
      <vt:lpstr>MEET THE PLAYERS</vt:lpstr>
      <vt:lpstr>YOU KNOW THE RULES… (OR DO YOU?)</vt:lpstr>
      <vt:lpstr>PROFESSOR AND OBSTACLES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NAME</dc:title>
  <dc:creator>Vishwas Kalani</dc:creator>
  <cp:lastModifiedBy>Viraj Agashe</cp:lastModifiedBy>
  <cp:revision>11</cp:revision>
  <dcterms:created xsi:type="dcterms:W3CDTF">2022-05-07T12:57:46Z</dcterms:created>
  <dcterms:modified xsi:type="dcterms:W3CDTF">2022-05-07T18:51:14Z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0x01010007F1687C7BCF734DA799B8638AD48469</vt:lpwstr>
  </property>
</Properties>
</file>