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e63b4a456_7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e63b4a456_7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0beaf44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c0beaf44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c0beaf44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c0beaf44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c0beaf44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c0beaf44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c0beaf44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c0beaf44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c0beaf44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c0beaf44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508018a28_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508018a28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6d255c6a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d6d255c6a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e63b4a456_7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e63b4a456_7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0beaf44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0beaf44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3737adbdd_8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3737adbdd_8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e63b4a456_2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e63b4a456_2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e63b4a456_2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e63b4a456_2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e63b4a456_2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e63b4a456_2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e63b4a456_7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e63b4a456_7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c0beaf44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c0beaf44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96D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DAFF"/>
              </a:buClr>
              <a:buSzPts val="2800"/>
              <a:buNone/>
              <a:defRPr sz="2800">
                <a:solidFill>
                  <a:srgbClr val="D2DA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95458"/>
              </a:buClr>
              <a:buSzPts val="3600"/>
              <a:buNone/>
              <a:defRPr sz="3600">
                <a:solidFill>
                  <a:srgbClr val="F9545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95458"/>
              </a:buClr>
              <a:buSzPts val="4800"/>
              <a:buNone/>
              <a:defRPr sz="4800">
                <a:solidFill>
                  <a:srgbClr val="F9545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FEFE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6DFF"/>
              </a:buClr>
              <a:buSzPts val="2800"/>
              <a:buFont typeface="Avenir"/>
              <a:buNone/>
              <a:defRPr sz="2800">
                <a:solidFill>
                  <a:srgbClr val="396D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800"/>
              <a:buFont typeface="Open Sans"/>
              <a:buChar char="●"/>
              <a:defRPr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A369D"/>
              </a:buClr>
              <a:buSzPts val="1400"/>
              <a:buFont typeface="Open Sans"/>
              <a:buChar char="○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A369D"/>
              </a:buClr>
              <a:buSzPts val="1400"/>
              <a:buFont typeface="Open Sans"/>
              <a:buChar char="■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A369D"/>
              </a:buClr>
              <a:buSzPts val="1400"/>
              <a:buFont typeface="Open Sans"/>
              <a:buChar char="●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A369D"/>
              </a:buClr>
              <a:buSzPts val="1400"/>
              <a:buFont typeface="Open Sans"/>
              <a:buChar char="○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A369D"/>
              </a:buClr>
              <a:buSzPts val="1400"/>
              <a:buFont typeface="Open Sans"/>
              <a:buChar char="■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A369D"/>
              </a:buClr>
              <a:buSzPts val="1400"/>
              <a:buFont typeface="Open Sans"/>
              <a:buChar char="●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A369D"/>
              </a:buClr>
              <a:buSzPts val="1400"/>
              <a:buFont typeface="Open Sans"/>
              <a:buChar char="○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A369D"/>
              </a:buClr>
              <a:buSzPts val="1400"/>
              <a:buFont typeface="Open Sans"/>
              <a:buChar char="■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ccount.mongodb.com/account/login" TargetMode="External"/><Relationship Id="rId4" Type="http://schemas.openxmlformats.org/officeDocument/2006/relationships/slide" Target="/ppt/slides/slide5.xml"/><Relationship Id="rId9" Type="http://schemas.openxmlformats.org/officeDocument/2006/relationships/image" Target="../media/image17.png"/><Relationship Id="rId5" Type="http://schemas.openxmlformats.org/officeDocument/2006/relationships/hyperlink" Target="https://account.mongodb.com/account/register" TargetMode="External"/><Relationship Id="rId6" Type="http://schemas.openxmlformats.org/officeDocument/2006/relationships/slide" Target="/ppt/slides/slide8.xml"/><Relationship Id="rId7" Type="http://schemas.openxmlformats.org/officeDocument/2006/relationships/slide" Target="/ppt/slides/slide9.xml"/><Relationship Id="rId8" Type="http://schemas.openxmlformats.org/officeDocument/2006/relationships/slide" Target="/ppt/slides/slide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8.xml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slide" Target="/ppt/slides/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Atlas</a:t>
            </a:r>
            <a:endParaRPr/>
          </a:p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021" y="0"/>
            <a:ext cx="55452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4"/>
          <p:cNvSpPr txBox="1"/>
          <p:nvPr/>
        </p:nvSpPr>
        <p:spPr>
          <a:xfrm>
            <a:off x="536275" y="838575"/>
            <a:ext cx="24321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venir"/>
                <a:ea typeface="Avenir"/>
                <a:cs typeface="Avenir"/>
                <a:sym typeface="Avenir"/>
              </a:rPr>
              <a:t>You </a:t>
            </a:r>
            <a:r>
              <a:rPr lang="en" sz="3500">
                <a:latin typeface="Avenir"/>
                <a:ea typeface="Avenir"/>
                <a:cs typeface="Avenir"/>
                <a:sym typeface="Avenir"/>
              </a:rPr>
              <a:t>should</a:t>
            </a:r>
            <a:r>
              <a:rPr lang="en" sz="3500">
                <a:latin typeface="Avenir"/>
                <a:ea typeface="Avenir"/>
                <a:cs typeface="Avenir"/>
                <a:sym typeface="Avenir"/>
              </a:rPr>
              <a:t> reach the Security Quickstart Now</a:t>
            </a:r>
            <a:endParaRPr sz="35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Database User</a:t>
            </a:r>
            <a:endParaRPr/>
          </a:p>
        </p:txBody>
      </p:sp>
      <p:sp>
        <p:nvSpPr>
          <p:cNvPr id="174" name="Google Shape;174;p35"/>
          <p:cNvSpPr txBox="1"/>
          <p:nvPr/>
        </p:nvSpPr>
        <p:spPr>
          <a:xfrm>
            <a:off x="5687325" y="1123450"/>
            <a:ext cx="30816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</a:rPr>
              <a:t>MAKE SURE YOU REMEMBER YOUR USERNAME AND PASSWORD</a:t>
            </a:r>
            <a:endParaRPr b="1"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don't use a personal password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(we recommend just using the autogenerated secure password)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[okay, this was kind of a scare tactic, you can always regenerate your password]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0000"/>
              </a:solidFill>
            </a:endParaRPr>
          </a:p>
        </p:txBody>
      </p:sp>
      <p:pic>
        <p:nvPicPr>
          <p:cNvPr id="175" name="Google Shape;1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3800"/>
            <a:ext cx="4867051" cy="3449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275" y="1109700"/>
            <a:ext cx="5797275" cy="38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your IP address to the access allow-list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6"/>
          <p:cNvSpPr/>
          <p:nvPr/>
        </p:nvSpPr>
        <p:spPr>
          <a:xfrm>
            <a:off x="1834775" y="3693200"/>
            <a:ext cx="1450800" cy="52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6"/>
          <p:cNvSpPr/>
          <p:nvPr/>
        </p:nvSpPr>
        <p:spPr>
          <a:xfrm>
            <a:off x="1885975" y="4305225"/>
            <a:ext cx="748200" cy="349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6"/>
          <p:cNvSpPr txBox="1"/>
          <p:nvPr/>
        </p:nvSpPr>
        <p:spPr>
          <a:xfrm>
            <a:off x="6312725" y="3487500"/>
            <a:ext cx="2432400" cy="868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</a:t>
            </a:r>
            <a:r>
              <a:rPr lang="en"/>
              <a:t>0.0.0.0/0</a:t>
            </a:r>
            <a:r>
              <a:rPr lang="en"/>
              <a:t> to the allow-list gives all IP addresses access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7"/>
          <p:cNvPicPr preferRelativeResize="0"/>
          <p:nvPr/>
        </p:nvPicPr>
        <p:blipFill rotWithShape="1">
          <a:blip r:embed="rId3">
            <a:alphaModFix/>
          </a:blip>
          <a:srcRect b="10" l="0" r="12854" t="0"/>
          <a:stretch/>
        </p:blipFill>
        <p:spPr>
          <a:xfrm>
            <a:off x="242783" y="3897250"/>
            <a:ext cx="3530192" cy="4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925" y="644225"/>
            <a:ext cx="4203600" cy="434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7"/>
          <p:cNvPicPr preferRelativeResize="0"/>
          <p:nvPr/>
        </p:nvPicPr>
        <p:blipFill rotWithShape="1">
          <a:blip r:embed="rId5">
            <a:alphaModFix/>
          </a:blip>
          <a:srcRect b="0" l="0" r="0" t="24539"/>
          <a:stretch/>
        </p:blipFill>
        <p:spPr>
          <a:xfrm>
            <a:off x="504213" y="1189063"/>
            <a:ext cx="1135825" cy="216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your SRV</a:t>
            </a:r>
            <a:endParaRPr/>
          </a:p>
        </p:txBody>
      </p:sp>
      <p:sp>
        <p:nvSpPr>
          <p:cNvPr id="193" name="Google Shape;193;p37"/>
          <p:cNvSpPr/>
          <p:nvPr/>
        </p:nvSpPr>
        <p:spPr>
          <a:xfrm>
            <a:off x="504225" y="1480075"/>
            <a:ext cx="5244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7"/>
          <p:cNvSpPr/>
          <p:nvPr/>
        </p:nvSpPr>
        <p:spPr>
          <a:xfrm>
            <a:off x="3945600" y="3953625"/>
            <a:ext cx="389700" cy="30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96D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7"/>
          <p:cNvSpPr/>
          <p:nvPr/>
        </p:nvSpPr>
        <p:spPr>
          <a:xfrm>
            <a:off x="4648875" y="1781675"/>
            <a:ext cx="3903300" cy="44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7"/>
          <p:cNvSpPr/>
          <p:nvPr/>
        </p:nvSpPr>
        <p:spPr>
          <a:xfrm>
            <a:off x="1190050" y="3438363"/>
            <a:ext cx="389700" cy="488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96D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7"/>
          <p:cNvSpPr/>
          <p:nvPr/>
        </p:nvSpPr>
        <p:spPr>
          <a:xfrm>
            <a:off x="1028625" y="4010025"/>
            <a:ext cx="5244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8"/>
          <p:cNvPicPr preferRelativeResize="0"/>
          <p:nvPr/>
        </p:nvPicPr>
        <p:blipFill rotWithShape="1">
          <a:blip r:embed="rId3">
            <a:alphaModFix/>
          </a:blip>
          <a:srcRect b="24553" l="1322" r="0" t="1355"/>
          <a:stretch/>
        </p:blipFill>
        <p:spPr>
          <a:xfrm>
            <a:off x="713300" y="1154350"/>
            <a:ext cx="4037301" cy="3510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your SRV</a:t>
            </a:r>
            <a:endParaRPr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4972325" y="1268875"/>
            <a:ext cx="40005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Save this string somewhere (or you can copy it later). We’ll need it on Friday.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Make sure you replace the </a:t>
            </a:r>
            <a:r>
              <a:rPr lang="en" sz="1700"/>
              <a:t>&lt;password&gt;</a:t>
            </a:r>
            <a:r>
              <a:rPr lang="en" sz="1700"/>
              <a:t> field with the password you created for the user. If your username is not “admin” then you should also verify that the username is correct.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(the final srv should not have the </a:t>
            </a:r>
            <a:r>
              <a:rPr b="1" lang="en" sz="1700"/>
              <a:t>&lt;</a:t>
            </a:r>
            <a:r>
              <a:rPr lang="en" sz="1700"/>
              <a:t> or the </a:t>
            </a:r>
            <a:r>
              <a:rPr b="1" lang="en" sz="1700"/>
              <a:t>&gt;</a:t>
            </a:r>
            <a:r>
              <a:rPr lang="en" sz="1700"/>
              <a:t> )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05" name="Google Shape;205;p38"/>
          <p:cNvSpPr/>
          <p:nvPr/>
        </p:nvSpPr>
        <p:spPr>
          <a:xfrm>
            <a:off x="4292625" y="4137100"/>
            <a:ext cx="369900" cy="33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Recommended: add mongoURL to .env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file called .env in your root catbook-react </a:t>
            </a:r>
            <a:r>
              <a:rPr lang="en"/>
              <a:t>folder, and in that file add one line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mongoURL=&lt;insert mongoURL from Atlas&gt;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will save you from having to insert the mongoURL on every step!</a:t>
            </a:r>
            <a:endParaRPr/>
          </a:p>
        </p:txBody>
      </p:sp>
      <p:pic>
        <p:nvPicPr>
          <p:cNvPr id="212" name="Google Shape;2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5" y="3150375"/>
            <a:ext cx="8750075" cy="14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/>
          <p:nvPr/>
        </p:nvSpPr>
        <p:spPr>
          <a:xfrm>
            <a:off x="119400" y="4423275"/>
            <a:ext cx="1747200" cy="13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9"/>
          <p:cNvSpPr/>
          <p:nvPr/>
        </p:nvSpPr>
        <p:spPr>
          <a:xfrm>
            <a:off x="1866600" y="3716625"/>
            <a:ext cx="5256300" cy="13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775" y="2877175"/>
            <a:ext cx="2008525" cy="19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12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Optional: Sharing access to Mongo Atlas to your teammates</a:t>
            </a:r>
            <a:endParaRPr/>
          </a:p>
        </p:txBody>
      </p:sp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8900"/>
            <a:ext cx="1841044" cy="16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8700" y="845350"/>
            <a:ext cx="5042899" cy="284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0"/>
          <p:cNvSpPr/>
          <p:nvPr/>
        </p:nvSpPr>
        <p:spPr>
          <a:xfrm>
            <a:off x="181300" y="1835550"/>
            <a:ext cx="1359600" cy="40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0"/>
          <p:cNvSpPr/>
          <p:nvPr/>
        </p:nvSpPr>
        <p:spPr>
          <a:xfrm>
            <a:off x="1540900" y="4367100"/>
            <a:ext cx="1359600" cy="40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Create Account/Log-in</a:t>
            </a:r>
            <a:endParaRPr/>
          </a:p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account + log-in</a:t>
            </a:r>
            <a:endParaRPr/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1152475"/>
            <a:ext cx="653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Returning user?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 to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https://account.mongodb.com/account/login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Log-in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Skip </a:t>
            </a:r>
            <a:r>
              <a:rPr lang="en"/>
              <a:t>to </a:t>
            </a: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Step 1.5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make an account?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https://account.mongodb.com/account/register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 up for an account using any email, Google, or GitHub OAuth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Verifying email should automatically lead you to </a:t>
            </a: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Step 2</a:t>
            </a:r>
            <a:r>
              <a:rPr lang="en"/>
              <a:t>. 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 do not automatically see </a:t>
            </a: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Step 2’s page</a:t>
            </a:r>
            <a:r>
              <a:rPr lang="en"/>
              <a:t>, follow </a:t>
            </a:r>
            <a:r>
              <a:rPr lang="en" u="sng">
                <a:solidFill>
                  <a:schemeClr val="accent5"/>
                </a:solidFill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Step 1.5</a:t>
            </a:r>
            <a:r>
              <a:rPr lang="en"/>
              <a:t>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86042" y="0"/>
            <a:ext cx="21579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37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 Finish here</a:t>
            </a:r>
            <a:endParaRPr/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4870275" y="1152475"/>
            <a:ext cx="396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Feel free to select what you think most applies to you!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do not need to know what kind of data or architectural models and can just select “Not Sure” if you don’t know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JavaScript is a good choice as preferred language</a:t>
            </a:r>
            <a:endParaRPr/>
          </a:p>
        </p:txBody>
      </p:sp>
      <p:pic>
        <p:nvPicPr>
          <p:cNvPr id="120" name="Google Shape;1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75" y="993900"/>
            <a:ext cx="3961868" cy="38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1.5: Create an new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you are a returning user!)</a:t>
            </a:r>
            <a:endParaRPr/>
          </a:p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Project + Name</a:t>
            </a:r>
            <a:endParaRPr/>
          </a:p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311700" y="1152475"/>
            <a:ext cx="253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new project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Name it accordingly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Name it Catbook if it is for the lecture workshops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Name it your project’s name if it is for web.lab project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Share it accordingly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Don’t share with anyone if it is for the workshop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Share it with your team if it is for your web.lab project</a:t>
            </a:r>
            <a:endParaRPr/>
          </a:p>
        </p:txBody>
      </p:sp>
      <p:sp>
        <p:nvSpPr>
          <p:cNvPr id="133" name="Google Shape;133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300" y="1200875"/>
            <a:ext cx="6043249" cy="3699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30"/>
          <p:cNvSpPr/>
          <p:nvPr/>
        </p:nvSpPr>
        <p:spPr>
          <a:xfrm>
            <a:off x="3674400" y="3375275"/>
            <a:ext cx="592500" cy="262500"/>
          </a:xfrm>
          <a:prstGeom prst="rect">
            <a:avLst/>
          </a:prstGeom>
          <a:noFill/>
          <a:ln cap="flat" cmpd="sng" w="28575">
            <a:solidFill>
              <a:srgbClr val="F954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225" y="3078900"/>
            <a:ext cx="4278551" cy="2009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311700" y="1152475"/>
            <a:ext cx="261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you are on the correct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Create a deployment and follow </a:t>
            </a: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Step 2</a:t>
            </a:r>
            <a:endParaRPr/>
          </a:p>
        </p:txBody>
      </p:sp>
      <p:pic>
        <p:nvPicPr>
          <p:cNvPr id="143" name="Google Shape;14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3450" y="1497363"/>
            <a:ext cx="7585200" cy="3488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31"/>
          <p:cNvGrpSpPr/>
          <p:nvPr/>
        </p:nvGrpSpPr>
        <p:grpSpPr>
          <a:xfrm>
            <a:off x="2864625" y="1105675"/>
            <a:ext cx="1027500" cy="690300"/>
            <a:chOff x="2864625" y="724675"/>
            <a:chExt cx="1027500" cy="690300"/>
          </a:xfrm>
        </p:grpSpPr>
        <p:sp>
          <p:nvSpPr>
            <p:cNvPr id="145" name="Google Shape;145;p31"/>
            <p:cNvSpPr/>
            <p:nvPr/>
          </p:nvSpPr>
          <p:spPr>
            <a:xfrm>
              <a:off x="2864625" y="1152475"/>
              <a:ext cx="1027500" cy="262500"/>
            </a:xfrm>
            <a:prstGeom prst="rect">
              <a:avLst/>
            </a:prstGeom>
            <a:noFill/>
            <a:ln cap="flat" cmpd="sng" w="28575">
              <a:solidFill>
                <a:srgbClr val="F954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6" name="Google Shape;146;p31"/>
            <p:cNvCxnSpPr>
              <a:stCxn id="145" idx="0"/>
            </p:cNvCxnSpPr>
            <p:nvPr/>
          </p:nvCxnSpPr>
          <p:spPr>
            <a:xfrm rot="10800000">
              <a:off x="3374775" y="938575"/>
              <a:ext cx="3600" cy="213900"/>
            </a:xfrm>
            <a:prstGeom prst="straightConnector1">
              <a:avLst/>
            </a:prstGeom>
            <a:noFill/>
            <a:ln cap="flat" cmpd="sng" w="28575">
              <a:solidFill>
                <a:srgbClr val="F9545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31"/>
            <p:cNvSpPr txBox="1"/>
            <p:nvPr/>
          </p:nvSpPr>
          <p:spPr>
            <a:xfrm>
              <a:off x="2917275" y="724675"/>
              <a:ext cx="942900" cy="213900"/>
            </a:xfrm>
            <a:prstGeom prst="rect">
              <a:avLst/>
            </a:prstGeom>
            <a:noFill/>
            <a:ln cap="flat" cmpd="sng" w="19050">
              <a:solidFill>
                <a:srgbClr val="F954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95458"/>
                  </a:solidFill>
                </a:rPr>
                <a:t>Navigate between projects here</a:t>
              </a:r>
              <a:endParaRPr sz="700">
                <a:solidFill>
                  <a:srgbClr val="F95458"/>
                </a:solidFill>
              </a:endParaRPr>
            </a:p>
          </p:txBody>
        </p:sp>
      </p:grpSp>
      <p:sp>
        <p:nvSpPr>
          <p:cNvPr id="148" name="Google Shape;148;p31"/>
          <p:cNvSpPr/>
          <p:nvPr/>
        </p:nvSpPr>
        <p:spPr>
          <a:xfrm>
            <a:off x="6622450" y="4306375"/>
            <a:ext cx="904800" cy="354900"/>
          </a:xfrm>
          <a:prstGeom prst="rect">
            <a:avLst/>
          </a:prstGeom>
          <a:noFill/>
          <a:ln cap="flat" cmpd="sng" w="28575">
            <a:solidFill>
              <a:srgbClr val="F954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</a:t>
            </a:r>
            <a:r>
              <a:rPr lang="en"/>
              <a:t>Create a Free Database</a:t>
            </a:r>
            <a:endParaRPr/>
          </a:p>
        </p:txBody>
      </p:sp>
      <p:sp>
        <p:nvSpPr>
          <p:cNvPr id="154" name="Google Shape;15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75" y="1017725"/>
            <a:ext cx="4205154" cy="385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your database</a:t>
            </a:r>
            <a:endParaRPr/>
          </a:p>
        </p:txBody>
      </p:sp>
      <p:sp>
        <p:nvSpPr>
          <p:cNvPr id="161" name="Google Shape;161;p33"/>
          <p:cNvSpPr/>
          <p:nvPr/>
        </p:nvSpPr>
        <p:spPr>
          <a:xfrm>
            <a:off x="3115400" y="1513175"/>
            <a:ext cx="1294500" cy="852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3"/>
          <p:cNvSpPr txBox="1"/>
          <p:nvPr/>
        </p:nvSpPr>
        <p:spPr>
          <a:xfrm>
            <a:off x="5136000" y="674800"/>
            <a:ext cx="30000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If you created an account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800">
                <a:solidFill>
                  <a:schemeClr val="dk2"/>
                </a:solidFill>
              </a:rPr>
              <a:t>this page is </a:t>
            </a:r>
            <a:r>
              <a:rPr lang="en" sz="1800">
                <a:solidFill>
                  <a:schemeClr val="dk2"/>
                </a:solidFill>
              </a:rPr>
              <a:t>automatically</a:t>
            </a:r>
            <a:r>
              <a:rPr lang="en" sz="1800">
                <a:solidFill>
                  <a:schemeClr val="dk2"/>
                </a:solidFill>
              </a:rPr>
              <a:t> the next step when creating an account.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Otherwise follow </a:t>
            </a:r>
            <a:r>
              <a:rPr lang="en" sz="1800" u="sng">
                <a:solidFill>
                  <a:schemeClr val="hlink"/>
                </a:solidFill>
                <a:hlinkClick action="ppaction://hlinksldjump" r:id="rId4"/>
              </a:rPr>
              <a:t>Step 1.5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