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5143500" cx="9144000"/>
  <p:notesSz cx="6858000" cy="9144000"/>
  <p:embeddedFontLst>
    <p:embeddedFont>
      <p:font typeface="Roboto Medium"/>
      <p:regular r:id="rId83"/>
      <p:bold r:id="rId84"/>
      <p:italic r:id="rId85"/>
      <p:boldItalic r:id="rId86"/>
    </p:embeddedFont>
    <p:embeddedFont>
      <p:font typeface="Roboto"/>
      <p:regular r:id="rId87"/>
      <p:bold r:id="rId88"/>
      <p:italic r:id="rId89"/>
      <p:boldItalic r:id="rId90"/>
    </p:embeddedFont>
    <p:embeddedFont>
      <p:font typeface="Roboto Light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E699CC-EED5-41DA-B263-4390674B7147}">
  <a:tblStyle styleId="{57E699CC-EED5-41DA-B263-4390674B7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Medium-bold.fntdata"/><Relationship Id="rId83" Type="http://schemas.openxmlformats.org/officeDocument/2006/relationships/font" Target="fonts/RobotoMedium-regular.fntdata"/><Relationship Id="rId42" Type="http://schemas.openxmlformats.org/officeDocument/2006/relationships/slide" Target="slides/slide37.xml"/><Relationship Id="rId86" Type="http://schemas.openxmlformats.org/officeDocument/2006/relationships/font" Target="fonts/RobotoMedium-boldItalic.fntdata"/><Relationship Id="rId41" Type="http://schemas.openxmlformats.org/officeDocument/2006/relationships/slide" Target="slides/slide36.xml"/><Relationship Id="rId85" Type="http://schemas.openxmlformats.org/officeDocument/2006/relationships/font" Target="fonts/RobotoMedium-italic.fntdata"/><Relationship Id="rId44" Type="http://schemas.openxmlformats.org/officeDocument/2006/relationships/slide" Target="slides/slide39.xml"/><Relationship Id="rId88" Type="http://schemas.openxmlformats.org/officeDocument/2006/relationships/font" Target="fonts/Roboto-bold.fntdata"/><Relationship Id="rId43" Type="http://schemas.openxmlformats.org/officeDocument/2006/relationships/slide" Target="slides/slide38.xml"/><Relationship Id="rId87" Type="http://schemas.openxmlformats.org/officeDocument/2006/relationships/font" Target="fonts/Roboto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RobotoLight-bold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Light-regular.fntdata"/><Relationship Id="rId90" Type="http://schemas.openxmlformats.org/officeDocument/2006/relationships/font" Target="fonts/Roboto-boldItalic.fntdata"/><Relationship Id="rId93" Type="http://schemas.openxmlformats.org/officeDocument/2006/relationships/font" Target="fonts/RobotoLight-italic.fntdata"/><Relationship Id="rId92" Type="http://schemas.openxmlformats.org/officeDocument/2006/relationships/font" Target="fonts/RobotoLight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a666875d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a666875d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https://www.reddit.com/r/dalle2/comments/xmfc4l/a_dog_hatching_from_its_egg/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a666875d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8a666875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7f8e2e239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7f8e2e2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7f8e2e239_0_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7f8e2e2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7f8e2e239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7f8e2e2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7f8e2e239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7f8e2e2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7f8e2e239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7f8e2e23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7f8e2e239_0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7f8e2e23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7f8e2e239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7f8e2e2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8a666875d_0_10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8a666875d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8a666875d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8a666875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8a666875d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8a66687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8a666875d_0_10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8a666875d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8a666875d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8a666875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8a666875d_0_3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8a66687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8a666875d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8a666875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79f79a83d_0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79f79a8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8a666875d_0_10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8a666875d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8a666875d_0_4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8a666875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8a666875d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8a666875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7f8e2e239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7f8e2e23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7f8e2e239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7f8e2e2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7f8e2e239_0_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7f8e2e2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7f8e2e239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7f8e2e23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67f8e2e239_0_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67f8e2e23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7f8e2e239_0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67f8e2e23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7f8e2e239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7f8e2e23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8a666875d_0_5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8a666875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8a666875d_0_4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e8a666875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8a666875d_0_10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8a666875d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7f8e2e239_0_2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67f8e2e23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26 minutes not including  questions or announcements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67f8e2e239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67f8e2e23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7f8e2e239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7f8e2e2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f8e2e239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f8e2e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7f8e2e239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7f8e2e23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7f8e2e239_0_2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7f8e2e23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7f8e2e239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7f8e2e23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f8e2e239_0_3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67f8e2e23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67f8e2e23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67f8e2e23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67f8e2e239_0_2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67f8e2e23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7f8e2e239_0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67f8e2e23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7f8e2e239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7f8e2e23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67f8e2e239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67f8e2e2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3bbea6bbfe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3bbea6bb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79f79a83d_0_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79f79a83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7f8e2e239_0_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7f8e2e23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7f8e2e239_0_3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7f8e2e239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67f8e2e239_0_3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67f8e2e23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67f8e2e239_0_3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67f8e2e23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7f8e2e239_0_3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7f8e2e23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67f8e2e239_0_3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67f8e2e23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67f8e2e239_0_4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67f8e2e239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7f8e2e239_0_4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67f8e2e23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67f8e2e239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67f8e2e23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67f8e2e239_0_3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67f8e2e23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7f8e2e239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7f8e2e2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67f8e2e239_0_4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67f8e2e23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67f8e2e239_0_4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67f8e2e23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67f8e2e239_0_4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67f8e2e239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67f8e2e239_0_4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67f8e2e23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7f8e2e239_0_4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7f8e2e23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67f8e2e239_0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67f8e2e23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67f8e2e239_0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67f8e2e239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67f8e2e239_0_4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67f8e2e23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67f8e2e239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67f8e2e23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67f8e2e239_0_4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67f8e2e23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8a666875d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8a66687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67f8e2e239_0_4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67f8e2e23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67f8e2e239_0_4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67f8e2e23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67f8e2e239_0_4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67f8e2e23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67f8e2e239_0_4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67f8e2e239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67f8e2e239_0_5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67f8e2e23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67f8e2e239_0_5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67f8e2e239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3bbea6bbfe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3bbea6bb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67f8e2e239_0_5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67f8e2e239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8a666875d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8a666875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12m30s without announcements or questions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8a666875d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8a66687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embeddedartistry.com/fieldatlas/the-problems-with-global-variables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goo.gl/HLzN6s" TargetMode="External"/><Relationship Id="rId4" Type="http://schemas.openxmlformats.org/officeDocument/2006/relationships/hyperlink" Target="https://www.youtube.com/watch?v=Osuy8UEH03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www.youtube.com/watch?v=23gXoMFRY9Q&amp;list=PL8FaHk7qbOD5Q4GloF2DHaancV6BOJzL0&amp;index=1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07rb5KsiSE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www.youtube.com/watch?v=jeQcGjprcCM" TargetMode="External"/><Relationship Id="rId6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</a:rPr>
              <a:t>Defining and Using Classes</a:t>
            </a:r>
            <a:endParaRPr sz="4200"/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075" y="362600"/>
            <a:ext cx="2377699" cy="23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the example above,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have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this out.</a:t>
            </a:r>
            <a:endParaRPr/>
          </a:p>
        </p:txBody>
      </p:sp>
      <p:cxnSp>
        <p:nvCxnSpPr>
          <p:cNvPr id="229" name="Google Shape;229;p33"/>
          <p:cNvCxnSpPr/>
          <p:nvPr/>
        </p:nvCxnSpPr>
        <p:spPr>
          <a:xfrm flipH="1">
            <a:off x="6547375" y="1488825"/>
            <a:ext cx="556800" cy="293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 txBox="1"/>
          <p:nvPr/>
        </p:nvSpPr>
        <p:spPr>
          <a:xfrm>
            <a:off x="7133500" y="1052150"/>
            <a:ext cx="2051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These instances are also called ‘objects’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Non-static variable weightInPounds cannot be referenced from a static context.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</a:t>
            </a: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Non-static method makeNoise cannot be referenced from a static context.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woooooof!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302" name="Google Shape;302;p40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4651650" y="647250"/>
            <a:ext cx="43647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117425" y="647250"/>
            <a:ext cx="4417500" cy="372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"woooooof!"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117425" y="4441100"/>
            <a:ext cx="44175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651650" y="4441000"/>
            <a:ext cx="4364700" cy="6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woooooof!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193625" y="494850"/>
            <a:ext cx="5666400" cy="45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Dog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132000" y="436200"/>
            <a:ext cx="5004300" cy="41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vs. Python Classes</a:t>
            </a: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4726450" y="2310825"/>
            <a:ext cx="4421100" cy="27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def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startingWeight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startingWeight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endParaRPr sz="1500">
              <a:solidFill>
                <a:srgbClr val="AA44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self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endParaRPr sz="1500">
              <a:solidFill>
                <a:srgbClr val="AA440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500">
                <a:solidFill>
                  <a:srgbClr val="555555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500">
              <a:solidFill>
                <a:srgbClr val="555555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5416000" y="381225"/>
            <a:ext cx="372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those of you who know Python, the equivalent code is given below.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and Instantiating Classes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and Instantiating Classes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 Terminology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" name="Google Shape;327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Terminology</a:t>
            </a:r>
            <a:endParaRPr/>
          </a:p>
        </p:txBody>
      </p:sp>
      <p:sp>
        <p:nvSpPr>
          <p:cNvPr id="328" name="Google Shape;328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193625" y="494850"/>
            <a:ext cx="5666400" cy="451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Typical Class (Terminology)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6012202" y="1297207"/>
            <a:ext cx="2983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Constructor</a:t>
            </a:r>
            <a:r>
              <a:rPr lang="en">
                <a:solidFill>
                  <a:srgbClr val="BE0712"/>
                </a:solidFill>
              </a:rPr>
              <a:t> (similar to a method, but not a method). Determines how to instantiate the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6012200" y="773444"/>
            <a:ext cx="3030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Instance variable</a:t>
            </a:r>
            <a:r>
              <a:rPr lang="en">
                <a:solidFill>
                  <a:srgbClr val="BE0712"/>
                </a:solidFill>
              </a:rPr>
              <a:t>. Can have as many of these as you want.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7" name="Google Shape;337;p44"/>
          <p:cNvSpPr txBox="1"/>
          <p:nvPr/>
        </p:nvSpPr>
        <p:spPr>
          <a:xfrm>
            <a:off x="6012200" y="2281744"/>
            <a:ext cx="29688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</a:rPr>
              <a:t>Non-static method, a.k.a. Instance Method</a:t>
            </a:r>
            <a:r>
              <a:rPr lang="en">
                <a:solidFill>
                  <a:srgbClr val="BE0712"/>
                </a:solidFill>
              </a:rPr>
              <a:t>. Idea: If the method is going to be invoked by an instance of the class (as in the next slide), then it should be non-static.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Roughly speaking: If the method needs to use “</a:t>
            </a:r>
            <a:r>
              <a:rPr b="1" lang="en" u="sng">
                <a:solidFill>
                  <a:srgbClr val="BE0712"/>
                </a:solidFill>
              </a:rPr>
              <a:t>my</a:t>
            </a:r>
            <a:r>
              <a:rPr lang="en">
                <a:solidFill>
                  <a:srgbClr val="BE0712"/>
                </a:solidFill>
              </a:rPr>
              <a:t> instance variables”, the method must be non-static.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38" name="Google Shape;338;p44"/>
          <p:cNvCxnSpPr/>
          <p:nvPr/>
        </p:nvCxnSpPr>
        <p:spPr>
          <a:xfrm rot="10800000">
            <a:off x="4991775" y="1494878"/>
            <a:ext cx="10107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4"/>
          <p:cNvCxnSpPr/>
          <p:nvPr/>
        </p:nvCxnSpPr>
        <p:spPr>
          <a:xfrm rot="10800000">
            <a:off x="3886575" y="982894"/>
            <a:ext cx="2115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4"/>
          <p:cNvCxnSpPr/>
          <p:nvPr/>
        </p:nvCxnSpPr>
        <p:spPr>
          <a:xfrm rot="10800000">
            <a:off x="4007475" y="2510378"/>
            <a:ext cx="1974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 the example above,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have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Cannot add new instance variables to a Dog. They must ALL obey the blueprint exactly.</a:t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795300" y="3053800"/>
            <a:ext cx="6930000" cy="19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guaranteed to exist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syntax error!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cxnSp>
        <p:nvCxnSpPr>
          <p:cNvPr id="348" name="Google Shape;348;p45"/>
          <p:cNvCxnSpPr/>
          <p:nvPr/>
        </p:nvCxnSpPr>
        <p:spPr>
          <a:xfrm flipH="1">
            <a:off x="6547375" y="1488825"/>
            <a:ext cx="556800" cy="29310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5"/>
          <p:cNvSpPr txBox="1"/>
          <p:nvPr/>
        </p:nvSpPr>
        <p:spPr>
          <a:xfrm>
            <a:off x="7133500" y="1052150"/>
            <a:ext cx="1873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These instances are also called ‘objects’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65850" y="783300"/>
            <a:ext cx="5402400" cy="280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4921000" y="1433875"/>
            <a:ext cx="4158900" cy="1516200"/>
          </a:xfrm>
          <a:prstGeom prst="rect">
            <a:avLst/>
          </a:prstGeom>
          <a:solidFill>
            <a:srgbClr val="E7EE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Instantiating a Class and Terminology</a:t>
            </a:r>
            <a:endParaRPr/>
          </a:p>
        </p:txBody>
      </p:sp>
      <p:cxnSp>
        <p:nvCxnSpPr>
          <p:cNvPr id="357" name="Google Shape;357;p46"/>
          <p:cNvCxnSpPr/>
          <p:nvPr/>
        </p:nvCxnSpPr>
        <p:spPr>
          <a:xfrm rot="10800000">
            <a:off x="2645550" y="1562852"/>
            <a:ext cx="220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 txBox="1"/>
          <p:nvPr/>
        </p:nvSpPr>
        <p:spPr>
          <a:xfrm>
            <a:off x="4881750" y="1344262"/>
            <a:ext cx="3719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Declaration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a Dog variable.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4881750" y="1605864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of the Dog class as a Dog Object.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46"/>
          <p:cNvCxnSpPr/>
          <p:nvPr/>
        </p:nvCxnSpPr>
        <p:spPr>
          <a:xfrm rot="10800000">
            <a:off x="2645550" y="1802339"/>
            <a:ext cx="2200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6"/>
          <p:cNvCxnSpPr/>
          <p:nvPr/>
        </p:nvCxnSpPr>
        <p:spPr>
          <a:xfrm rot="10800000">
            <a:off x="3931300" y="2041825"/>
            <a:ext cx="9069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6"/>
          <p:cNvSpPr txBox="1"/>
          <p:nvPr/>
        </p:nvSpPr>
        <p:spPr>
          <a:xfrm>
            <a:off x="4881750" y="1872641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4876575" y="2134243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Declaration, Instantiation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Assignment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46"/>
          <p:cNvCxnSpPr/>
          <p:nvPr/>
        </p:nvCxnSpPr>
        <p:spPr>
          <a:xfrm rot="10800000">
            <a:off x="4268025" y="2307172"/>
            <a:ext cx="583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/>
          <p:nvPr/>
        </p:nvCxnSpPr>
        <p:spPr>
          <a:xfrm rot="10800000">
            <a:off x="3542725" y="2831845"/>
            <a:ext cx="129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6"/>
          <p:cNvSpPr txBox="1"/>
          <p:nvPr/>
        </p:nvSpPr>
        <p:spPr>
          <a:xfrm>
            <a:off x="4879825" y="265944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Invocation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the 150 lb Dog’s makeNoise method.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" name="Google Shape;367;p46"/>
          <p:cNvCxnSpPr/>
          <p:nvPr/>
        </p:nvCxnSpPr>
        <p:spPr>
          <a:xfrm rot="10800000">
            <a:off x="1957075" y="3116250"/>
            <a:ext cx="0" cy="615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6"/>
          <p:cNvSpPr txBox="1"/>
          <p:nvPr/>
        </p:nvSpPr>
        <p:spPr>
          <a:xfrm>
            <a:off x="1113700" y="3672250"/>
            <a:ext cx="43545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dot notation means that we want to use a method or variable belonging to hugeDog, or more succinctly, a </a:t>
            </a:r>
            <a:r>
              <a:rPr b="1" i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of hugeDog.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107050" y="402200"/>
            <a:ext cx="85206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an array of objects: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use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keyword to create the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Then use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again for each object that you want to put in the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code runs:</a:t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301200" y="2182325"/>
            <a:ext cx="4113900" cy="133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</a:t>
            </a:r>
            <a:endParaRPr/>
          </a:p>
        </p:txBody>
      </p:sp>
      <p:graphicFrame>
        <p:nvGraphicFramePr>
          <p:cNvPr id="376" name="Google Shape;376;p47"/>
          <p:cNvGraphicFramePr/>
          <p:nvPr/>
        </p:nvGraphicFramePr>
        <p:xfrm>
          <a:off x="4240825" y="42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{57E699CC-EED5-41DA-B263-4390674B7147}</a:tableStyleId>
              </a:tblPr>
              <a:tblGrid>
                <a:gridCol w="2084500"/>
                <a:gridCol w="208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47"/>
          <p:cNvSpPr txBox="1"/>
          <p:nvPr/>
        </p:nvSpPr>
        <p:spPr>
          <a:xfrm>
            <a:off x="5093550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7209575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3121156" y="4076696"/>
            <a:ext cx="1122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dogs = </a:t>
            </a:r>
            <a:endParaRPr/>
          </a:p>
        </p:txBody>
      </p:sp>
      <p:cxnSp>
        <p:nvCxnSpPr>
          <p:cNvPr id="380" name="Google Shape;380;p47"/>
          <p:cNvCxnSpPr/>
          <p:nvPr/>
        </p:nvCxnSpPr>
        <p:spPr>
          <a:xfrm rot="10800000">
            <a:off x="3302746" y="3300425"/>
            <a:ext cx="129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7"/>
          <p:cNvSpPr txBox="1"/>
          <p:nvPr/>
        </p:nvSpPr>
        <p:spPr>
          <a:xfrm>
            <a:off x="4639846" y="312802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Yipping occurs.</a:t>
            </a:r>
            <a:endParaRPr b="1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47"/>
          <p:cNvCxnSpPr/>
          <p:nvPr/>
        </p:nvCxnSpPr>
        <p:spPr>
          <a:xfrm rot="10800000">
            <a:off x="3708575" y="2474825"/>
            <a:ext cx="891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7"/>
          <p:cNvSpPr txBox="1"/>
          <p:nvPr/>
        </p:nvSpPr>
        <p:spPr>
          <a:xfrm>
            <a:off x="4648796" y="2299318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Creates an array of Dogs of size 2.</a:t>
            </a:r>
            <a:endParaRPr b="1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9" name="Google Shape;389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Static vs. Instance Members</a:t>
            </a:r>
            <a:endParaRPr/>
          </a:p>
        </p:txBody>
      </p:sp>
      <p:sp>
        <p:nvSpPr>
          <p:cNvPr id="390" name="Google Shape;390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/>
        </p:nvSpPr>
        <p:spPr>
          <a:xfrm>
            <a:off x="5829075" y="4197675"/>
            <a:ext cx="2653500" cy="60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107050" y="402200"/>
            <a:ext cx="8520600" cy="1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differences between static and non-static (a.k.a. instance) methods: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are invoked using the class name, e.g. Dog.makeNoise();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Instance methods are invoked using an instance name, e.g. maya.makeNoise();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can’t access “my” instance variables, because there is no “me”.</a:t>
            </a: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1580875" y="4318500"/>
            <a:ext cx="1878600" cy="39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4229700" y="2278625"/>
            <a:ext cx="4779300" cy="18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166800" y="2740250"/>
            <a:ext cx="3911400" cy="100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166800" y="2301450"/>
            <a:ext cx="39114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Static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4229700" y="1863375"/>
            <a:ext cx="4779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Non-static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347675" y="4337775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Invocation: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4711675" y="4318500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Invocation: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49"/>
          <p:cNvCxnSpPr/>
          <p:nvPr/>
        </p:nvCxnSpPr>
        <p:spPr>
          <a:xfrm flipH="1" rot="10800000">
            <a:off x="894700" y="3389725"/>
            <a:ext cx="414300" cy="527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49"/>
          <p:cNvSpPr txBox="1"/>
          <p:nvPr/>
        </p:nvSpPr>
        <p:spPr>
          <a:xfrm>
            <a:off x="278000" y="3880900"/>
            <a:ext cx="3843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method cannot access weightInPounds!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/>
        </p:nvSpPr>
        <p:spPr>
          <a:xfrm>
            <a:off x="1022400" y="3011100"/>
            <a:ext cx="6641400" cy="1900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Static Methods?</a:t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107050" y="402200"/>
            <a:ext cx="85206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classes are never instantiated. For example, Math.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Math.round(5.6);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Sometimes, classes may have a mix of static and non-static methods, e.g.  </a:t>
            </a:r>
            <a:endParaRPr/>
          </a:p>
        </p:txBody>
      </p:sp>
      <p:cxnSp>
        <p:nvCxnSpPr>
          <p:cNvPr id="414" name="Google Shape;414;p50"/>
          <p:cNvCxnSpPr/>
          <p:nvPr/>
        </p:nvCxnSpPr>
        <p:spPr>
          <a:xfrm rot="10800000">
            <a:off x="3074575" y="1134700"/>
            <a:ext cx="1265100" cy="147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50"/>
          <p:cNvSpPr txBox="1"/>
          <p:nvPr/>
        </p:nvSpPr>
        <p:spPr>
          <a:xfrm>
            <a:off x="4317625" y="1058500"/>
            <a:ext cx="29700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nicer than: 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Math m = new Math();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x = m.round(x);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21" name="Google Shape;421;p51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30" name="Google Shape;430;p52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2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2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Error: Main method not found in class Dog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39" name="Google Shape;439;p53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48" name="Google Shape;448;p54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4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54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57" name="Google Shape;457;p55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5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55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maxDog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4672900" y="647250"/>
            <a:ext cx="43437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56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117425" y="647250"/>
            <a:ext cx="44919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/>
        </p:nvSpPr>
        <p:spPr>
          <a:xfrm>
            <a:off x="152375" y="2438500"/>
            <a:ext cx="7023900" cy="24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 familiaris"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Variables (are Dangerous)</a:t>
            </a:r>
            <a:endParaRPr/>
          </a:p>
        </p:txBody>
      </p:sp>
      <p:sp>
        <p:nvSpPr>
          <p:cNvPr id="476" name="Google Shape;476;p57"/>
          <p:cNvSpPr txBox="1"/>
          <p:nvPr>
            <p:ph idx="1" type="body"/>
          </p:nvPr>
        </p:nvSpPr>
        <p:spPr>
          <a:xfrm>
            <a:off x="107050" y="402200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also have static variables.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should always access class variables using the class name, not an instance name.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Bad coding style to do something like maya.binomen.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Even worse to do something like maya.binomen = “Vulpes vulpes”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Warning: Str</a:t>
            </a:r>
            <a:r>
              <a:rPr b="1" lang="en"/>
              <a:t>ongly recommended to avoid static variables whose values change.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Leads to complicated code: Becomes hard to mentally keep track of which parts of your program read and write from/to the static variable. For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 this</a:t>
            </a:r>
            <a:r>
              <a:rPr lang="en"/>
              <a:t>.</a:t>
            </a:r>
            <a:endParaRPr/>
          </a:p>
        </p:txBody>
      </p:sp>
      <p:sp>
        <p:nvSpPr>
          <p:cNvPr id="477" name="Google Shape;477;p57"/>
          <p:cNvSpPr txBox="1"/>
          <p:nvPr/>
        </p:nvSpPr>
        <p:spPr>
          <a:xfrm>
            <a:off x="7483100" y="2744100"/>
            <a:ext cx="13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Never changes. It’s a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constant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57"/>
          <p:cNvCxnSpPr/>
          <p:nvPr/>
        </p:nvCxnSpPr>
        <p:spPr>
          <a:xfrm rot="10800000">
            <a:off x="6625700" y="3186830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may have a mix of static and non-static members.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variable or method defined in a class is also called a member of that class.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members are accessed using class name, e.g. Dog.binomen.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Non-static members cannot be invoked using class name: Dog.makeNoise()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methods must access instance variables via a specific instance, e.g. d1.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/>
        </p:nvSpPr>
        <p:spPr>
          <a:xfrm>
            <a:off x="152300" y="1952375"/>
            <a:ext cx="5118000" cy="300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300">
                <a:solidFill>
                  <a:srgbClr val="D6DCE7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binomen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"Canis familiaris"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{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3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58"/>
          <p:cNvSpPr txBox="1"/>
          <p:nvPr/>
        </p:nvSpPr>
        <p:spPr>
          <a:xfrm>
            <a:off x="4858925" y="2786450"/>
            <a:ext cx="4118700" cy="232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3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"yipyipyip!"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3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3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cxnSp>
        <p:nvCxnSpPr>
          <p:cNvPr id="487" name="Google Shape;487;p58"/>
          <p:cNvCxnSpPr/>
          <p:nvPr/>
        </p:nvCxnSpPr>
        <p:spPr>
          <a:xfrm>
            <a:off x="5880900" y="1408688"/>
            <a:ext cx="1783800" cy="23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58"/>
          <p:cNvCxnSpPr/>
          <p:nvPr/>
        </p:nvCxnSpPr>
        <p:spPr>
          <a:xfrm flipH="1" rot="10800000">
            <a:off x="5856900" y="1418300"/>
            <a:ext cx="1726500" cy="22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Practice Question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/>
        </p:nvSpPr>
        <p:spPr>
          <a:xfrm>
            <a:off x="273100" y="526900"/>
            <a:ext cx="7161000" cy="458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DogLoop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mediumDog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smallDog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hugeDog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manyDogs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mediumDog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Question: </a:t>
            </a:r>
            <a:r>
              <a:rPr b="0" lang="en">
                <a:solidFill>
                  <a:srgbClr val="0B5394"/>
                </a:solidFill>
              </a:rPr>
              <a:t>Will this program compile? If so, what will it print?</a:t>
            </a:r>
            <a:endParaRPr b="0">
              <a:solidFill>
                <a:srgbClr val="0B5394"/>
              </a:solidFill>
            </a:endParaRPr>
          </a:p>
        </p:txBody>
      </p:sp>
      <p:sp>
        <p:nvSpPr>
          <p:cNvPr id="502" name="Google Shape;502;p60"/>
          <p:cNvSpPr txBox="1"/>
          <p:nvPr/>
        </p:nvSpPr>
        <p:spPr>
          <a:xfrm>
            <a:off x="7627825" y="927425"/>
            <a:ext cx="1373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 10: yip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 30: bark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&gt;=30: woof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to Question</a:t>
            </a:r>
            <a:endParaRPr/>
          </a:p>
        </p:txBody>
      </p:sp>
      <p:sp>
        <p:nvSpPr>
          <p:cNvPr id="508" name="Google Shape;508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Won’t go over in live lecture.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Java visualizer to see the solution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http://goo.gl/HLzN6s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Video solution: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https://www.youtube.com/watch?v=Osuy8UEH03M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Helper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Managing Complexity with Helper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4" name="Google Shape;514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Managing Complexity with Helper Methods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5" name="Google Shape;515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Complexity with Classes and Static Methods</a:t>
            </a:r>
            <a:endParaRPr/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obvious questions arise: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Why does Java force us to use classes?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Why have static methods at all?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reason: To take choices away from the programmer.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Fewer choices means fewer ways to do things.</a:t>
            </a:r>
            <a:endParaRPr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Example: Declaring a method static means you can’t use any instance variables in that method.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Fewer ways to do things often means </a:t>
            </a:r>
            <a:r>
              <a:rPr b="1" lang="en"/>
              <a:t>less complexity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Complexity More Generally</a:t>
            </a:r>
            <a:endParaRPr/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my opinion, a good foundational computer science course should primarily teach you to properly manage complexity.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philosophy drives nearly all aspects of this 61B’s design.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cover one important idea that you’ll want to be using all throughout the course: helper methods.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Using helper methods lets you formalize the decomposition of large problems into small ones.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 focusing mental effort on a single task, there’s less room to make mistakes.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Complex Task from Project 0</a:t>
            </a:r>
            <a:endParaRPr/>
          </a:p>
        </p:txBody>
      </p:sp>
      <p:sp>
        <p:nvSpPr>
          <p:cNvPr id="533" name="Google Shape;533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Project 0, you’ll implement a “tilt” function for the game 2048. A lot happens at once. </a:t>
            </a:r>
            <a:r>
              <a:rPr b="1" lang="en"/>
              <a:t>Absolutely vital to decompose the problem into pieces.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 Can do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tilt(NORTH)</a:t>
            </a:r>
            <a:r>
              <a:rPr lang="en"/>
              <a:t> by creating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tiltColumn</a:t>
            </a:r>
            <a:r>
              <a:rPr lang="en"/>
              <a:t> and calling 4x.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 Can do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tiltColumn</a:t>
            </a:r>
            <a:r>
              <a:rPr lang="en"/>
              <a:t> by decomposing into more helper function(s).</a:t>
            </a:r>
            <a:endParaRPr/>
          </a:p>
        </p:txBody>
      </p:sp>
      <p:pic>
        <p:nvPicPr>
          <p:cNvPr id="534" name="Google Shape;5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25" y="1890501"/>
            <a:ext cx="2958630" cy="295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070" y="1915359"/>
            <a:ext cx="2958630" cy="29650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65"/>
          <p:cNvCxnSpPr/>
          <p:nvPr/>
        </p:nvCxnSpPr>
        <p:spPr>
          <a:xfrm>
            <a:off x="3942525" y="3157325"/>
            <a:ext cx="1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65"/>
          <p:cNvSpPr txBox="1"/>
          <p:nvPr/>
        </p:nvSpPr>
        <p:spPr>
          <a:xfrm>
            <a:off x="3843125" y="2768050"/>
            <a:ext cx="13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tilt(NORTH)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Larger Than Four Neighbors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3" name="Google Shape;543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Goal: Larger Than Four Neighbors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4" name="Google Shape;544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50" name="Google Shape;550;p67"/>
          <p:cNvSpPr txBox="1"/>
          <p:nvPr>
            <p:ph idx="1" type="body"/>
          </p:nvPr>
        </p:nvSpPr>
        <p:spPr>
          <a:xfrm>
            <a:off x="107050" y="4022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661111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method will return a new array that contains every Dog that is larger than its 4 closest neighbors, i.e. the two on the left and the two in the right.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there are not enough neighbors, i.e. you’re at the end of the array, then consider just the neighbors that exist.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Input: Dogs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[10, 20,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25, 20,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10]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Returns: Dogs with size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[30, 40]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30 is greater than 10, 20, 25, and 20.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40 is greater than 25, 20, and 10.</a:t>
            </a:r>
            <a:endParaRPr/>
          </a:p>
        </p:txBody>
      </p:sp>
      <p:sp>
        <p:nvSpPr>
          <p:cNvPr id="551" name="Google Shape;551;p67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57" name="Google Shape;557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D9D2E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input Dog sizes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[10, 15, 20, 15, 10, 5, 10, 15, 22, 20]</a:t>
            </a:r>
            <a:r>
              <a:rPr lang="en"/>
              <a:t>, what will be the size of the Dogs returned?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22, 20]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68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largerThanFourNeighbors</a:t>
            </a:r>
            <a:endParaRPr/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method: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555555"/>
              </a:solidFill>
              <a:highlight>
                <a:srgbClr val="F6F6F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input Dog sizes 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10, 15,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15, 10, 5, 10, 15,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/>
              <a:t>, what will be the size of the Dogs returned?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[20]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[20, 22]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[20, 22, 20]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69"/>
          <p:cNvSpPr txBox="1"/>
          <p:nvPr/>
        </p:nvSpPr>
        <p:spPr>
          <a:xfrm>
            <a:off x="185350" y="1070925"/>
            <a:ext cx="7589100" cy="47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1" name="Google Shape;571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Without Helper Methods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2" name="Google Shape;572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largerThanFourNeighbors</a:t>
            </a:r>
            <a:endParaRPr/>
          </a:p>
        </p:txBody>
      </p:sp>
      <p:sp>
        <p:nvSpPr>
          <p:cNvPr id="578" name="Google Shape;578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let’s try it out!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make an attempt during lecture that will be all part of one big method (i.e. there are no helper methods!).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code will be messy, hard to reason about, hard to debug.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Code for Dog Problem</a:t>
            </a:r>
            <a:endParaRPr/>
          </a:p>
        </p:txBody>
      </p:sp>
      <p:sp>
        <p:nvSpPr>
          <p:cNvPr id="584" name="Google Shape;584;p72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72"/>
          <p:cNvSpPr txBox="1"/>
          <p:nvPr/>
        </p:nvSpPr>
        <p:spPr>
          <a:xfrm>
            <a:off x="117425" y="647250"/>
            <a:ext cx="8831100" cy="441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replace this with your solution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1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bigDogs1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/** When you run this program you should get "20 22" */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bigDogs1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bigDogs1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1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bigDogs1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 sz="11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1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651650" y="647250"/>
            <a:ext cx="43647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674900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591" name="Google Shape;591;p73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73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598" name="Google Shape;598;p74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74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605" name="Google Shape;605;p75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75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612" name="Google Shape;612;p76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76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619" name="Google Shape;619;p77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77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626" name="Google Shape;626;p78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78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633" name="Google Shape;633;p79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79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(no helper methods)</a:t>
            </a:r>
            <a:endParaRPr/>
          </a:p>
        </p:txBody>
      </p:sp>
      <p:sp>
        <p:nvSpPr>
          <p:cNvPr id="640" name="Google Shape;640;p80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80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neighborDog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Classes in Java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Defining and Instantiating Classes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Class Terminology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Static vs. Instance Members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Practice Question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Managing Complexity with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Goal: Larger Than Four Neighbors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">
                <a:solidFill>
                  <a:schemeClr val="dk2"/>
                </a:solidFill>
              </a:rPr>
              <a:t>Coding Without Helper Methods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Coding With Helper Methods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7" name="Google Shape;647;p8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With Helper Methods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8" name="Google Shape;648;p8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2, CS61B, Fall 2023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a Better Job</a:t>
            </a:r>
            <a:endParaRPr/>
          </a:p>
        </p:txBody>
      </p:sp>
      <p:sp>
        <p:nvSpPr>
          <p:cNvPr id="654" name="Google Shape;654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that you understand the problem, you might try coming up with a better solution.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Starter code on </a:t>
            </a:r>
            <a:r>
              <a:rPr lang="en" u="sng">
                <a:solidFill>
                  <a:schemeClr val="hlink"/>
                </a:solidFill>
                <a:hlinkClick/>
              </a:rPr>
              <a:t>the next slide</a:t>
            </a:r>
            <a:r>
              <a:rPr lang="en"/>
              <a:t> (copy and paste into IntelliJ).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 formally decomposing into helper methods, our code will be easier to read and understand, and easier to debug when things go wrong.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if you’d prefer, a solution available in this supplementary video: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https://www.youtube.com/watch?v=23gXoMFRY9Q&amp;list=PL8FaHk7qbOD5Q4GloF2DHaancV6BOJzL0&amp;index=11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Dog class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224150" y="448350"/>
            <a:ext cx="8661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651650" y="647250"/>
            <a:ext cx="43647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7645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17425" y="647250"/>
            <a:ext cx="4318200" cy="2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17425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674900" y="3263500"/>
            <a:ext cx="4318200" cy="92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Bark!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660" name="Google Shape;660;p83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83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667" name="Google Shape;667;p84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84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674" name="Google Shape;674;p85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85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681" name="Google Shape;681;p86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86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688" name="Google Shape;688;p87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87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695" name="Google Shape;695;p88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88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02" name="Google Shape;702;p89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89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09" name="Google Shape;709;p90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90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largerThanFourNeighbors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cnt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16" name="Google Shape;716;p91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91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23" name="Google Shape;723;p92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92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216825" y="3496900"/>
            <a:ext cx="5910000" cy="16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saw last time: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Every method (a.k.a. function) is associated with some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run a class, we must define a main method.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all classes have a main method!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6523900" y="2337734"/>
            <a:ext cx="2474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Can’t be run directly, since there is no main method.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6598175" y="3831400"/>
            <a:ext cx="24741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Calls a method from another class. Can think of this as a class that tests out the Dog class.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 rot="10800000">
            <a:off x="5324575" y="2558304"/>
            <a:ext cx="982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0"/>
          <p:cNvCxnSpPr/>
          <p:nvPr/>
        </p:nvCxnSpPr>
        <p:spPr>
          <a:xfrm rot="10800000">
            <a:off x="6211075" y="4093176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0"/>
          <p:cNvSpPr txBox="1"/>
          <p:nvPr/>
        </p:nvSpPr>
        <p:spPr>
          <a:xfrm>
            <a:off x="7300450" y="465400"/>
            <a:ext cx="163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Unlike python, there’s no need to import if the two files are in the same project.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05100" y="1747188"/>
            <a:ext cx="4876800" cy="164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30" name="Google Shape;730;p93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93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37" name="Google Shape;737;p94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94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44" name="Google Shape;744;p95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95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51" name="Google Shape;751;p96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96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58" name="Google Shape;758;p97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97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65" name="Google Shape;765;p98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98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72" name="Google Shape;772;p99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99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largerThanFourNeighbors (with helper methods)</a:t>
            </a:r>
            <a:endParaRPr/>
          </a:p>
        </p:txBody>
      </p:sp>
      <p:sp>
        <p:nvSpPr>
          <p:cNvPr id="779" name="Google Shape;779;p100"/>
          <p:cNvSpPr/>
          <p:nvPr/>
        </p:nvSpPr>
        <p:spPr>
          <a:xfrm>
            <a:off x="224150" y="448350"/>
            <a:ext cx="14754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DogProblem.java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100"/>
          <p:cNvSpPr txBox="1"/>
          <p:nvPr/>
        </p:nvSpPr>
        <p:spPr>
          <a:xfrm>
            <a:off x="117425" y="647250"/>
            <a:ext cx="8831100" cy="437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DogProblem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true if dogs[i] is larger than its four neighbors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isBiggestOfFour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isBiggest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boolean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validIndex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all dogs are equal!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is Maya howling at a siren passing by....LOL!!!" id="213" name="Google Shape;213;p31" title="Our giant alaskan malamute howling..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75" y="1586469"/>
            <a:ext cx="3773275" cy="2829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lly anoying dog" id="214" name="Google Shape;214;p31" title="Annoying DoG.fl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3525" y="1586475"/>
            <a:ext cx="3773275" cy="2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1250675" y="3338876"/>
            <a:ext cx="6832200" cy="16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YapsterTheDog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"awawawwwawwa awawaw"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07050" y="402200"/>
            <a:ext cx="85206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create a separate class for every single dog out there, but this is going to get redundant in a hurry.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1250675" y="1517401"/>
            <a:ext cx="6832200" cy="16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MayaTheDog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"aroooooooooo!"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 So Good Approach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