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Lst>
  <p:sldSz cy="5143500" cx="9144000"/>
  <p:notesSz cx="6858000" cy="9144000"/>
  <p:embeddedFontLst>
    <p:embeddedFont>
      <p:font typeface="Roboto Medium"/>
      <p:regular r:id="rId103"/>
      <p:bold r:id="rId104"/>
      <p:italic r:id="rId105"/>
      <p:boldItalic r:id="rId106"/>
    </p:embeddedFont>
    <p:embeddedFont>
      <p:font typeface="Roboto"/>
      <p:regular r:id="rId107"/>
      <p:bold r:id="rId108"/>
      <p:italic r:id="rId109"/>
      <p:boldItalic r:id="rId110"/>
    </p:embeddedFont>
    <p:embeddedFont>
      <p:font typeface="Roboto Light"/>
      <p:regular r:id="rId111"/>
      <p:bold r:id="rId112"/>
      <p:italic r:id="rId113"/>
      <p:boldItalic r:id="rId114"/>
    </p:embeddedFont>
    <p:embeddedFont>
      <p:font typeface="Ubuntu Mono"/>
      <p:regular r:id="rId115"/>
      <p:bold r:id="rId116"/>
      <p:italic r:id="rId117"/>
      <p:boldItalic r:id="rId1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65BABB-19A9-4429-B3EF-2651D419B546}">
  <a:tblStyle styleId="{9565BABB-19A9-4429-B3EF-2651D419B5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font" Target="fonts/Roboto-regular.fntdata"/><Relationship Id="rId106" Type="http://schemas.openxmlformats.org/officeDocument/2006/relationships/font" Target="fonts/RobotoMedium-boldItalic.fntdata"/><Relationship Id="rId105" Type="http://schemas.openxmlformats.org/officeDocument/2006/relationships/font" Target="fonts/RobotoMedium-italic.fntdata"/><Relationship Id="rId104" Type="http://schemas.openxmlformats.org/officeDocument/2006/relationships/font" Target="fonts/RobotoMedium-bold.fntdata"/><Relationship Id="rId109" Type="http://schemas.openxmlformats.org/officeDocument/2006/relationships/font" Target="fonts/Roboto-italic.fntdata"/><Relationship Id="rId108" Type="http://schemas.openxmlformats.org/officeDocument/2006/relationships/font" Target="fonts/Roboto-bold.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RobotoMedium-regular.fntdata"/><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font" Target="fonts/UbuntuMono-boldItalic.fntdata"/><Relationship Id="rId117" Type="http://schemas.openxmlformats.org/officeDocument/2006/relationships/font" Target="fonts/UbuntuMono-italic.fntdata"/><Relationship Id="rId116" Type="http://schemas.openxmlformats.org/officeDocument/2006/relationships/font" Target="fonts/UbuntuMono-bold.fntdata"/><Relationship Id="rId115" Type="http://schemas.openxmlformats.org/officeDocument/2006/relationships/font" Target="fonts/UbuntuMono-regular.fntdata"/><Relationship Id="rId15" Type="http://schemas.openxmlformats.org/officeDocument/2006/relationships/slide" Target="slides/slide10.xml"/><Relationship Id="rId110" Type="http://schemas.openxmlformats.org/officeDocument/2006/relationships/font" Target="fonts/Roboto-boldItalic.fntdata"/><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font" Target="fonts/RobotoLight-boldItalic.fntdata"/><Relationship Id="rId18" Type="http://schemas.openxmlformats.org/officeDocument/2006/relationships/slide" Target="slides/slide13.xml"/><Relationship Id="rId113" Type="http://schemas.openxmlformats.org/officeDocument/2006/relationships/font" Target="fonts/RobotoLight-italic.fntdata"/><Relationship Id="rId112" Type="http://schemas.openxmlformats.org/officeDocument/2006/relationships/font" Target="fonts/RobotoLight-bold.fntdata"/><Relationship Id="rId111" Type="http://schemas.openxmlformats.org/officeDocument/2006/relationships/font" Target="fonts/RobotoLight-regular.fntdata"/><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ndiegojewishworld.com/2009-SDJW-Quarter3/2009-08-13-Thursday170/20090912-adam-eve-fresco.jpg"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df8bd10e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df8bd10e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c4ad01221_0_1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c4ad0122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5c4ad01221_0_1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5c4ad0122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7e0abc84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7e0abc8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e7bae7e4e_13_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fe7bae7e4e_1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5c4ad01221_0_19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5c4ad0122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c4ad01221_0_1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c4ad01221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5c4ad01221_0_2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5c4ad0122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c4ad01221_0_2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c4ad0122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5c4ad0122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5c4ad0122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c4ad0122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c4ad0122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fdf8bd10e2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fdf8bd10e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5ec417144_01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5ec417144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fe7bae7e4e_13_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fe7bae7e4e_1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632756b41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632756b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5ec417144_0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ec417144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fe7bae7e4e_13_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fe7bae7e4e_1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6303de39d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6303de39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632756b41_0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632756b4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632756b41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632756b41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303de39d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303de39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632756b41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632756b41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7e0abc84_0_2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7e0abc8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http://sandiegojewishworld.com/2009-SDJW-Quarter3/2009-08-13-Thursday170/20090912-adam-eve-fresco.jpg</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632756b41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632756b41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fe7bae7e4e_13_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fe7bae7e4e_1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07e0abc84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07e0abc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632756b41_0_2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632756b4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63b25000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63b2500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e7bae7e4e_13_4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e7bae7e4e_13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5ec417144_0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5ec417144_0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c4ad0122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c4ad0122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5c4ad01221_0_2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5c4ad01221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c4ad01221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c4ad0122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221543d8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221543d8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5c4ad01221_0_2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5c4ad0122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c4ad01221_0_2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c4ad0122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5c4ad01221_0_3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5c4ad01221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5c4ad01221_0_3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5c4ad01221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5c4ad01221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5c4ad0122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5c4ad01221_0_3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5c4ad0122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25c4ad01221_0_3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25c4ad01221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5c4ad01221_0_35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5c4ad0122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25c4ad01221_0_3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25c4ad01221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5c4ad01221_0_3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5c4ad01221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e7bae7e4e_13_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e7bae7e4e_1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5c4ad01221_0_3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5c4ad01221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25c4ad01221_0_3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25c4ad0122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4de5f68811_29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4de5f68811_2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1fe7bae7e4e_13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1fe7bae7e4e_13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5ec417144_0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ec417144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https://docs.google.com/forms/d/e/1FAIpQLScImPsR8wu4QU30h4OcuVJ0dBmTuVvjnsHso-X2A5auKypi-Q/viewform</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5ec417144_0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ec417144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25c4ad01221_0_3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25c4ad01221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5c4ad01221_0_4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5c4ad0122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5c4ad01221_0_4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5c4ad01221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25c4ad0122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25c4ad0122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c4ad01221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c4ad0122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5c4ad01221_0_4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5c4ad01221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5c4ad01221_0_44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5c4ad01221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25c4ad01221_0_4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25c4ad01221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5c4ad01221_0_4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5c4ad01221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5c4ad01221_0_46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5c4ad01221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07e0abc84_2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07e0abc84_2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5ec417144_0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5ec417144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fe7bae7e4e_13_6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fe7bae7e4e_13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5c4ad01221_0_47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5c4ad0122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25c4ad01221_0_48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6" name="Google Shape;836;g25c4ad01221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c4ad01221_0_1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c4ad01221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25c4ad01221_0_49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25c4ad01221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25c4ad01221_0_50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25c4ad01221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5ec417144_02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5ec417144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25c4ad01221_0_51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25c4ad01221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25c4ad01221_0_5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25c4ad01221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5ec417144_0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5ec417144_0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07e0abc84_2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107e0abc84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g1fe7bae7e4e_13_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g1fe7bae7e4e_13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107e0abc84_2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107e0abc84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5ec417144_0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5ec417144_0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c4ad01221_0_15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c4ad0122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107e0abc84_2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107e0abc84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5c4ad01221_1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5c4ad0122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5c4ad01221_1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25c4ad0122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5c4ad01221_1_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5c4ad0122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g25c4ad01221_1_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9" name="Google Shape;1029;g25c4ad01221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5c4ad01221_1_4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5c4ad01221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25c4ad01221_1_5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25c4ad0122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25c4ad01221_1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25c4ad01221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5c4ad01221_1_7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5c4ad0122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25c4ad01221_1_8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4" name="Google Shape;1074;g25c4ad01221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5c4ad01221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5c4ad01221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5c4ad01221_1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5c4ad01221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g25c4ad01221_1_1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2" name="Google Shape;1092;g25c4ad01221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solidFill>
                  <a:schemeClr val="hlink"/>
                </a:solidFill>
                <a:hlinkClick r:id="rId2"/>
              </a:rPr>
              <a: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5ec417144_02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5ec417144_0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108c8792a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108c8792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Didn’t have this slide when I did the lecture oops.</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1fe7bae7e4e_13_7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1fe7bae7e4e_1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5ec417144_0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5ec417144_0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107e0abc84_2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8" name="Google Shape;1208;g107e0abc84_2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1c30250207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1c3025020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0A+++public+SLList(int+x)+%7B%0A++++++first+%3D+new+IntNode(x,+null)%3B%0A+++%7D%0A%0A+++/**+Adds+x+to+the+front+of+the+list.+*/%0A+++public+void+addFirst(int+x)+%7B%0A++++++first+%3D+new+IntNode(x,+first)%3B%0A+++%7D%0A%0A+++/**+Returns+the+first+item+in+the+list.+*/%0A+++public+int+getFirst()+%7B%0A++++++return+first.item%3B%0A+++%7D%0A%0A+++/**+Adds+an+item+to+the+end+of+the+list.+*/%0A+++public+void+addLast(int+x)+%7B%0A++++++IntNode+p+%3D+first%3B%0A%0A++++++/**+Move+p+until+it+reaches+the+end+of+the+list.+*/%0A++++++while+(p.next+!%3D+null)+%7B%0A+++++++++p+%3D+p.next%3B%0A++++++%7D%0A%0A++++++p.next+%3D+new+IntNode(x,+null)%3B%0A+++%7D%0A%0A+++public+static+void+main(String%5B%5D+args)+%7B%0A++++++SLList+L+%3D+new+SLList(15)%3B%0A++++++L.addFirst(10)%3B%0A++++++L.addFirst(5)%3B%0A++++++L.addLast(20)%3B%0A++++++System.out.println(L.getFirst())%3B+//+should+print+5%0A+++%7D%0A%7D%0A&amp;mode=display&amp;disableNesting=1&amp;curInstr=6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1.png"/><Relationship Id="rId4" Type="http://schemas.openxmlformats.org/officeDocument/2006/relationships/hyperlink" Target="http://www.ensler.us/ensler.us/images/nolnchsmalla.jpg"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First(10)%3B%0A++++++L.addFirst(5)%3B%0A++++++L.addLast(20)%3B%0A++++++System.out.println(L.getFirst())%3B+//+should+print+5%0A+++%7D%0A%7D%0A&amp;mode=display&amp;disableNesting=1&amp;curInstr=9"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private+IntNode+first%3B%0A+++private+int+size%3B%0A%0A+++public+SLList(int+x)+%7B%0A++++++first+%3D+new+IntNode(x,+null)%3B%0A++++++size+%3D+1%3B%0A+++%7D%0A%0A+++/**+Creates+an+empty+SLList.+*/%0A+++public+SLList()+%7B%0A++++++first+%3D+null%3B%0A++++++size+%3D+0%3B%0A+++%7D%0A%0A%0A+++/**+Adds+x+to+the+front+of+the+list.+*/%0A+++public+void+addFirst(int+x)+%7B%0A++++++first+%3D+new+IntNode(x,+first)%3B%0A++++++size+%2B%3D+1%3B%0A+++%7D%0A%0A+++/**+Returns+the+first+item+in+the+list.+*/%0A+++public+int+getFirst()+%7B%0A++++++return+first.item%3B%0A+++%7D%0A%0A+++/**+Adds+an+item+to+the+end+of+the+list.+*/%0A+++public+void+addLast(int+x)+%7B%0A++++++size+%2B%3D+1%3B%0A++++++IntNode+p+%3D+first%3B%0A%0A++++++/**+Move+p+until+it+reaches+the+end+of+the+list.+*/%0A++++++while+(p.next+!%3D+null)+%7B%0A+++++++++p+%3D+p.next%3B%0A++++++%7D%0A%0A++++++p.next+%3D+new+IntNode(x,+null)%3B%0A+++%7D%0A+++%0A+++public+int+size()+%7B%0A++++++return+size%3B%0A+++%7D%0A%0A+++public+static+void+main(String%5B%5D+args)+%7B%0A++++++SLList+L+%3D+new+SLList()%3B%0A++++++L.addLast(20)%3B+//+program+crashes!%0A+++%7D%0A%7D%0A&amp;mode=display&amp;disableNesting=1&amp;curInstr=0"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cscircles.cemc.uwaterloo.ca//java_visualize/#code=public+class+SLList+%7B%0A+++private+class+IntNode+%7B%0A++++++public+int+item%3B%0A++++++public+IntNode+next%3B%0A++++++public+IntNode(int+i,+IntNode+n)+%7B%0A+++++++++item+%3D+i%3B%0A+++++++++next+%3D+n%3B%0A++++++%7D%0A+++%7D%0A%0A+++/**+The+first+item+(if+it+exists)+is+at+sentinel.next.+*/%0A+++private+IntNode+sentinel%3B%0A+++private+int+size%3B%0A%0A+++public+SLList(int+x)+%7B%0A++++++sentinel+%3D+new+IntNode(63,+null)%3B%0A++++++sentinel.next+%3D+new+IntNode(x,+null)%3B%0A++++++size+%3D+1%3B%0A+++%7D%0A%0A+++/**+Creates+an+empty+SLList.+*/%0A+++public+SLList()+%7B%0A++++++sentinel+%3D+new+IntNode(63,+null)%3B%0A++++++size+%3D+0%3B%0A+++%7D%0A%0A%0A+++/**+Adds+x+to+the+front+of+the+list.+*/%0A+++public+void+addFirst(int+x)+%7B%0A++++++sentinel.next+%3D+new+IntNode(x,+sentinel.next)%3B%0A++++++size+%2B%3D+1%3B%0A+++%7D%0A%0A+++/**+Returns+the+first+item+in+the+list.+*/%0A+++public+int+getFirst()+%7B%0A++++++return+sentinel.next.item%3B%0A+++%7D%0A%0A+++/**+Adds+an+item+to+the+end+of+the+list.+*/%0A+++public+void+addLast(int+x)+%7B%0A++++++size+%2B%3D+1%3B%0A++++++IntNode+p+%3D+sentinel%3B%0A%0A++++++/**+Move+p+until+it+reaches+the+end+of+the+list.+*/%0A++++++while+(p.next+!%3D+null)+%7B%0A+++++++++p+%3D+p.next%3B%0A++++++%7D%0A%0A++++++p.next+%3D+new+IntNode(x,+null)%3B%0A+++%7D%0A%0A+++/**+Returns+the+size+of+the+list.+*/%0A+++public+int+size()+%7B%0A++++++return+size%3B%0A+++%7D%0A%0A+++public+static+void+main(String%5B%5D+args)+%7B%0A++++++SLList+L+%3D+new+SLList()%3B%0A++++++L.addLast(20)%3B%0A++++++System.out.println(L.size())%3B+//+should+print+out+1%0A+++%7D%0A%7D%0A&amp;mode=display&amp;disableNesting=1&amp;curInstr=16"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SLLists, Nested Classes, Sentinel Nodes</a:t>
            </a:r>
            <a:endParaRPr sz="3600"/>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4 (Lists 2)</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solidFill>
                  <a:schemeClr val="dk1"/>
                </a:solidFill>
                <a:latin typeface="Roboto Medium"/>
                <a:ea typeface="Roboto Medium"/>
                <a:cs typeface="Roboto Medium"/>
                <a:sym typeface="Roboto Medium"/>
              </a:rPr>
              <a:t>CS61B, Fall 2023 @ UC Berkeley</a:t>
            </a:r>
            <a:endParaRPr sz="1600">
              <a:solidFill>
                <a:schemeClr val="dk1"/>
              </a:solidFill>
              <a:latin typeface="Roboto Medium"/>
              <a:ea typeface="Roboto Medium"/>
              <a:cs typeface="Roboto Medium"/>
              <a:sym typeface="Roboto Medium"/>
            </a:endParaRPr>
          </a:p>
          <a:p>
            <a:pPr indent="0" lvl="0" marL="0" rtl="0" algn="l">
              <a:spcBef>
                <a:spcPts val="600"/>
              </a:spcBef>
              <a:spcAft>
                <a:spcPts val="0"/>
              </a:spcAft>
              <a:buClr>
                <a:schemeClr val="dk1"/>
              </a:buClr>
              <a:buSzPts val="1100"/>
              <a:buFont typeface="Arial"/>
              <a:buNone/>
            </a:pPr>
            <a:r>
              <a:rPr lang="en" sz="1600">
                <a:solidFill>
                  <a:schemeClr val="dk1"/>
                </a:solidFill>
                <a:latin typeface="Roboto Light"/>
                <a:ea typeface="Roboto Light"/>
                <a:cs typeface="Roboto Light"/>
                <a:sym typeface="Roboto Light"/>
              </a:rPr>
              <a:t>Slides credit: Josh Hug</a:t>
            </a:r>
            <a:endParaRPr sz="1600">
              <a:latin typeface="Roboto Medium"/>
              <a:ea typeface="Roboto Medium"/>
              <a:cs typeface="Roboto Medium"/>
              <a:sym typeface="Roboto Medium"/>
            </a:endParaRPr>
          </a:p>
        </p:txBody>
      </p:sp>
      <p:pic>
        <p:nvPicPr>
          <p:cNvPr id="148" name="Google Shape;148;p24"/>
          <p:cNvPicPr preferRelativeResize="0"/>
          <p:nvPr/>
        </p:nvPicPr>
        <p:blipFill>
          <a:blip r:embed="rId3">
            <a:alphaModFix/>
          </a:blip>
          <a:stretch>
            <a:fillRect/>
          </a:stretch>
        </p:blipFill>
        <p:spPr>
          <a:xfrm>
            <a:off x="3626338" y="226775"/>
            <a:ext cx="5286375" cy="17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13" name="Google Shape;213;p33"/>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14" name="Google Shape;214;p3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20" name="Google Shape;220;p34"/>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 list of one integer, namely 10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21" name="Google Shape;221;p3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nvSpPr>
        <p:spPr>
          <a:xfrm>
            <a:off x="243000" y="722175"/>
            <a:ext cx="4963500" cy="29466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27" name="Google Shape;227;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#2</a:t>
            </a:r>
            <a:r>
              <a:rPr lang="en"/>
              <a:t>: Bureaucracy</a:t>
            </a:r>
            <a:endParaRPr/>
          </a:p>
        </p:txBody>
      </p:sp>
      <p:sp>
        <p:nvSpPr>
          <p:cNvPr id="228" name="Google Shape;228;p35"/>
          <p:cNvSpPr txBox="1"/>
          <p:nvPr/>
        </p:nvSpPr>
        <p:spPr>
          <a:xfrm>
            <a:off x="6036975" y="1607349"/>
            <a:ext cx="3050700" cy="7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is easier to instantiate (no need to specify null), but we will see more advantages to come.</a:t>
            </a:r>
            <a:endParaRPr>
              <a:solidFill>
                <a:srgbClr val="BE0712"/>
              </a:solidFill>
              <a:latin typeface="Roboto"/>
              <a:ea typeface="Roboto"/>
              <a:cs typeface="Roboto"/>
              <a:sym typeface="Roboto"/>
            </a:endParaRPr>
          </a:p>
        </p:txBody>
      </p:sp>
      <p:cxnSp>
        <p:nvCxnSpPr>
          <p:cNvPr id="229" name="Google Shape;229;p35"/>
          <p:cNvCxnSpPr/>
          <p:nvPr/>
        </p:nvCxnSpPr>
        <p:spPr>
          <a:xfrm rot="10800000">
            <a:off x="5359450" y="1721500"/>
            <a:ext cx="618000" cy="161400"/>
          </a:xfrm>
          <a:prstGeom prst="straightConnector1">
            <a:avLst/>
          </a:prstGeom>
          <a:noFill/>
          <a:ln cap="flat" cmpd="sng" w="9525">
            <a:solidFill>
              <a:srgbClr val="BE0712"/>
            </a:solidFill>
            <a:prstDash val="solid"/>
            <a:round/>
            <a:headEnd len="med" w="med" type="none"/>
            <a:tailEnd len="med" w="med" type="triangle"/>
          </a:ln>
        </p:spPr>
      </p:cxnSp>
      <p:cxnSp>
        <p:nvCxnSpPr>
          <p:cNvPr id="230" name="Google Shape;230;p35"/>
          <p:cNvCxnSpPr/>
          <p:nvPr/>
        </p:nvCxnSpPr>
        <p:spPr>
          <a:xfrm flipH="1">
            <a:off x="5388712" y="2111500"/>
            <a:ext cx="611700" cy="261000"/>
          </a:xfrm>
          <a:prstGeom prst="straightConnector1">
            <a:avLst/>
          </a:prstGeom>
          <a:noFill/>
          <a:ln cap="flat" cmpd="sng" w="9525">
            <a:solidFill>
              <a:srgbClr val="BE0712"/>
            </a:solidFill>
            <a:prstDash val="solid"/>
            <a:round/>
            <a:headEnd len="med" w="med" type="none"/>
            <a:tailEnd len="med" w="med" type="triangle"/>
          </a:ln>
        </p:spPr>
      </p:cxnSp>
      <p:sp>
        <p:nvSpPr>
          <p:cNvPr id="231" name="Google Shape;231;p35"/>
          <p:cNvSpPr txBox="1"/>
          <p:nvPr/>
        </p:nvSpPr>
        <p:spPr>
          <a:xfrm>
            <a:off x="7337400" y="3421350"/>
            <a:ext cx="1492500" cy="128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Next: Let’s add addFirst and getFirst methods to </a:t>
            </a: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a:t>
            </a:r>
            <a:endParaRPr>
              <a:solidFill>
                <a:srgbClr val="BE0712"/>
              </a:solidFill>
              <a:latin typeface="Roboto"/>
              <a:ea typeface="Roboto"/>
              <a:cs typeface="Roboto"/>
              <a:sym typeface="Roboto"/>
            </a:endParaRPr>
          </a:p>
        </p:txBody>
      </p:sp>
      <p:sp>
        <p:nvSpPr>
          <p:cNvPr id="232" name="Google Shape;232;p35"/>
          <p:cNvSpPr txBox="1"/>
          <p:nvPr/>
        </p:nvSpPr>
        <p:spPr>
          <a:xfrm>
            <a:off x="228600" y="4269050"/>
            <a:ext cx="16377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a:t>
            </a:r>
            <a:endParaRPr>
              <a:solidFill>
                <a:srgbClr val="BE0712"/>
              </a:solidFill>
              <a:latin typeface="Roboto"/>
              <a:ea typeface="Roboto"/>
              <a:cs typeface="Roboto"/>
              <a:sym typeface="Roboto"/>
            </a:endParaRPr>
          </a:p>
        </p:txBody>
      </p:sp>
      <p:sp>
        <p:nvSpPr>
          <p:cNvPr id="233" name="Google Shape;233;p35"/>
          <p:cNvSpPr txBox="1"/>
          <p:nvPr/>
        </p:nvSpPr>
        <p:spPr>
          <a:xfrm>
            <a:off x="2528325" y="2596575"/>
            <a:ext cx="4809000" cy="24372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234" name="Google Shape;234;p35"/>
          <p:cNvSpPr txBox="1"/>
          <p:nvPr/>
        </p:nvSpPr>
        <p:spPr>
          <a:xfrm>
            <a:off x="4421600" y="886700"/>
            <a:ext cx="4469700" cy="7317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X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7AD56"/>
                </a:solidFill>
                <a:highlight>
                  <a:schemeClr val="dk1"/>
                </a:highlight>
                <a:latin typeface="Consolas"/>
                <a:ea typeface="Consolas"/>
                <a:cs typeface="Consolas"/>
                <a:sym typeface="Consolas"/>
              </a:rPr>
              <a:t>SLList </a:t>
            </a:r>
            <a:r>
              <a:rPr lang="en" sz="1800">
                <a:solidFill>
                  <a:srgbClr val="D6DCE7"/>
                </a:solidFill>
                <a:highlight>
                  <a:schemeClr val="dk1"/>
                </a:highlight>
                <a:latin typeface="Consolas"/>
                <a:ea typeface="Consolas"/>
                <a:cs typeface="Consolas"/>
                <a:sym typeface="Consolas"/>
              </a:rPr>
              <a:t>Y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SLList</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10</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89BDFF"/>
              </a:solidFill>
              <a:highlight>
                <a:schemeClr val="dk1"/>
              </a:highlight>
              <a:latin typeface="Consolas"/>
              <a:ea typeface="Consolas"/>
              <a:cs typeface="Consolas"/>
              <a:sym typeface="Consolas"/>
            </a:endParaRPr>
          </a:p>
        </p:txBody>
      </p:sp>
      <p:cxnSp>
        <p:nvCxnSpPr>
          <p:cNvPr id="235" name="Google Shape;235;p35"/>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addFirst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getFirst</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241" name="Google Shape;241;p3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a:t>
            </a:r>
            <a:r>
              <a:rPr lang="en"/>
              <a:t>ddFirst and getFirst</a:t>
            </a:r>
            <a:endParaRPr/>
          </a:p>
        </p:txBody>
      </p:sp>
      <p:sp>
        <p:nvSpPr>
          <p:cNvPr id="242" name="Google Shape;242;p3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addFirst and getFirst</a:t>
            </a:r>
            <a:endParaRPr/>
          </a:p>
        </p:txBody>
      </p:sp>
      <p:sp>
        <p:nvSpPr>
          <p:cNvPr id="248" name="Google Shape;248;p37"/>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49" name="Google Shape;249;p3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55" name="Google Shape;255;p38"/>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56" name="Google Shape;256;p3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62" name="Google Shape;262;p39"/>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63" name="Google Shape;263;p3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264" name="Google Shape;264;p39"/>
          <p:cNvSpPr txBox="1"/>
          <p:nvPr/>
        </p:nvSpPr>
        <p:spPr>
          <a:xfrm>
            <a:off x="7086875" y="1920425"/>
            <a:ext cx="1688100" cy="10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This is how we added to the front of an IntList in the previous lecture.</a:t>
            </a:r>
            <a:endParaRPr>
              <a:solidFill>
                <a:srgbClr val="BE0712"/>
              </a:solidFill>
              <a:latin typeface="Roboto"/>
              <a:ea typeface="Roboto"/>
              <a:cs typeface="Roboto"/>
              <a:sym typeface="Roboto"/>
            </a:endParaRPr>
          </a:p>
        </p:txBody>
      </p:sp>
      <p:cxnSp>
        <p:nvCxnSpPr>
          <p:cNvPr id="265" name="Google Shape;265;p39"/>
          <p:cNvCxnSpPr/>
          <p:nvPr/>
        </p:nvCxnSpPr>
        <p:spPr>
          <a:xfrm rot="10800000">
            <a:off x="4432475" y="2105000"/>
            <a:ext cx="26544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1" name="Google Shape;271;p40"/>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2" name="Google Shape;272;p4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78" name="Google Shape;278;p41"/>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79" name="Google Shape;279;p4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addFirst and getFirst</a:t>
            </a:r>
            <a:endParaRPr/>
          </a:p>
        </p:txBody>
      </p:sp>
      <p:sp>
        <p:nvSpPr>
          <p:cNvPr id="285" name="Google Shape;285;p42"/>
          <p:cNvSpPr txBox="1"/>
          <p:nvPr/>
        </p:nvSpPr>
        <p:spPr>
          <a:xfrm>
            <a:off x="269825" y="647250"/>
            <a:ext cx="66192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7AD56"/>
                </a:solidFill>
                <a:highlight>
                  <a:schemeClr val="dk1"/>
                </a:highlight>
                <a:latin typeface="Consolas"/>
                <a:ea typeface="Consolas"/>
                <a:cs typeface="Consolas"/>
                <a:sym typeface="Consolas"/>
              </a:rPr>
              <a:t>      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D6DCE7"/>
                </a:solidFill>
                <a:highlight>
                  <a:schemeClr val="dk1"/>
                </a:highlight>
                <a:latin typeface="Consolas"/>
                <a:ea typeface="Consolas"/>
                <a:cs typeface="Consolas"/>
                <a:sym typeface="Consolas"/>
              </a:rPr>
              <a:t>      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      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86" name="Google Shape;286;p4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IntList</a:t>
            </a:r>
            <a:r>
              <a:rPr b="1" lang="en">
                <a:solidFill>
                  <a:schemeClr val="accent3"/>
                </a:solidFill>
                <a:latin typeface="Roboto"/>
                <a:ea typeface="Roboto"/>
                <a:cs typeface="Roboto"/>
                <a:sym typeface="Roboto"/>
              </a:rPr>
              <a:t> → </a:t>
            </a:r>
            <a:r>
              <a:rPr b="1" lang="en">
                <a:solidFill>
                  <a:schemeClr val="accent3"/>
                </a:solidFill>
                <a:latin typeface="Consolas"/>
                <a:ea typeface="Consolas"/>
                <a:cs typeface="Consolas"/>
                <a:sym typeface="Consolas"/>
              </a:rPr>
              <a:t>IntNode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a:t>
            </a:r>
            <a:endParaRPr/>
          </a:p>
          <a:p>
            <a:pPr indent="0" lvl="0" marL="0" rtl="0" algn="l">
              <a:spcBef>
                <a:spcPts val="0"/>
              </a:spcBef>
              <a:spcAft>
                <a:spcPts val="0"/>
              </a:spcAft>
              <a:buNone/>
            </a:pPr>
            <a:r>
              <a:rPr lang="en"/>
              <a:t>IntList → IntNode</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nvSpPr>
        <p:spPr>
          <a:xfrm>
            <a:off x="4655850" y="708900"/>
            <a:ext cx="4351200" cy="26781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IntNode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IntNode</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n</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item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n</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2" name="Google Shape;29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Basic SLList and Helper IntNode Class</a:t>
            </a:r>
            <a:endParaRPr/>
          </a:p>
        </p:txBody>
      </p:sp>
      <p:sp>
        <p:nvSpPr>
          <p:cNvPr id="293" name="Google Shape;293;p43"/>
          <p:cNvSpPr txBox="1"/>
          <p:nvPr/>
        </p:nvSpPr>
        <p:spPr>
          <a:xfrm>
            <a:off x="4533862" y="3760673"/>
            <a:ext cx="1008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Example</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usage:</a:t>
            </a:r>
            <a:endParaRPr>
              <a:latin typeface="Roboto"/>
              <a:ea typeface="Roboto"/>
              <a:cs typeface="Roboto"/>
              <a:sym typeface="Roboto"/>
            </a:endParaRPr>
          </a:p>
        </p:txBody>
      </p:sp>
      <p:sp>
        <p:nvSpPr>
          <p:cNvPr id="294" name="Google Shape;294;p43"/>
          <p:cNvSpPr txBox="1"/>
          <p:nvPr/>
        </p:nvSpPr>
        <p:spPr>
          <a:xfrm>
            <a:off x="90600" y="708900"/>
            <a:ext cx="4210200" cy="3935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95" name="Google Shape;295;p43"/>
          <p:cNvSpPr txBox="1"/>
          <p:nvPr/>
        </p:nvSpPr>
        <p:spPr>
          <a:xfrm>
            <a:off x="5350350" y="346280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SLLists vs. IntLists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01" name="Google Shape;301;p4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02" name="Google Shape;302;p4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4528150" y="1030950"/>
            <a:ext cx="42219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IntList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8" name="Google Shape;308;p45"/>
          <p:cNvSpPr txBox="1"/>
          <p:nvPr/>
        </p:nvSpPr>
        <p:spPr>
          <a:xfrm>
            <a:off x="445125" y="1030950"/>
            <a:ext cx="3485700" cy="11817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C494C4"/>
                </a:solidFill>
                <a:highlight>
                  <a:schemeClr val="dk1"/>
                </a:highlight>
                <a:latin typeface="Consolas"/>
                <a:ea typeface="Consolas"/>
                <a:cs typeface="Consolas"/>
                <a:sym typeface="Consolas"/>
              </a:rPr>
              <a:t>int </a:t>
            </a:r>
            <a:r>
              <a:rPr lang="en" sz="1600">
                <a:solidFill>
                  <a:srgbClr val="D6DCE7"/>
                </a:solidFill>
                <a:highlight>
                  <a:schemeClr val="dk1"/>
                </a:highlight>
                <a:latin typeface="Consolas"/>
                <a:ea typeface="Consolas"/>
                <a:cs typeface="Consolas"/>
                <a:sym typeface="Consolas"/>
              </a:rPr>
              <a:t>x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09" name="Google Shape;309;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SLLists vs. IntLists</a:t>
            </a:r>
            <a:endParaRPr/>
          </a:p>
        </p:txBody>
      </p:sp>
      <p:sp>
        <p:nvSpPr>
          <p:cNvPr id="310" name="Google Shape;310;p45"/>
          <p:cNvSpPr txBox="1"/>
          <p:nvPr>
            <p:ph idx="1" type="body"/>
          </p:nvPr>
        </p:nvSpPr>
        <p:spPr>
          <a:xfrm>
            <a:off x="243000" y="2461500"/>
            <a:ext cx="8901000" cy="2165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While functional, “naked” linked lists like the </a:t>
            </a:r>
            <a:r>
              <a:rPr lang="en">
                <a:solidFill>
                  <a:srgbClr val="208920"/>
                </a:solidFill>
                <a:latin typeface="Consolas"/>
                <a:ea typeface="Consolas"/>
                <a:cs typeface="Consolas"/>
                <a:sym typeface="Consolas"/>
              </a:rPr>
              <a:t>IntList</a:t>
            </a:r>
            <a:r>
              <a:rPr lang="en"/>
              <a:t> </a:t>
            </a:r>
            <a:r>
              <a:rPr lang="en"/>
              <a:t>class are hard to use.</a:t>
            </a:r>
            <a:endParaRPr/>
          </a:p>
          <a:p>
            <a:pPr indent="-342900" lvl="0" marL="457200" rtl="0" algn="l">
              <a:spcBef>
                <a:spcPts val="600"/>
              </a:spcBef>
              <a:spcAft>
                <a:spcPts val="0"/>
              </a:spcAft>
              <a:buSzPts val="1800"/>
              <a:buChar char="●"/>
            </a:pPr>
            <a:r>
              <a:rPr lang="en"/>
              <a:t>Users of </a:t>
            </a:r>
            <a:r>
              <a:rPr lang="en">
                <a:solidFill>
                  <a:srgbClr val="208920"/>
                </a:solidFill>
                <a:latin typeface="Consolas"/>
                <a:ea typeface="Consolas"/>
                <a:cs typeface="Consolas"/>
                <a:sym typeface="Consolas"/>
              </a:rPr>
              <a:t>IntList</a:t>
            </a:r>
            <a:r>
              <a:rPr lang="en"/>
              <a:t> are need to know Java references well, and be able to think recursively. </a:t>
            </a:r>
            <a:endParaRPr/>
          </a:p>
          <a:p>
            <a:pPr indent="-342900" lvl="0" marL="457200" rtl="0" algn="l">
              <a:spcBef>
                <a:spcPts val="600"/>
              </a:spcBef>
              <a:spcAft>
                <a:spcPts val="0"/>
              </a:spcAft>
              <a:buSzPts val="1800"/>
              <a:buChar char="●"/>
            </a:pPr>
            <a:r>
              <a:rPr lang="en">
                <a:solidFill>
                  <a:srgbClr val="208920"/>
                </a:solidFill>
                <a:latin typeface="Consolas"/>
                <a:ea typeface="Consolas"/>
                <a:cs typeface="Consolas"/>
                <a:sym typeface="Consolas"/>
              </a:rPr>
              <a:t>SLList</a:t>
            </a:r>
            <a:r>
              <a:rPr lang="en"/>
              <a:t> is much simpler to use. Simply use the provided methods.</a:t>
            </a:r>
            <a:endParaRPr/>
          </a:p>
          <a:p>
            <a:pPr indent="-342900" lvl="0" marL="457200" rtl="0" algn="l">
              <a:spcBef>
                <a:spcPts val="600"/>
              </a:spcBef>
              <a:spcAft>
                <a:spcPts val="0"/>
              </a:spcAft>
              <a:buSzPts val="1800"/>
              <a:buChar char="●"/>
            </a:pPr>
            <a:r>
              <a:rPr lang="en"/>
              <a:t>Why not just add an </a:t>
            </a:r>
            <a:r>
              <a:rPr lang="en">
                <a:latin typeface="Consolas"/>
                <a:ea typeface="Consolas"/>
                <a:cs typeface="Consolas"/>
                <a:sym typeface="Consolas"/>
              </a:rPr>
              <a:t>addFirst</a:t>
            </a:r>
            <a:r>
              <a:rPr lang="en"/>
              <a:t> method to the </a:t>
            </a:r>
            <a:r>
              <a:rPr lang="en">
                <a:solidFill>
                  <a:srgbClr val="208920"/>
                </a:solidFill>
                <a:latin typeface="Consolas"/>
                <a:ea typeface="Consolas"/>
                <a:cs typeface="Consolas"/>
                <a:sym typeface="Consolas"/>
              </a:rPr>
              <a:t>IntList</a:t>
            </a:r>
            <a:r>
              <a:rPr lang="en"/>
              <a:t> class? Turns out there is no efficient way to do this. Try it out and you’ll see it’s hard (and inefficient).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316" name="Google Shape;316;p46"/>
          <p:cNvGrpSpPr/>
          <p:nvPr/>
        </p:nvGrpSpPr>
        <p:grpSpPr>
          <a:xfrm>
            <a:off x="18098" y="2500800"/>
            <a:ext cx="2147902" cy="654520"/>
            <a:chOff x="18098" y="2119800"/>
            <a:chExt cx="2147902" cy="654520"/>
          </a:xfrm>
        </p:grpSpPr>
        <p:sp>
          <p:nvSpPr>
            <p:cNvPr id="317" name="Google Shape;317;p46"/>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6"/>
            <p:cNvSpPr txBox="1"/>
            <p:nvPr/>
          </p:nvSpPr>
          <p:spPr>
            <a:xfrm>
              <a:off x="18098" y="2119800"/>
              <a:ext cx="432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L1</a:t>
              </a:r>
              <a:endParaRPr>
                <a:latin typeface="Consolas"/>
                <a:ea typeface="Consolas"/>
                <a:cs typeface="Consolas"/>
                <a:sym typeface="Consolas"/>
              </a:endParaRPr>
            </a:p>
          </p:txBody>
        </p:sp>
        <p:cxnSp>
          <p:nvCxnSpPr>
            <p:cNvPr id="319" name="Google Shape;319;p46"/>
            <p:cNvCxnSpPr>
              <a:stCxn id="317" idx="3"/>
              <a:endCxn id="320"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320" name="Google Shape;320;p46"/>
          <p:cNvSpPr/>
          <p:nvPr/>
        </p:nvSpPr>
        <p:spPr>
          <a:xfrm>
            <a:off x="628575" y="3155350"/>
            <a:ext cx="3075000" cy="820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6"/>
          <p:cNvSpPr/>
          <p:nvPr/>
        </p:nvSpPr>
        <p:spPr>
          <a:xfrm>
            <a:off x="2163592" y="3348806"/>
            <a:ext cx="966000" cy="46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22" name="Google Shape;322;p46"/>
          <p:cNvCxnSpPr>
            <a:stCxn id="321" idx="3"/>
            <a:endCxn id="323" idx="0"/>
          </p:cNvCxnSpPr>
          <p:nvPr/>
        </p:nvCxnSpPr>
        <p:spPr>
          <a:xfrm flipH="1">
            <a:off x="2570392" y="3583406"/>
            <a:ext cx="559200" cy="716400"/>
          </a:xfrm>
          <a:prstGeom prst="curvedConnector4">
            <a:avLst>
              <a:gd fmla="val -42583" name="adj1"/>
              <a:gd fmla="val 66367" name="adj2"/>
            </a:avLst>
          </a:prstGeom>
          <a:noFill/>
          <a:ln cap="flat" cmpd="sng" w="19050">
            <a:solidFill>
              <a:srgbClr val="666666"/>
            </a:solidFill>
            <a:prstDash val="solid"/>
            <a:round/>
            <a:headEnd len="med" w="med" type="none"/>
            <a:tailEnd len="med" w="med" type="triangle"/>
          </a:ln>
        </p:spPr>
      </p:cxnSp>
      <p:cxnSp>
        <p:nvCxnSpPr>
          <p:cNvPr id="324" name="Google Shape;324;p46"/>
          <p:cNvCxnSpPr/>
          <p:nvPr/>
        </p:nvCxnSpPr>
        <p:spPr>
          <a:xfrm rot="10800000">
            <a:off x="2757826" y="3578987"/>
            <a:ext cx="387000" cy="0"/>
          </a:xfrm>
          <a:prstGeom prst="straightConnector1">
            <a:avLst/>
          </a:prstGeom>
          <a:noFill/>
          <a:ln cap="flat" cmpd="sng" w="19050">
            <a:solidFill>
              <a:srgbClr val="666666"/>
            </a:solidFill>
            <a:prstDash val="solid"/>
            <a:round/>
            <a:headEnd len="med" w="med" type="none"/>
            <a:tailEnd len="med" w="med" type="none"/>
          </a:ln>
        </p:spPr>
      </p:cxnSp>
      <p:sp>
        <p:nvSpPr>
          <p:cNvPr id="325" name="Google Shape;325;p46"/>
          <p:cNvSpPr txBox="1"/>
          <p:nvPr/>
        </p:nvSpPr>
        <p:spPr>
          <a:xfrm>
            <a:off x="581288" y="323411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326" name="Google Shape;326;p46"/>
          <p:cNvCxnSpPr/>
          <p:nvPr/>
        </p:nvCxnSpPr>
        <p:spPr>
          <a:xfrm rot="10800000">
            <a:off x="180623" y="3412606"/>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327" name="Google Shape;327;p46"/>
          <p:cNvCxnSpPr/>
          <p:nvPr/>
        </p:nvCxnSpPr>
        <p:spPr>
          <a:xfrm rot="10800000">
            <a:off x="180623" y="3688758"/>
            <a:ext cx="432300" cy="0"/>
          </a:xfrm>
          <a:prstGeom prst="straightConnector1">
            <a:avLst/>
          </a:prstGeom>
          <a:noFill/>
          <a:ln cap="flat" cmpd="sng" w="19050">
            <a:solidFill>
              <a:srgbClr val="666666"/>
            </a:solidFill>
            <a:prstDash val="solid"/>
            <a:round/>
            <a:headEnd len="med" w="med" type="none"/>
            <a:tailEnd len="med" w="med" type="none"/>
          </a:ln>
        </p:spPr>
      </p:cxnSp>
      <p:sp>
        <p:nvSpPr>
          <p:cNvPr id="328" name="Google Shape;328;p46"/>
          <p:cNvSpPr txBox="1"/>
          <p:nvPr/>
        </p:nvSpPr>
        <p:spPr>
          <a:xfrm>
            <a:off x="4116413" y="3155350"/>
            <a:ext cx="3478500" cy="6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SLList</a:t>
            </a:r>
            <a:r>
              <a:rPr lang="en">
                <a:solidFill>
                  <a:srgbClr val="BE0712"/>
                </a:solidFill>
                <a:latin typeface="Roboto"/>
                <a:ea typeface="Roboto"/>
                <a:cs typeface="Roboto"/>
                <a:sym typeface="Roboto"/>
              </a:rPr>
              <a:t> class acts as a middle man between user and raw data structure.</a:t>
            </a:r>
            <a:endParaRPr>
              <a:solidFill>
                <a:srgbClr val="BE0712"/>
              </a:solidFill>
              <a:latin typeface="Roboto"/>
              <a:ea typeface="Roboto"/>
              <a:cs typeface="Roboto"/>
              <a:sym typeface="Roboto"/>
            </a:endParaRPr>
          </a:p>
        </p:txBody>
      </p:sp>
      <p:sp>
        <p:nvSpPr>
          <p:cNvPr id="329" name="Google Shape;329;p46"/>
          <p:cNvSpPr txBox="1"/>
          <p:nvPr/>
        </p:nvSpPr>
        <p:spPr>
          <a:xfrm>
            <a:off x="2318976" y="3058722"/>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330" name="Google Shape;330;p46"/>
          <p:cNvSpPr txBox="1"/>
          <p:nvPr/>
        </p:nvSpPr>
        <p:spPr>
          <a:xfrm>
            <a:off x="589260" y="3473125"/>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331" name="Google Shape;331;p46"/>
          <p:cNvGrpSpPr/>
          <p:nvPr/>
        </p:nvGrpSpPr>
        <p:grpSpPr>
          <a:xfrm>
            <a:off x="1864749" y="1317764"/>
            <a:ext cx="1031828" cy="429276"/>
            <a:chOff x="809625" y="3638550"/>
            <a:chExt cx="1190525" cy="495300"/>
          </a:xfrm>
        </p:grpSpPr>
        <p:sp>
          <p:nvSpPr>
            <p:cNvPr id="332" name="Google Shape;332;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33" name="Google Shape;33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4" name="Google Shape;334;p46"/>
          <p:cNvGrpSpPr/>
          <p:nvPr/>
        </p:nvGrpSpPr>
        <p:grpSpPr>
          <a:xfrm>
            <a:off x="3602245" y="1317764"/>
            <a:ext cx="1031828" cy="429276"/>
            <a:chOff x="809625" y="3638550"/>
            <a:chExt cx="1190525" cy="495300"/>
          </a:xfrm>
        </p:grpSpPr>
        <p:sp>
          <p:nvSpPr>
            <p:cNvPr id="335" name="Google Shape;335;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36" name="Google Shape;336;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37" name="Google Shape;337;p46"/>
          <p:cNvGrpSpPr/>
          <p:nvPr/>
        </p:nvGrpSpPr>
        <p:grpSpPr>
          <a:xfrm>
            <a:off x="5339742" y="1317764"/>
            <a:ext cx="1031828" cy="429276"/>
            <a:chOff x="809625" y="3638550"/>
            <a:chExt cx="1190525" cy="495300"/>
          </a:xfrm>
        </p:grpSpPr>
        <p:sp>
          <p:nvSpPr>
            <p:cNvPr id="338" name="Google Shape;338;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39" name="Google Shape;339;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40" name="Google Shape;340;p46"/>
          <p:cNvCxnSpPr>
            <a:endCxn id="335"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41" name="Google Shape;341;p46"/>
          <p:cNvCxnSpPr>
            <a:endCxn id="338"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342" name="Google Shape;342;p46"/>
          <p:cNvCxnSpPr>
            <a:stCxn id="343" idx="3"/>
            <a:endCxn id="336" idx="0"/>
          </p:cNvCxnSpPr>
          <p:nvPr/>
        </p:nvCxnSpPr>
        <p:spPr>
          <a:xfrm flipH="1">
            <a:off x="4376113" y="888560"/>
            <a:ext cx="264300" cy="429300"/>
          </a:xfrm>
          <a:prstGeom prst="curvedConnector4">
            <a:avLst>
              <a:gd fmla="val -90096" name="adj1"/>
              <a:gd fmla="val 64402" name="adj2"/>
            </a:avLst>
          </a:prstGeom>
          <a:noFill/>
          <a:ln cap="flat" cmpd="sng" w="19050">
            <a:solidFill>
              <a:srgbClr val="666666"/>
            </a:solidFill>
            <a:prstDash val="solid"/>
            <a:round/>
            <a:headEnd len="med" w="med" type="none"/>
            <a:tailEnd len="med" w="med" type="triangle"/>
          </a:ln>
        </p:spPr>
      </p:cxnSp>
      <p:sp>
        <p:nvSpPr>
          <p:cNvPr id="344" name="Google Shape;344;p46"/>
          <p:cNvSpPr txBox="1"/>
          <p:nvPr/>
        </p:nvSpPr>
        <p:spPr>
          <a:xfrm>
            <a:off x="3661125" y="705050"/>
            <a:ext cx="3870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L2</a:t>
            </a:r>
            <a:endParaRPr>
              <a:latin typeface="Consolas"/>
              <a:ea typeface="Consolas"/>
              <a:cs typeface="Consolas"/>
              <a:sym typeface="Consolas"/>
            </a:endParaRPr>
          </a:p>
        </p:txBody>
      </p:sp>
      <p:sp>
        <p:nvSpPr>
          <p:cNvPr id="343" name="Google Shape;343;p46"/>
          <p:cNvSpPr/>
          <p:nvPr/>
        </p:nvSpPr>
        <p:spPr>
          <a:xfrm>
            <a:off x="4045213" y="76481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6"/>
          <p:cNvSpPr txBox="1"/>
          <p:nvPr/>
        </p:nvSpPr>
        <p:spPr>
          <a:xfrm>
            <a:off x="968254"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L1</a:t>
            </a:r>
            <a:endParaRPr>
              <a:latin typeface="Consolas"/>
              <a:ea typeface="Consolas"/>
              <a:cs typeface="Consolas"/>
              <a:sym typeface="Consolas"/>
            </a:endParaRPr>
          </a:p>
        </p:txBody>
      </p:sp>
      <p:sp>
        <p:nvSpPr>
          <p:cNvPr id="346" name="Google Shape;346;p46"/>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7" name="Google Shape;347;p46"/>
          <p:cNvCxnSpPr>
            <a:stCxn id="346" idx="3"/>
            <a:endCxn id="333"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348" name="Google Shape;348;p46"/>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49" name="Google Shape;349;p46"/>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350" name="Google Shape;350;p46"/>
          <p:cNvGrpSpPr/>
          <p:nvPr/>
        </p:nvGrpSpPr>
        <p:grpSpPr>
          <a:xfrm>
            <a:off x="1796624" y="4299714"/>
            <a:ext cx="1031828" cy="429276"/>
            <a:chOff x="809625" y="3638550"/>
            <a:chExt cx="1190525" cy="495300"/>
          </a:xfrm>
        </p:grpSpPr>
        <p:sp>
          <p:nvSpPr>
            <p:cNvPr id="351" name="Google Shape;351;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323" name="Google Shape;323;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2" name="Google Shape;352;p46"/>
          <p:cNvGrpSpPr/>
          <p:nvPr/>
        </p:nvGrpSpPr>
        <p:grpSpPr>
          <a:xfrm>
            <a:off x="3534120" y="4299714"/>
            <a:ext cx="1031828" cy="429276"/>
            <a:chOff x="809625" y="3638550"/>
            <a:chExt cx="1190525" cy="495300"/>
          </a:xfrm>
        </p:grpSpPr>
        <p:sp>
          <p:nvSpPr>
            <p:cNvPr id="353" name="Google Shape;353;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54" name="Google Shape;354;p46"/>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55" name="Google Shape;355;p46"/>
          <p:cNvGrpSpPr/>
          <p:nvPr/>
        </p:nvGrpSpPr>
        <p:grpSpPr>
          <a:xfrm>
            <a:off x="5271617" y="4299714"/>
            <a:ext cx="1031828" cy="429276"/>
            <a:chOff x="809625" y="3638550"/>
            <a:chExt cx="1190525" cy="495300"/>
          </a:xfrm>
        </p:grpSpPr>
        <p:sp>
          <p:nvSpPr>
            <p:cNvPr id="356" name="Google Shape;356;p46"/>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357" name="Google Shape;357;p4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358" name="Google Shape;358;p46"/>
          <p:cNvCxnSpPr>
            <a:endCxn id="353"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359" name="Google Shape;359;p46"/>
          <p:cNvCxnSpPr>
            <a:endCxn id="356"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360" name="Google Shape;360;p46"/>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61" name="Google Shape;361;p46"/>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cxnSp>
        <p:nvCxnSpPr>
          <p:cNvPr id="362" name="Google Shape;362;p46"/>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363" name="Google Shape;363;p46"/>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
        <p:nvSpPr>
          <p:cNvPr id="364" name="Google Shape;364;p46"/>
          <p:cNvSpPr txBox="1"/>
          <p:nvPr/>
        </p:nvSpPr>
        <p:spPr>
          <a:xfrm>
            <a:off x="6838950" y="993775"/>
            <a:ext cx="2148000" cy="12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Naked recursion: Natural for </a:t>
            </a:r>
            <a:r>
              <a:rPr lang="en">
                <a:solidFill>
                  <a:srgbClr val="BE0712"/>
                </a:solidFill>
                <a:latin typeface="Roboto"/>
                <a:ea typeface="Roboto"/>
                <a:cs typeface="Roboto"/>
                <a:sym typeface="Roboto"/>
              </a:rPr>
              <a:t>IntList user to have variables that point to the middle of the IntList.</a:t>
            </a:r>
            <a:endParaRPr>
              <a:solidFill>
                <a:srgbClr val="BE0712"/>
              </a:solidFill>
              <a:latin typeface="Roboto"/>
              <a:ea typeface="Roboto"/>
              <a:cs typeface="Roboto"/>
              <a:sym typeface="Roboto"/>
            </a:endParaRPr>
          </a:p>
        </p:txBody>
      </p:sp>
      <p:cxnSp>
        <p:nvCxnSpPr>
          <p:cNvPr id="365" name="Google Shape;365;p46"/>
          <p:cNvCxnSpPr/>
          <p:nvPr/>
        </p:nvCxnSpPr>
        <p:spPr>
          <a:xfrm rot="10800000">
            <a:off x="4829175" y="844700"/>
            <a:ext cx="1905000" cy="24750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idx="1" type="body"/>
          </p:nvPr>
        </p:nvSpPr>
        <p:spPr>
          <a:xfrm>
            <a:off x="4812375" y="402200"/>
            <a:ext cx="42315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Access Control: Public vs. Private</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371" name="Google Shape;371;p4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 Control: Public vs. Private</a:t>
            </a:r>
            <a:endParaRPr/>
          </a:p>
        </p:txBody>
      </p:sp>
      <p:sp>
        <p:nvSpPr>
          <p:cNvPr id="372" name="Google Shape;372;p4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378" name="Google Shape;378;p48"/>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379" name="Google Shape;379;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SLList So Far</a:t>
            </a:r>
            <a:endParaRPr/>
          </a:p>
        </p:txBody>
      </p:sp>
      <p:grpSp>
        <p:nvGrpSpPr>
          <p:cNvPr id="380" name="Google Shape;380;p48"/>
          <p:cNvGrpSpPr/>
          <p:nvPr/>
        </p:nvGrpSpPr>
        <p:grpSpPr>
          <a:xfrm>
            <a:off x="4811800" y="1601127"/>
            <a:ext cx="1760452" cy="541942"/>
            <a:chOff x="56205" y="2119800"/>
            <a:chExt cx="2110095" cy="654520"/>
          </a:xfrm>
        </p:grpSpPr>
        <p:sp>
          <p:nvSpPr>
            <p:cNvPr id="381" name="Google Shape;381;p48"/>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8"/>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383" name="Google Shape;383;p48"/>
            <p:cNvCxnSpPr>
              <a:stCxn id="381" idx="3"/>
              <a:endCxn id="384"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384" name="Google Shape;384;p48"/>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8"/>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6" name="Google Shape;386;p48"/>
          <p:cNvCxnSpPr>
            <a:stCxn id="385" idx="3"/>
            <a:endCxn id="387"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388" name="Google Shape;388;p48"/>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389" name="Google Shape;389;p48"/>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390" name="Google Shape;390;p48"/>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391" name="Google Shape;391;p48"/>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392" name="Google Shape;392;p48"/>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393" name="Google Shape;393;p48"/>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394" name="Google Shape;394;p48"/>
          <p:cNvSpPr txBox="1"/>
          <p:nvPr/>
        </p:nvSpPr>
        <p:spPr>
          <a:xfrm>
            <a:off x="6218175" y="3374109"/>
            <a:ext cx="5511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395" name="Google Shape;395;p48"/>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a:t>
            </a:r>
            <a:r>
              <a:rPr lang="en" sz="1200">
                <a:latin typeface="Consolas"/>
                <a:ea typeface="Consolas"/>
                <a:cs typeface="Consolas"/>
                <a:sym typeface="Consolas"/>
              </a:rPr>
              <a:t>ext</a:t>
            </a:r>
            <a:endParaRPr sz="1200">
              <a:latin typeface="Consolas"/>
              <a:ea typeface="Consolas"/>
              <a:cs typeface="Consolas"/>
              <a:sym typeface="Consolas"/>
            </a:endParaRPr>
          </a:p>
        </p:txBody>
      </p:sp>
      <p:grpSp>
        <p:nvGrpSpPr>
          <p:cNvPr id="396" name="Google Shape;396;p48"/>
          <p:cNvGrpSpPr/>
          <p:nvPr/>
        </p:nvGrpSpPr>
        <p:grpSpPr>
          <a:xfrm>
            <a:off x="6263861" y="3090544"/>
            <a:ext cx="860869" cy="355427"/>
            <a:chOff x="809625" y="3638550"/>
            <a:chExt cx="1190525" cy="495300"/>
          </a:xfrm>
        </p:grpSpPr>
        <p:sp>
          <p:nvSpPr>
            <p:cNvPr id="397" name="Google Shape;397;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387" name="Google Shape;387;p48"/>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398" name="Google Shape;398;p48"/>
          <p:cNvGrpSpPr/>
          <p:nvPr/>
        </p:nvGrpSpPr>
        <p:grpSpPr>
          <a:xfrm>
            <a:off x="7713487" y="3090544"/>
            <a:ext cx="860869" cy="355427"/>
            <a:chOff x="809625" y="3638550"/>
            <a:chExt cx="1190525" cy="495300"/>
          </a:xfrm>
        </p:grpSpPr>
        <p:sp>
          <p:nvSpPr>
            <p:cNvPr id="399" name="Google Shape;399;p48"/>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00" name="Google Shape;400;p48"/>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01" name="Google Shape;401;p48"/>
          <p:cNvCxnSpPr>
            <a:endCxn id="399"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02" name="Google Shape;402;p48"/>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Potential SLList Danger</a:t>
            </a:r>
            <a:endParaRPr/>
          </a:p>
        </p:txBody>
      </p:sp>
      <p:grpSp>
        <p:nvGrpSpPr>
          <p:cNvPr id="408" name="Google Shape;408;p49"/>
          <p:cNvGrpSpPr/>
          <p:nvPr/>
        </p:nvGrpSpPr>
        <p:grpSpPr>
          <a:xfrm>
            <a:off x="4811800" y="1601127"/>
            <a:ext cx="1760452" cy="541942"/>
            <a:chOff x="56205" y="2119800"/>
            <a:chExt cx="2110095" cy="654520"/>
          </a:xfrm>
        </p:grpSpPr>
        <p:sp>
          <p:nvSpPr>
            <p:cNvPr id="409" name="Google Shape;409;p4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11" name="Google Shape;411;p49"/>
            <p:cNvCxnSpPr>
              <a:stCxn id="409" idx="3"/>
              <a:endCxn id="412"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12" name="Google Shape;412;p49"/>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9"/>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4" name="Google Shape;414;p49"/>
          <p:cNvCxnSpPr>
            <a:stCxn id="413" idx="3"/>
            <a:endCxn id="415"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16" name="Google Shape;416;p49"/>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17" name="Google Shape;417;p49"/>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endParaRPr sz="1200">
              <a:latin typeface="Consolas"/>
              <a:ea typeface="Consolas"/>
              <a:cs typeface="Consolas"/>
              <a:sym typeface="Consolas"/>
            </a:endParaRPr>
          </a:p>
        </p:txBody>
      </p:sp>
      <p:cxnSp>
        <p:nvCxnSpPr>
          <p:cNvPr id="418" name="Google Shape;418;p49"/>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19" name="Google Shape;419;p49"/>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20" name="Google Shape;420;p49"/>
          <p:cNvSpPr txBox="1"/>
          <p:nvPr/>
        </p:nvSpPr>
        <p:spPr>
          <a:xfrm>
            <a:off x="6646578" y="2033402"/>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21" name="Google Shape;421;p49"/>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endParaRPr sz="1200">
              <a:latin typeface="Consolas"/>
              <a:ea typeface="Consolas"/>
              <a:cs typeface="Consolas"/>
              <a:sym typeface="Consolas"/>
            </a:endParaRPr>
          </a:p>
        </p:txBody>
      </p:sp>
      <p:sp>
        <p:nvSpPr>
          <p:cNvPr id="422" name="Google Shape;422;p49"/>
          <p:cNvSpPr txBox="1"/>
          <p:nvPr/>
        </p:nvSpPr>
        <p:spPr>
          <a:xfrm>
            <a:off x="6218175" y="3374111"/>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23" name="Google Shape;423;p49"/>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24" name="Google Shape;424;p49"/>
          <p:cNvGrpSpPr/>
          <p:nvPr/>
        </p:nvGrpSpPr>
        <p:grpSpPr>
          <a:xfrm>
            <a:off x="6263861" y="3090544"/>
            <a:ext cx="860869" cy="355427"/>
            <a:chOff x="809625" y="3638550"/>
            <a:chExt cx="1190525" cy="495300"/>
          </a:xfrm>
        </p:grpSpPr>
        <p:sp>
          <p:nvSpPr>
            <p:cNvPr id="425" name="Google Shape;425;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15" name="Google Shape;415;p4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26" name="Google Shape;426;p49"/>
          <p:cNvGrpSpPr/>
          <p:nvPr/>
        </p:nvGrpSpPr>
        <p:grpSpPr>
          <a:xfrm>
            <a:off x="7713487" y="3090544"/>
            <a:ext cx="860869" cy="355427"/>
            <a:chOff x="809625" y="3638550"/>
            <a:chExt cx="1190525" cy="495300"/>
          </a:xfrm>
        </p:grpSpPr>
        <p:sp>
          <p:nvSpPr>
            <p:cNvPr id="427" name="Google Shape;427;p4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28" name="Google Shape;428;p4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29" name="Google Shape;429;p49"/>
          <p:cNvCxnSpPr>
            <a:endCxn id="427"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sp>
        <p:nvSpPr>
          <p:cNvPr id="430" name="Google Shape;430;p49"/>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cxnSp>
        <p:nvCxnSpPr>
          <p:cNvPr id="431" name="Google Shape;431;p49"/>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cxnSp>
        <p:nvCxnSpPr>
          <p:cNvPr id="432" name="Google Shape;432;p49"/>
          <p:cNvCxnSpPr/>
          <p:nvPr/>
        </p:nvCxnSpPr>
        <p:spPr>
          <a:xfrm>
            <a:off x="8136828" y="3090543"/>
            <a:ext cx="435600" cy="344700"/>
          </a:xfrm>
          <a:prstGeom prst="straightConnector1">
            <a:avLst/>
          </a:prstGeom>
          <a:noFill/>
          <a:ln cap="flat" cmpd="sng" w="19050">
            <a:solidFill>
              <a:schemeClr val="dk2"/>
            </a:solidFill>
            <a:prstDash val="solid"/>
            <a:round/>
            <a:headEnd len="med" w="med" type="none"/>
            <a:tailEnd len="med" w="med" type="none"/>
          </a:ln>
        </p:spPr>
      </p:cxnSp>
      <p:sp>
        <p:nvSpPr>
          <p:cNvPr id="433" name="Google Shape;433;p49"/>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34" name="Google Shape;434;p49"/>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0"/>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40" name="Google Shape;440;p50"/>
          <p:cNvSpPr txBox="1"/>
          <p:nvPr/>
        </p:nvSpPr>
        <p:spPr>
          <a:xfrm>
            <a:off x="4544000" y="4014050"/>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41" name="Google Shape;441;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 Potential SLList Danger</a:t>
            </a:r>
            <a:endParaRPr/>
          </a:p>
        </p:txBody>
      </p:sp>
      <p:sp>
        <p:nvSpPr>
          <p:cNvPr id="442" name="Google Shape;442;p50"/>
          <p:cNvSpPr txBox="1"/>
          <p:nvPr/>
        </p:nvSpPr>
        <p:spPr>
          <a:xfrm>
            <a:off x="539525" y="4252925"/>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Users of our class might be tempted to try to manipulate our secret IntNode directly in uncouth ways!</a:t>
            </a:r>
            <a:endParaRPr>
              <a:solidFill>
                <a:srgbClr val="BE0712"/>
              </a:solidFill>
              <a:latin typeface="Roboto"/>
              <a:ea typeface="Roboto"/>
              <a:cs typeface="Roboto"/>
              <a:sym typeface="Roboto"/>
            </a:endParaRPr>
          </a:p>
        </p:txBody>
      </p:sp>
      <p:grpSp>
        <p:nvGrpSpPr>
          <p:cNvPr id="443" name="Google Shape;443;p50"/>
          <p:cNvGrpSpPr/>
          <p:nvPr/>
        </p:nvGrpSpPr>
        <p:grpSpPr>
          <a:xfrm>
            <a:off x="4811800" y="1601127"/>
            <a:ext cx="1760452" cy="541942"/>
            <a:chOff x="56205" y="2119800"/>
            <a:chExt cx="2110095" cy="654520"/>
          </a:xfrm>
        </p:grpSpPr>
        <p:sp>
          <p:nvSpPr>
            <p:cNvPr id="444" name="Google Shape;444;p50"/>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0"/>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L</a:t>
              </a:r>
              <a:endParaRPr>
                <a:latin typeface="Consolas"/>
                <a:ea typeface="Consolas"/>
                <a:cs typeface="Consolas"/>
                <a:sym typeface="Consolas"/>
              </a:endParaRPr>
            </a:p>
          </p:txBody>
        </p:sp>
        <p:cxnSp>
          <p:nvCxnSpPr>
            <p:cNvPr id="446" name="Google Shape;446;p50"/>
            <p:cNvCxnSpPr>
              <a:stCxn id="444" idx="3"/>
              <a:endCxn id="447" idx="0"/>
            </p:cNvCxnSpPr>
            <p:nvPr/>
          </p:nvCxnSpPr>
          <p:spPr>
            <a:xfrm>
              <a:off x="955800" y="2312020"/>
              <a:ext cx="1210500" cy="462300"/>
            </a:xfrm>
            <a:prstGeom prst="curvedConnector2">
              <a:avLst/>
            </a:prstGeom>
            <a:noFill/>
            <a:ln cap="flat" cmpd="sng" w="19050">
              <a:solidFill>
                <a:srgbClr val="666666"/>
              </a:solidFill>
              <a:prstDash val="solid"/>
              <a:round/>
              <a:headEnd len="med" w="med" type="none"/>
              <a:tailEnd len="med" w="med" type="triangle"/>
            </a:ln>
          </p:spPr>
        </p:cxnSp>
      </p:grpSp>
      <p:sp>
        <p:nvSpPr>
          <p:cNvPr id="447" name="Google Shape;447;p50"/>
          <p:cNvSpPr/>
          <p:nvPr/>
        </p:nvSpPr>
        <p:spPr>
          <a:xfrm>
            <a:off x="5289339" y="2143154"/>
            <a:ext cx="2565600" cy="679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
          <p:cNvSpPr/>
          <p:nvPr/>
        </p:nvSpPr>
        <p:spPr>
          <a:xfrm>
            <a:off x="6570032" y="2303340"/>
            <a:ext cx="806100" cy="388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49" name="Google Shape;449;p50"/>
          <p:cNvCxnSpPr>
            <a:stCxn id="448" idx="3"/>
            <a:endCxn id="450" idx="0"/>
          </p:cNvCxnSpPr>
          <p:nvPr/>
        </p:nvCxnSpPr>
        <p:spPr>
          <a:xfrm flipH="1">
            <a:off x="6909632" y="2497590"/>
            <a:ext cx="466500" cy="593100"/>
          </a:xfrm>
          <a:prstGeom prst="curvedConnector4">
            <a:avLst>
              <a:gd fmla="val -51045" name="adj1"/>
              <a:gd fmla="val 66364" name="adj2"/>
            </a:avLst>
          </a:prstGeom>
          <a:noFill/>
          <a:ln cap="flat" cmpd="sng" w="19050">
            <a:solidFill>
              <a:srgbClr val="666666"/>
            </a:solidFill>
            <a:prstDash val="solid"/>
            <a:round/>
            <a:headEnd len="med" w="med" type="none"/>
            <a:tailEnd len="med" w="med" type="triangle"/>
          </a:ln>
        </p:spPr>
      </p:cxnSp>
      <p:cxnSp>
        <p:nvCxnSpPr>
          <p:cNvPr id="451" name="Google Shape;451;p50"/>
          <p:cNvCxnSpPr/>
          <p:nvPr/>
        </p:nvCxnSpPr>
        <p:spPr>
          <a:xfrm rot="10800000">
            <a:off x="7065894" y="2493935"/>
            <a:ext cx="322800" cy="0"/>
          </a:xfrm>
          <a:prstGeom prst="straightConnector1">
            <a:avLst/>
          </a:prstGeom>
          <a:noFill/>
          <a:ln cap="flat" cmpd="sng" w="19050">
            <a:solidFill>
              <a:srgbClr val="666666"/>
            </a:solidFill>
            <a:prstDash val="solid"/>
            <a:round/>
            <a:headEnd len="med" w="med" type="none"/>
            <a:tailEnd len="med" w="med" type="none"/>
          </a:ln>
        </p:spPr>
      </p:cxnSp>
      <p:sp>
        <p:nvSpPr>
          <p:cNvPr id="452" name="Google Shape;452;p50"/>
          <p:cNvSpPr txBox="1"/>
          <p:nvPr/>
        </p:nvSpPr>
        <p:spPr>
          <a:xfrm>
            <a:off x="5249887" y="220836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addFirst</a:t>
            </a:r>
            <a:r>
              <a:rPr lang="en" sz="1200">
                <a:latin typeface="Consolas"/>
                <a:ea typeface="Consolas"/>
                <a:cs typeface="Consolas"/>
                <a:sym typeface="Consolas"/>
              </a:rPr>
              <a:t>()</a:t>
            </a:r>
            <a:endParaRPr sz="1200">
              <a:latin typeface="Consolas"/>
              <a:ea typeface="Consolas"/>
              <a:cs typeface="Consolas"/>
              <a:sym typeface="Consolas"/>
            </a:endParaRPr>
          </a:p>
        </p:txBody>
      </p:sp>
      <p:cxnSp>
        <p:nvCxnSpPr>
          <p:cNvPr id="453" name="Google Shape;453;p50"/>
          <p:cNvCxnSpPr/>
          <p:nvPr/>
        </p:nvCxnSpPr>
        <p:spPr>
          <a:xfrm rot="10800000">
            <a:off x="4915681" y="2356168"/>
            <a:ext cx="360600" cy="0"/>
          </a:xfrm>
          <a:prstGeom prst="straightConnector1">
            <a:avLst/>
          </a:prstGeom>
          <a:noFill/>
          <a:ln cap="flat" cmpd="sng" w="19050">
            <a:solidFill>
              <a:srgbClr val="666666"/>
            </a:solidFill>
            <a:prstDash val="solid"/>
            <a:round/>
            <a:headEnd len="med" w="med" type="none"/>
            <a:tailEnd len="med" w="med" type="none"/>
          </a:ln>
        </p:spPr>
      </p:cxnSp>
      <p:cxnSp>
        <p:nvCxnSpPr>
          <p:cNvPr id="454" name="Google Shape;454;p50"/>
          <p:cNvCxnSpPr/>
          <p:nvPr/>
        </p:nvCxnSpPr>
        <p:spPr>
          <a:xfrm rot="10800000">
            <a:off x="4915681" y="2584828"/>
            <a:ext cx="360600" cy="0"/>
          </a:xfrm>
          <a:prstGeom prst="straightConnector1">
            <a:avLst/>
          </a:prstGeom>
          <a:noFill/>
          <a:ln cap="flat" cmpd="sng" w="19050">
            <a:solidFill>
              <a:srgbClr val="666666"/>
            </a:solidFill>
            <a:prstDash val="solid"/>
            <a:round/>
            <a:headEnd len="med" w="med" type="none"/>
            <a:tailEnd len="med" w="med" type="none"/>
          </a:ln>
        </p:spPr>
      </p:cxnSp>
      <p:sp>
        <p:nvSpPr>
          <p:cNvPr id="455" name="Google Shape;455;p50"/>
          <p:cNvSpPr txBox="1"/>
          <p:nvPr/>
        </p:nvSpPr>
        <p:spPr>
          <a:xfrm>
            <a:off x="6646578" y="2026765"/>
            <a:ext cx="694200" cy="2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456" name="Google Shape;456;p50"/>
          <p:cNvSpPr txBox="1"/>
          <p:nvPr/>
        </p:nvSpPr>
        <p:spPr>
          <a:xfrm>
            <a:off x="5256538" y="2406279"/>
            <a:ext cx="1313700" cy="27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getFirst</a:t>
            </a:r>
            <a:r>
              <a:rPr lang="en" sz="1200">
                <a:latin typeface="Consolas"/>
                <a:ea typeface="Consolas"/>
                <a:cs typeface="Consolas"/>
                <a:sym typeface="Consolas"/>
              </a:rPr>
              <a:t>()</a:t>
            </a:r>
            <a:endParaRPr sz="1200">
              <a:latin typeface="Consolas"/>
              <a:ea typeface="Consolas"/>
              <a:cs typeface="Consolas"/>
              <a:sym typeface="Consolas"/>
            </a:endParaRPr>
          </a:p>
        </p:txBody>
      </p:sp>
      <p:sp>
        <p:nvSpPr>
          <p:cNvPr id="457" name="Google Shape;457;p50"/>
          <p:cNvSpPr txBox="1"/>
          <p:nvPr/>
        </p:nvSpPr>
        <p:spPr>
          <a:xfrm>
            <a:off x="6218175" y="3374103"/>
            <a:ext cx="551100" cy="59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458" name="Google Shape;458;p50"/>
          <p:cNvSpPr txBox="1"/>
          <p:nvPr/>
        </p:nvSpPr>
        <p:spPr>
          <a:xfrm>
            <a:off x="6719490" y="3374100"/>
            <a:ext cx="551100" cy="4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next</a:t>
            </a:r>
            <a:endParaRPr sz="1200">
              <a:latin typeface="Consolas"/>
              <a:ea typeface="Consolas"/>
              <a:cs typeface="Consolas"/>
              <a:sym typeface="Consolas"/>
            </a:endParaRPr>
          </a:p>
        </p:txBody>
      </p:sp>
      <p:grpSp>
        <p:nvGrpSpPr>
          <p:cNvPr id="459" name="Google Shape;459;p50"/>
          <p:cNvGrpSpPr/>
          <p:nvPr/>
        </p:nvGrpSpPr>
        <p:grpSpPr>
          <a:xfrm>
            <a:off x="6263861" y="3090544"/>
            <a:ext cx="860869" cy="355427"/>
            <a:chOff x="809625" y="3638550"/>
            <a:chExt cx="1190525" cy="495300"/>
          </a:xfrm>
        </p:grpSpPr>
        <p:sp>
          <p:nvSpPr>
            <p:cNvPr id="460" name="Google Shape;460;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450" name="Google Shape;450;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461" name="Google Shape;461;p50"/>
          <p:cNvGrpSpPr/>
          <p:nvPr/>
        </p:nvGrpSpPr>
        <p:grpSpPr>
          <a:xfrm>
            <a:off x="7713487" y="3090544"/>
            <a:ext cx="860869" cy="355427"/>
            <a:chOff x="809625" y="3638550"/>
            <a:chExt cx="1190525" cy="495300"/>
          </a:xfrm>
        </p:grpSpPr>
        <p:sp>
          <p:nvSpPr>
            <p:cNvPr id="462" name="Google Shape;462;p50"/>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463" name="Google Shape;463;p50"/>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464" name="Google Shape;464;p50"/>
          <p:cNvCxnSpPr>
            <a:endCxn id="462" idx="1"/>
          </p:cNvCxnSpPr>
          <p:nvPr/>
        </p:nvCxnSpPr>
        <p:spPr>
          <a:xfrm>
            <a:off x="6832087" y="3268258"/>
            <a:ext cx="881400" cy="0"/>
          </a:xfrm>
          <a:prstGeom prst="straightConnector1">
            <a:avLst/>
          </a:prstGeom>
          <a:noFill/>
          <a:ln cap="flat" cmpd="sng" w="19050">
            <a:solidFill>
              <a:srgbClr val="666666"/>
            </a:solidFill>
            <a:prstDash val="solid"/>
            <a:round/>
            <a:headEnd len="med" w="med" type="none"/>
            <a:tailEnd len="med" w="med" type="triangle"/>
          </a:ln>
        </p:spPr>
      </p:cxnSp>
      <p:cxnSp>
        <p:nvCxnSpPr>
          <p:cNvPr id="465" name="Google Shape;465;p50"/>
          <p:cNvCxnSpPr>
            <a:stCxn id="463" idx="3"/>
            <a:endCxn id="462" idx="2"/>
          </p:cNvCxnSpPr>
          <p:nvPr/>
        </p:nvCxnSpPr>
        <p:spPr>
          <a:xfrm flipH="1">
            <a:off x="7928756" y="3268258"/>
            <a:ext cx="645600" cy="1776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cxnSp>
        <p:nvCxnSpPr>
          <p:cNvPr id="466" name="Google Shape;466;p50"/>
          <p:cNvCxnSpPr/>
          <p:nvPr/>
        </p:nvCxnSpPr>
        <p:spPr>
          <a:xfrm flipH="1" rot="10800000">
            <a:off x="2123775" y="4785075"/>
            <a:ext cx="2289600" cy="99600"/>
          </a:xfrm>
          <a:prstGeom prst="straightConnector1">
            <a:avLst/>
          </a:prstGeom>
          <a:noFill/>
          <a:ln cap="flat" cmpd="sng" w="19050">
            <a:solidFill>
              <a:srgbClr val="BE0712"/>
            </a:solidFill>
            <a:prstDash val="solid"/>
            <a:round/>
            <a:headEnd len="med" w="med" type="none"/>
            <a:tailEnd len="med" w="med" type="triangle"/>
          </a:ln>
        </p:spPr>
      </p:cxnSp>
      <p:pic>
        <p:nvPicPr>
          <p:cNvPr id="467" name="Google Shape;467;p50"/>
          <p:cNvPicPr preferRelativeResize="0"/>
          <p:nvPr/>
        </p:nvPicPr>
        <p:blipFill>
          <a:blip r:embed="rId3">
            <a:alphaModFix/>
          </a:blip>
          <a:stretch>
            <a:fillRect/>
          </a:stretch>
        </p:blipFill>
        <p:spPr>
          <a:xfrm>
            <a:off x="444450" y="2896200"/>
            <a:ext cx="906600" cy="906600"/>
          </a:xfrm>
          <a:prstGeom prst="rect">
            <a:avLst/>
          </a:prstGeom>
          <a:noFill/>
          <a:ln>
            <a:noFill/>
          </a:ln>
        </p:spPr>
      </p:pic>
      <p:pic>
        <p:nvPicPr>
          <p:cNvPr id="468" name="Google Shape;468;p50"/>
          <p:cNvPicPr preferRelativeResize="0"/>
          <p:nvPr/>
        </p:nvPicPr>
        <p:blipFill>
          <a:blip r:embed="rId4">
            <a:alphaModFix/>
          </a:blip>
          <a:stretch>
            <a:fillRect/>
          </a:stretch>
        </p:blipFill>
        <p:spPr>
          <a:xfrm>
            <a:off x="965072" y="1191250"/>
            <a:ext cx="1468678" cy="1101500"/>
          </a:xfrm>
          <a:prstGeom prst="rect">
            <a:avLst/>
          </a:prstGeom>
          <a:noFill/>
          <a:ln>
            <a:noFill/>
          </a:ln>
        </p:spPr>
      </p:pic>
      <p:pic>
        <p:nvPicPr>
          <p:cNvPr id="469" name="Google Shape;469;p50"/>
          <p:cNvPicPr preferRelativeResize="0"/>
          <p:nvPr/>
        </p:nvPicPr>
        <p:blipFill>
          <a:blip r:embed="rId5">
            <a:alphaModFix/>
          </a:blip>
          <a:stretch>
            <a:fillRect/>
          </a:stretch>
        </p:blipFill>
        <p:spPr>
          <a:xfrm>
            <a:off x="2159775" y="2962879"/>
            <a:ext cx="1359424" cy="1083008"/>
          </a:xfrm>
          <a:prstGeom prst="rect">
            <a:avLst/>
          </a:prstGeom>
          <a:noFill/>
          <a:ln>
            <a:noFill/>
          </a:ln>
        </p:spPr>
      </p:pic>
      <p:pic>
        <p:nvPicPr>
          <p:cNvPr id="470" name="Google Shape;470;p50"/>
          <p:cNvPicPr preferRelativeResize="0"/>
          <p:nvPr/>
        </p:nvPicPr>
        <p:blipFill>
          <a:blip r:embed="rId6">
            <a:alphaModFix/>
          </a:blip>
          <a:stretch>
            <a:fillRect/>
          </a:stretch>
        </p:blipFill>
        <p:spPr>
          <a:xfrm>
            <a:off x="2977172" y="1748210"/>
            <a:ext cx="1185002" cy="8133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76" name="Google Shape;476;p5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Access Control</a:t>
            </a:r>
            <a:endParaRPr/>
          </a:p>
        </p:txBody>
      </p:sp>
      <p:sp>
        <p:nvSpPr>
          <p:cNvPr id="477" name="Google Shape;477;p51"/>
          <p:cNvSpPr/>
          <p:nvPr/>
        </p:nvSpPr>
        <p:spPr>
          <a:xfrm>
            <a:off x="394557" y="1043675"/>
            <a:ext cx="8997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51"/>
          <p:cNvSpPr txBox="1"/>
          <p:nvPr/>
        </p:nvSpPr>
        <p:spPr>
          <a:xfrm>
            <a:off x="4707425" y="1180100"/>
            <a:ext cx="3718800" cy="7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prevent programmers from making such mistakes with the </a:t>
            </a:r>
            <a:r>
              <a:rPr b="1" lang="en" sz="1600">
                <a:solidFill>
                  <a:srgbClr val="9C20EE"/>
                </a:solidFill>
                <a:latin typeface="Consolas"/>
                <a:ea typeface="Consolas"/>
                <a:cs typeface="Consolas"/>
                <a:sym typeface="Consolas"/>
              </a:rPr>
              <a:t>private</a:t>
            </a:r>
            <a:r>
              <a:rPr lang="en">
                <a:solidFill>
                  <a:srgbClr val="BE0712"/>
                </a:solidFill>
              </a:rPr>
              <a:t> </a:t>
            </a:r>
            <a:r>
              <a:rPr lang="en">
                <a:solidFill>
                  <a:srgbClr val="BE0712"/>
                </a:solidFill>
                <a:latin typeface="Roboto"/>
                <a:ea typeface="Roboto"/>
                <a:cs typeface="Roboto"/>
                <a:sym typeface="Roboto"/>
              </a:rPr>
              <a:t>keyword.</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2"/>
          <p:cNvSpPr txBox="1"/>
          <p:nvPr/>
        </p:nvSpPr>
        <p:spPr>
          <a:xfrm>
            <a:off x="4549850" y="2781575"/>
            <a:ext cx="4210200" cy="978900"/>
          </a:xfrm>
          <a:prstGeom prst="rect">
            <a:avLst/>
          </a:prstGeom>
          <a:solidFill>
            <a:srgbClr val="000000"/>
          </a:solidFill>
          <a:ln cap="flat" cmpd="sng" w="19050">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89BDFF"/>
              </a:solidFill>
              <a:highlight>
                <a:schemeClr val="dk1"/>
              </a:highlight>
              <a:latin typeface="Consolas"/>
              <a:ea typeface="Consolas"/>
              <a:cs typeface="Consolas"/>
              <a:sym typeface="Consolas"/>
            </a:endParaRPr>
          </a:p>
        </p:txBody>
      </p:sp>
      <p:sp>
        <p:nvSpPr>
          <p:cNvPr id="484" name="Google Shape;484;p52"/>
          <p:cNvSpPr txBox="1"/>
          <p:nvPr/>
        </p:nvSpPr>
        <p:spPr>
          <a:xfrm>
            <a:off x="90600" y="708900"/>
            <a:ext cx="4210200" cy="3495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a:t>
            </a:r>
            <a:endParaRPr sz="16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485" name="Google Shape;485;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#3</a:t>
            </a:r>
            <a:r>
              <a:rPr lang="en"/>
              <a:t>: Access Control</a:t>
            </a:r>
            <a:endParaRPr/>
          </a:p>
        </p:txBody>
      </p:sp>
      <p:sp>
        <p:nvSpPr>
          <p:cNvPr id="486" name="Google Shape;486;p52"/>
          <p:cNvSpPr/>
          <p:nvPr/>
        </p:nvSpPr>
        <p:spPr>
          <a:xfrm>
            <a:off x="394549" y="1043675"/>
            <a:ext cx="982500" cy="296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2"/>
          <p:cNvSpPr txBox="1"/>
          <p:nvPr/>
        </p:nvSpPr>
        <p:spPr>
          <a:xfrm>
            <a:off x="4707425" y="1027700"/>
            <a:ext cx="3718800" cy="97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highlight>
                  <a:srgbClr val="FFFFFF"/>
                </a:highlight>
                <a:latin typeface="Roboto"/>
                <a:ea typeface="Roboto"/>
                <a:cs typeface="Roboto"/>
                <a:sym typeface="Roboto"/>
              </a:rPr>
              <a:t>Use the</a:t>
            </a:r>
            <a:r>
              <a:rPr lang="en" sz="1800">
                <a:solidFill>
                  <a:srgbClr val="BE0712"/>
                </a:solidFill>
                <a:latin typeface="Calibri"/>
                <a:ea typeface="Calibri"/>
                <a:cs typeface="Calibri"/>
                <a:sym typeface="Calibri"/>
              </a:rPr>
              <a:t> </a:t>
            </a:r>
            <a:r>
              <a:rPr b="1" lang="en" sz="1800">
                <a:solidFill>
                  <a:srgbClr val="9C20EE"/>
                </a:solidFill>
                <a:latin typeface="Consolas"/>
                <a:ea typeface="Consolas"/>
                <a:cs typeface="Consolas"/>
                <a:sym typeface="Consolas"/>
              </a:rPr>
              <a:t>private</a:t>
            </a:r>
            <a:r>
              <a:rPr lang="en" sz="1800">
                <a:solidFill>
                  <a:srgbClr val="BE0712"/>
                </a:solidFill>
              </a:rPr>
              <a:t> </a:t>
            </a:r>
            <a:r>
              <a:rPr lang="en" sz="1800">
                <a:latin typeface="Roboto"/>
                <a:ea typeface="Roboto"/>
                <a:cs typeface="Roboto"/>
                <a:sym typeface="Roboto"/>
              </a:rPr>
              <a:t>keyword to</a:t>
            </a:r>
            <a:r>
              <a:rPr lang="en" sz="1800">
                <a:solidFill>
                  <a:schemeClr val="dk1"/>
                </a:solidFill>
                <a:highlight>
                  <a:schemeClr val="lt1"/>
                </a:highlight>
                <a:latin typeface="Roboto"/>
                <a:ea typeface="Roboto"/>
                <a:cs typeface="Roboto"/>
                <a:sym typeface="Roboto"/>
              </a:rPr>
              <a:t> prevent code in </a:t>
            </a:r>
            <a:r>
              <a:rPr lang="en" sz="1800" u="sng">
                <a:solidFill>
                  <a:schemeClr val="dk1"/>
                </a:solidFill>
                <a:highlight>
                  <a:schemeClr val="lt1"/>
                </a:highlight>
                <a:latin typeface="Roboto"/>
                <a:ea typeface="Roboto"/>
                <a:cs typeface="Roboto"/>
                <a:sym typeface="Roboto"/>
              </a:rPr>
              <a:t>other classes</a:t>
            </a:r>
            <a:r>
              <a:rPr lang="en" sz="1800">
                <a:solidFill>
                  <a:schemeClr val="dk1"/>
                </a:solidFill>
                <a:highlight>
                  <a:schemeClr val="lt1"/>
                </a:highlight>
                <a:latin typeface="Roboto"/>
                <a:ea typeface="Roboto"/>
                <a:cs typeface="Roboto"/>
                <a:sym typeface="Roboto"/>
              </a:rPr>
              <a:t> from using members (or constructors) of a class.</a:t>
            </a:r>
            <a:endParaRPr sz="1800">
              <a:latin typeface="Roboto"/>
              <a:ea typeface="Roboto"/>
              <a:cs typeface="Roboto"/>
              <a:sym typeface="Roboto"/>
            </a:endParaRPr>
          </a:p>
        </p:txBody>
      </p:sp>
      <p:sp>
        <p:nvSpPr>
          <p:cNvPr id="488" name="Google Shape;488;p52"/>
          <p:cNvSpPr txBox="1"/>
          <p:nvPr/>
        </p:nvSpPr>
        <p:spPr>
          <a:xfrm>
            <a:off x="1729700" y="3943800"/>
            <a:ext cx="7147500" cy="1123500"/>
          </a:xfrm>
          <a:prstGeom prst="rect">
            <a:avLst/>
          </a:prstGeom>
          <a:solidFill>
            <a:srgbClr val="000000"/>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6AA84F"/>
                </a:solidFill>
                <a:highlight>
                  <a:srgbClr val="000000"/>
                </a:highlight>
                <a:latin typeface="Consolas"/>
                <a:ea typeface="Consolas"/>
                <a:cs typeface="Consolas"/>
                <a:sym typeface="Consolas"/>
              </a:rPr>
              <a:t>jug</a:t>
            </a:r>
            <a:r>
              <a:rPr lang="en" sz="1600">
                <a:solidFill>
                  <a:srgbClr val="FFFFFF"/>
                </a:solidFill>
                <a:highlight>
                  <a:srgbClr val="000000"/>
                </a:highlight>
                <a:latin typeface="Consolas"/>
                <a:ea typeface="Consolas"/>
                <a:cs typeface="Consolas"/>
                <a:sym typeface="Consolas"/>
              </a:rPr>
              <a:t> </a:t>
            </a:r>
            <a:r>
              <a:rPr lang="en" sz="1600">
                <a:solidFill>
                  <a:srgbClr val="FFD966"/>
                </a:solidFill>
                <a:highlight>
                  <a:srgbClr val="000000"/>
                </a:highlight>
                <a:latin typeface="Consolas"/>
                <a:ea typeface="Consolas"/>
                <a:cs typeface="Consolas"/>
                <a:sym typeface="Consolas"/>
              </a:rPr>
              <a:t>~/Dropbox/61b/lec/lists2</a:t>
            </a:r>
            <a:r>
              <a:rPr lang="en" sz="1600">
                <a:solidFill>
                  <a:srgbClr val="FFFFFF"/>
                </a:solidFill>
                <a:highlight>
                  <a:srgbClr val="000000"/>
                </a:highlight>
                <a:latin typeface="Consolas"/>
                <a:ea typeface="Consolas"/>
                <a:cs typeface="Consolas"/>
                <a:sym typeface="Consolas"/>
              </a:rPr>
              <a:t> </a:t>
            </a:r>
            <a:endParaRPr sz="1600">
              <a:solidFill>
                <a:srgbClr val="93C47D"/>
              </a:solidFill>
              <a:highlight>
                <a:srgbClr val="000000"/>
              </a:highlight>
              <a:latin typeface="Consolas"/>
              <a:ea typeface="Consolas"/>
              <a:cs typeface="Consolas"/>
              <a:sym typeface="Consolas"/>
            </a:endParaRPr>
          </a:p>
          <a:p>
            <a:pPr indent="0" lvl="0" marL="0" rtl="0" algn="l">
              <a:spcBef>
                <a:spcPts val="0"/>
              </a:spcBef>
              <a:spcAft>
                <a:spcPts val="0"/>
              </a:spcAft>
              <a:buNone/>
            </a:pPr>
            <a:r>
              <a:rPr lang="en" sz="1600">
                <a:solidFill>
                  <a:srgbClr val="93C47D"/>
                </a:solidFill>
                <a:highlight>
                  <a:srgbClr val="000000"/>
                </a:highlight>
                <a:latin typeface="Consolas"/>
                <a:ea typeface="Consolas"/>
                <a:cs typeface="Consolas"/>
                <a:sym typeface="Consolas"/>
              </a:rPr>
              <a:t>$</a:t>
            </a:r>
            <a:r>
              <a:rPr lang="en" sz="1600">
                <a:solidFill>
                  <a:srgbClr val="FFFFFF"/>
                </a:solidFill>
                <a:highlight>
                  <a:srgbClr val="000000"/>
                </a:highlight>
                <a:latin typeface="Consolas"/>
                <a:ea typeface="Consolas"/>
                <a:cs typeface="Consolas"/>
                <a:sym typeface="Consolas"/>
              </a:rPr>
              <a:t> javac </a:t>
            </a: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SLList</a:t>
            </a:r>
            <a:r>
              <a:rPr lang="en" sz="1600">
                <a:solidFill>
                  <a:srgbClr val="FFFFFF"/>
                </a:solidFill>
                <a:highlight>
                  <a:srgbClr val="000000"/>
                </a:highlight>
                <a:latin typeface="Consolas"/>
                <a:ea typeface="Consolas"/>
                <a:cs typeface="Consolas"/>
                <a:sym typeface="Consolas"/>
              </a:rPr>
              <a:t>User.java:8: error: first has private access in </a:t>
            </a:r>
            <a:r>
              <a:rPr lang="en" sz="1600">
                <a:solidFill>
                  <a:srgbClr val="FFFFFF"/>
                </a:solidFill>
                <a:highlight>
                  <a:srgbClr val="000000"/>
                </a:highlight>
                <a:latin typeface="Consolas"/>
                <a:ea typeface="Consolas"/>
                <a:cs typeface="Consolas"/>
                <a:sym typeface="Consolas"/>
              </a:rPr>
              <a:t>SLList</a:t>
            </a:r>
            <a:endParaRPr sz="1600">
              <a:solidFill>
                <a:srgbClr val="FFFFFF"/>
              </a:solidFill>
              <a:highlight>
                <a:srgbClr val="000000"/>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FFFFF"/>
                </a:solidFill>
                <a:highlight>
                  <a:srgbClr val="000000"/>
                </a:highlight>
                <a:latin typeface="Consolas"/>
                <a:ea typeface="Consolas"/>
                <a:cs typeface="Consolas"/>
                <a:sym typeface="Consolas"/>
              </a:rPr>
              <a:t>		L.first.next.next = L.first.next;</a:t>
            </a:r>
            <a:endParaRPr sz="1800">
              <a:highlight>
                <a:srgbClr val="000000"/>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IntList </a:t>
            </a:r>
            <a:r>
              <a:rPr lang="en" sz="1800">
                <a:solidFill>
                  <a:srgbClr val="D6DCE7"/>
                </a:solidFill>
                <a:highlight>
                  <a:schemeClr val="dk1"/>
                </a:highlight>
                <a:latin typeface="Consolas"/>
                <a:ea typeface="Consolas"/>
                <a:cs typeface="Consolas"/>
                <a:sym typeface="Consolas"/>
              </a:rPr>
              <a:t>rest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IntList r</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f</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rest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r</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D6DCE7"/>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1" name="Google Shape;161;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Time in 61B: Recursive Implementation of a List</a:t>
            </a:r>
            <a:endParaRPr/>
          </a:p>
        </p:txBody>
      </p:sp>
      <p:sp>
        <p:nvSpPr>
          <p:cNvPr id="162" name="Google Shape;162;p26"/>
          <p:cNvSpPr txBox="1"/>
          <p:nvPr>
            <p:ph idx="1" type="body"/>
          </p:nvPr>
        </p:nvSpPr>
        <p:spPr>
          <a:xfrm>
            <a:off x="243000" y="3604500"/>
            <a:ext cx="8901000" cy="1142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While functional, “naked” linked lists like the one above are hard to use.</a:t>
            </a:r>
            <a:endParaRPr sz="1800"/>
          </a:p>
          <a:p>
            <a:pPr indent="-342900" lvl="0" marL="457200" rtl="0" algn="l">
              <a:spcBef>
                <a:spcPts val="600"/>
              </a:spcBef>
              <a:spcAft>
                <a:spcPts val="0"/>
              </a:spcAft>
              <a:buSzPts val="1800"/>
              <a:buChar char="●"/>
            </a:pPr>
            <a:r>
              <a:rPr lang="en" sz="1800"/>
              <a:t>Users of this class are probably going to need to know references very well, and be able to think recursively. Let’s make our users’ lives easier.</a:t>
            </a:r>
            <a:endParaRPr sz="1800"/>
          </a:p>
        </p:txBody>
      </p:sp>
      <p:pic>
        <p:nvPicPr>
          <p:cNvPr id="163" name="Google Shape;163;p26"/>
          <p:cNvPicPr preferRelativeResize="0"/>
          <p:nvPr/>
        </p:nvPicPr>
        <p:blipFill>
          <a:blip r:embed="rId3">
            <a:alphaModFix/>
          </a:blip>
          <a:stretch>
            <a:fillRect/>
          </a:stretch>
        </p:blipFill>
        <p:spPr>
          <a:xfrm>
            <a:off x="6385600" y="1105369"/>
            <a:ext cx="2110700" cy="21160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Restrict Access?</a:t>
            </a:r>
            <a:endParaRPr/>
          </a:p>
        </p:txBody>
      </p:sp>
      <p:sp>
        <p:nvSpPr>
          <p:cNvPr id="494" name="Google Shape;494;p5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Hide implementation details from users of your class.</a:t>
            </a:r>
            <a:endParaRPr/>
          </a:p>
          <a:p>
            <a:pPr indent="-342900" lvl="0" marL="457200" rtl="0" algn="l">
              <a:spcBef>
                <a:spcPts val="600"/>
              </a:spcBef>
              <a:spcAft>
                <a:spcPts val="0"/>
              </a:spcAft>
              <a:buSzPts val="1800"/>
              <a:buChar char="●"/>
            </a:pPr>
            <a:r>
              <a:rPr lang="en"/>
              <a:t>Less for user of class to understand.</a:t>
            </a:r>
            <a:endParaRPr/>
          </a:p>
          <a:p>
            <a:pPr indent="-342900" lvl="0" marL="457200" rtl="0" algn="l">
              <a:spcBef>
                <a:spcPts val="0"/>
              </a:spcBef>
              <a:spcAft>
                <a:spcPts val="0"/>
              </a:spcAft>
              <a:buSzPts val="1800"/>
              <a:buChar char="●"/>
            </a:pPr>
            <a:r>
              <a:rPr lang="en"/>
              <a:t>Safe for you to change private methods (implementation).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Car analogy:</a:t>
            </a:r>
            <a:endParaRPr/>
          </a:p>
          <a:p>
            <a:pPr indent="-342900" lvl="0" marL="457200" rtl="0" algn="l">
              <a:spcBef>
                <a:spcPts val="600"/>
              </a:spcBef>
              <a:spcAft>
                <a:spcPts val="0"/>
              </a:spcAft>
              <a:buSzPts val="1800"/>
              <a:buChar char="●"/>
            </a:pPr>
            <a:r>
              <a:rPr b="1" lang="en"/>
              <a:t>Public</a:t>
            </a:r>
            <a:r>
              <a:rPr lang="en"/>
              <a:t>: Pedals, Steering Wheel    </a:t>
            </a:r>
            <a:r>
              <a:rPr b="1" lang="en"/>
              <a:t>Private</a:t>
            </a:r>
            <a:r>
              <a:rPr lang="en"/>
              <a:t>: Fuel line, Rotary valve</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Despite the term ‘access control’:</a:t>
            </a:r>
            <a:endParaRPr/>
          </a:p>
          <a:p>
            <a:pPr indent="-342900" lvl="1" marL="914400" rtl="0" algn="l">
              <a:spcBef>
                <a:spcPts val="0"/>
              </a:spcBef>
              <a:spcAft>
                <a:spcPts val="0"/>
              </a:spcAft>
              <a:buSzPts val="1800"/>
              <a:buChar char="○"/>
            </a:pPr>
            <a:r>
              <a:rPr lang="en"/>
              <a:t>Nothing to do with protection against hackers, spies, and other evil entities.</a:t>
            </a:r>
            <a:endParaRPr/>
          </a:p>
          <a:p>
            <a:pPr indent="0" lvl="0" marL="0" rtl="0" algn="l">
              <a:spcBef>
                <a:spcPts val="6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
                                        <p:tgtEl>
                                          <p:spTgt spid="4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3" st="3"/>
                                            </p:txEl>
                                          </p:spTgt>
                                        </p:tgtEl>
                                        <p:attrNameLst>
                                          <p:attrName>style.visibility</p:attrName>
                                        </p:attrNameLst>
                                      </p:cBhvr>
                                      <p:to>
                                        <p:strVal val="visible"/>
                                      </p:to>
                                    </p:set>
                                    <p:animEffect filter="fade" transition="in">
                                      <p:cBhvr>
                                        <p:cTn dur="1"/>
                                        <p:tgtEl>
                                          <p:spTgt spid="4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4" st="4"/>
                                            </p:txEl>
                                          </p:spTgt>
                                        </p:tgtEl>
                                        <p:attrNameLst>
                                          <p:attrName>style.visibility</p:attrName>
                                        </p:attrNameLst>
                                      </p:cBhvr>
                                      <p:to>
                                        <p:strVal val="visible"/>
                                      </p:to>
                                    </p:set>
                                    <p:animEffect filter="fade" transition="in">
                                      <p:cBhvr>
                                        <p:cTn dur="1"/>
                                        <p:tgtEl>
                                          <p:spTgt spid="4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5" st="5"/>
                                            </p:txEl>
                                          </p:spTgt>
                                        </p:tgtEl>
                                        <p:attrNameLst>
                                          <p:attrName>style.visibility</p:attrName>
                                        </p:attrNameLst>
                                      </p:cBhvr>
                                      <p:to>
                                        <p:strVal val="visible"/>
                                      </p:to>
                                    </p:set>
                                    <p:animEffect filter="fade" transition="in">
                                      <p:cBhvr>
                                        <p:cTn dur="1"/>
                                        <p:tgtEl>
                                          <p:spTgt spid="4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6" st="6"/>
                                            </p:txEl>
                                          </p:spTgt>
                                        </p:tgtEl>
                                        <p:attrNameLst>
                                          <p:attrName>style.visibility</p:attrName>
                                        </p:attrNameLst>
                                      </p:cBhvr>
                                      <p:to>
                                        <p:strVal val="visible"/>
                                      </p:to>
                                    </p:set>
                                    <p:animEffect filter="fade" transition="in">
                                      <p:cBhvr>
                                        <p:cTn dur="1"/>
                                        <p:tgtEl>
                                          <p:spTgt spid="4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7" st="7"/>
                                            </p:txEl>
                                          </p:spTgt>
                                        </p:tgtEl>
                                        <p:attrNameLst>
                                          <p:attrName>style.visibility</p:attrName>
                                        </p:attrNameLst>
                                      </p:cBhvr>
                                      <p:to>
                                        <p:strVal val="visible"/>
                                      </p:to>
                                    </p:set>
                                    <p:animEffect filter="fade" transition="in">
                                      <p:cBhvr>
                                        <p:cTn dur="1"/>
                                        <p:tgtEl>
                                          <p:spTgt spid="49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8" st="8"/>
                                            </p:txEl>
                                          </p:spTgt>
                                        </p:tgtEl>
                                        <p:attrNameLst>
                                          <p:attrName>style.visibility</p:attrName>
                                        </p:attrNameLst>
                                      </p:cBhvr>
                                      <p:to>
                                        <p:strVal val="visible"/>
                                      </p:to>
                                    </p:set>
                                    <p:animEffect filter="fade" transition="in">
                                      <p:cBhvr>
                                        <p:cTn dur="1"/>
                                        <p:tgtEl>
                                          <p:spTgt spid="49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9" st="9"/>
                                            </p:txEl>
                                          </p:spTgt>
                                        </p:tgtEl>
                                        <p:attrNameLst>
                                          <p:attrName>style.visibility</p:attrName>
                                        </p:attrNameLst>
                                      </p:cBhvr>
                                      <p:to>
                                        <p:strVal val="visible"/>
                                      </p:to>
                                    </p:set>
                                    <p:animEffect filter="fade" transition="in">
                                      <p:cBhvr>
                                        <p:cTn dur="1"/>
                                        <p:tgtEl>
                                          <p:spTgt spid="49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Syntax Improvements: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Nested Classes</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00" name="Google Shape;500;p54"/>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Nested Classes</a:t>
            </a:r>
            <a:endParaRPr/>
          </a:p>
        </p:txBody>
      </p:sp>
      <p:sp>
        <p:nvSpPr>
          <p:cNvPr id="501" name="Google Shape;501;p54"/>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5"/>
          <p:cNvSpPr txBox="1"/>
          <p:nvPr/>
        </p:nvSpPr>
        <p:spPr>
          <a:xfrm>
            <a:off x="489300" y="1046900"/>
            <a:ext cx="5951400" cy="4039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SLList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07" name="Google Shape;507;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#4</a:t>
            </a:r>
            <a:r>
              <a:rPr lang="en"/>
              <a:t>: Nested Classes</a:t>
            </a:r>
            <a:endParaRPr/>
          </a:p>
        </p:txBody>
      </p:sp>
      <p:sp>
        <p:nvSpPr>
          <p:cNvPr id="508" name="Google Shape;508;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Can combine two classes into one file pretty simply.</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09" name="Google Shape;509;p55"/>
          <p:cNvSpPr txBox="1"/>
          <p:nvPr/>
        </p:nvSpPr>
        <p:spPr>
          <a:xfrm>
            <a:off x="6581772" y="1373309"/>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Nested class definition.</a:t>
            </a:r>
            <a:endParaRPr>
              <a:solidFill>
                <a:srgbClr val="BE0712"/>
              </a:solidFill>
            </a:endParaRPr>
          </a:p>
          <a:p>
            <a:pPr indent="0" lvl="0" marL="0" rtl="0" algn="l">
              <a:spcBef>
                <a:spcPts val="0"/>
              </a:spcBef>
              <a:spcAft>
                <a:spcPts val="0"/>
              </a:spcAft>
              <a:buNone/>
            </a:pPr>
            <a:r>
              <a:t/>
            </a:r>
            <a:endParaRPr>
              <a:solidFill>
                <a:srgbClr val="BE0712"/>
              </a:solidFill>
            </a:endParaRPr>
          </a:p>
          <a:p>
            <a:pPr indent="0" lvl="0" marL="0" rtl="0" algn="l">
              <a:spcBef>
                <a:spcPts val="0"/>
              </a:spcBef>
              <a:spcAft>
                <a:spcPts val="0"/>
              </a:spcAft>
              <a:buNone/>
            </a:pPr>
            <a:r>
              <a:rPr lang="en">
                <a:solidFill>
                  <a:srgbClr val="BE0712"/>
                </a:solidFill>
              </a:rPr>
              <a:t>Could have made </a:t>
            </a:r>
            <a:r>
              <a:rPr lang="en">
                <a:solidFill>
                  <a:srgbClr val="BE0712"/>
                </a:solidFill>
                <a:latin typeface="Consolas"/>
                <a:ea typeface="Consolas"/>
                <a:cs typeface="Consolas"/>
                <a:sym typeface="Consolas"/>
              </a:rPr>
              <a:t>IntNode</a:t>
            </a:r>
            <a:r>
              <a:rPr lang="en">
                <a:solidFill>
                  <a:srgbClr val="BE0712"/>
                </a:solidFill>
              </a:rPr>
              <a:t> a private nested class if we wanted.</a:t>
            </a:r>
            <a:endParaRPr>
              <a:solidFill>
                <a:srgbClr val="BE0712"/>
              </a:solidFill>
            </a:endParaRPr>
          </a:p>
        </p:txBody>
      </p:sp>
      <p:cxnSp>
        <p:nvCxnSpPr>
          <p:cNvPr id="510" name="Google Shape;510;p55"/>
          <p:cNvCxnSpPr/>
          <p:nvPr/>
        </p:nvCxnSpPr>
        <p:spPr>
          <a:xfrm flipH="1">
            <a:off x="3822100" y="1572009"/>
            <a:ext cx="2762400" cy="8700"/>
          </a:xfrm>
          <a:prstGeom prst="straightConnector1">
            <a:avLst/>
          </a:prstGeom>
          <a:noFill/>
          <a:ln cap="flat" cmpd="sng" w="19050">
            <a:solidFill>
              <a:srgbClr val="BE0712"/>
            </a:solidFill>
            <a:prstDash val="solid"/>
            <a:round/>
            <a:headEnd len="med" w="med" type="none"/>
            <a:tailEnd len="med" w="med" type="triangle"/>
          </a:ln>
        </p:spPr>
      </p:cxnSp>
      <p:sp>
        <p:nvSpPr>
          <p:cNvPr id="511" name="Google Shape;511;p55"/>
          <p:cNvSpPr txBox="1"/>
          <p:nvPr/>
        </p:nvSpPr>
        <p:spPr>
          <a:xfrm>
            <a:off x="6677272" y="3849375"/>
            <a:ext cx="2533200" cy="1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Instance variables, constructors, and methods of </a:t>
            </a:r>
            <a:r>
              <a:rPr lang="en">
                <a:solidFill>
                  <a:srgbClr val="BE0712"/>
                </a:solidFill>
                <a:latin typeface="Consolas"/>
                <a:ea typeface="Consolas"/>
                <a:cs typeface="Consolas"/>
                <a:sym typeface="Consolas"/>
              </a:rPr>
              <a:t>SLList</a:t>
            </a:r>
            <a:r>
              <a:rPr lang="en">
                <a:solidFill>
                  <a:srgbClr val="BE0712"/>
                </a:solidFill>
              </a:rPr>
              <a:t> typically go below nested class definition.</a:t>
            </a:r>
            <a:endParaRPr>
              <a:solidFill>
                <a:srgbClr val="BE0712"/>
              </a:solidFill>
            </a:endParaRPr>
          </a:p>
        </p:txBody>
      </p:sp>
      <p:cxnSp>
        <p:nvCxnSpPr>
          <p:cNvPr id="512" name="Google Shape;512;p55"/>
          <p:cNvCxnSpPr/>
          <p:nvPr/>
        </p:nvCxnSpPr>
        <p:spPr>
          <a:xfrm rot="10800000">
            <a:off x="3869400" y="4069850"/>
            <a:ext cx="276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Nested Classes?</a:t>
            </a:r>
            <a:endParaRPr/>
          </a:p>
        </p:txBody>
      </p:sp>
      <p:sp>
        <p:nvSpPr>
          <p:cNvPr id="518" name="Google Shape;518;p56"/>
          <p:cNvSpPr txBox="1"/>
          <p:nvPr>
            <p:ph idx="1" type="body"/>
          </p:nvPr>
        </p:nvSpPr>
        <p:spPr>
          <a:xfrm>
            <a:off x="107050" y="402200"/>
            <a:ext cx="8520600" cy="4150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Nested Classes are useful when a class doesn’t stand on its own and is obviously subordinate to another class.</a:t>
            </a:r>
            <a:endParaRPr/>
          </a:p>
          <a:p>
            <a:pPr indent="-342900" lvl="0" marL="457200" rtl="0" algn="l">
              <a:spcBef>
                <a:spcPts val="600"/>
              </a:spcBef>
              <a:spcAft>
                <a:spcPts val="0"/>
              </a:spcAft>
              <a:buSzPts val="1800"/>
              <a:buChar char="●"/>
            </a:pPr>
            <a:r>
              <a:rPr lang="en"/>
              <a:t>Make the nested class private if other classes should never use the nested class.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 my opinion, probably makes sense to make </a:t>
            </a:r>
            <a:r>
              <a:rPr lang="en" sz="1800">
                <a:solidFill>
                  <a:srgbClr val="208920"/>
                </a:solidFill>
                <a:latin typeface="Consolas"/>
                <a:ea typeface="Consolas"/>
                <a:cs typeface="Consolas"/>
                <a:sym typeface="Consolas"/>
              </a:rPr>
              <a:t>IntNode</a:t>
            </a:r>
            <a:r>
              <a:rPr lang="en"/>
              <a:t> a nested private class.</a:t>
            </a:r>
            <a:endParaRPr/>
          </a:p>
          <a:p>
            <a:pPr indent="-342900" lvl="0" marL="457200" rtl="0" algn="l">
              <a:spcBef>
                <a:spcPts val="600"/>
              </a:spcBef>
              <a:spcAft>
                <a:spcPts val="0"/>
              </a:spcAft>
              <a:buSzPts val="1800"/>
              <a:buChar char="●"/>
            </a:pPr>
            <a:r>
              <a:rPr lang="en"/>
              <a:t>Hard to imagine other classes having a need to manipulate </a:t>
            </a:r>
            <a:r>
              <a:rPr lang="en" sz="1800">
                <a:solidFill>
                  <a:srgbClr val="208920"/>
                </a:solidFill>
                <a:latin typeface="Consolas"/>
                <a:ea typeface="Consolas"/>
                <a:cs typeface="Consolas"/>
                <a:sym typeface="Consolas"/>
              </a:rPr>
              <a:t>IntNodes</a:t>
            </a:r>
            <a:r>
              <a:rPr lang="en"/>
              <a:t>.</a:t>
            </a:r>
            <a:endParaRPr/>
          </a:p>
          <a:p>
            <a:pPr indent="-342900" lvl="0" marL="457200" rtl="0" algn="l">
              <a:spcBef>
                <a:spcPts val="0"/>
              </a:spcBef>
              <a:spcAft>
                <a:spcPts val="0"/>
              </a:spcAft>
              <a:buSzPts val="1800"/>
              <a:buChar char="●"/>
            </a:pPr>
            <a:r>
              <a:rPr lang="en"/>
              <a:t>If there was some hypothetical strange function like:</a:t>
            </a:r>
            <a:br>
              <a:rPr lang="en"/>
            </a:br>
            <a:r>
              <a:rPr lang="en">
                <a:solidFill>
                  <a:srgbClr val="9C20EE"/>
                </a:solidFill>
                <a:latin typeface="Consolas"/>
                <a:ea typeface="Consolas"/>
                <a:cs typeface="Consolas"/>
                <a:sym typeface="Consolas"/>
              </a:rPr>
              <a:t>public</a:t>
            </a:r>
            <a:r>
              <a:rPr lang="en">
                <a:solidFill>
                  <a:srgbClr val="208920"/>
                </a:solidFill>
                <a:latin typeface="Consolas"/>
                <a:ea typeface="Consolas"/>
                <a:cs typeface="Consolas"/>
                <a:sym typeface="Consolas"/>
              </a:rPr>
              <a:t> IntNode </a:t>
            </a:r>
            <a:r>
              <a:rPr lang="en">
                <a:latin typeface="Consolas"/>
                <a:ea typeface="Consolas"/>
                <a:cs typeface="Consolas"/>
                <a:sym typeface="Consolas"/>
              </a:rPr>
              <a:t>getFrontNode()</a:t>
            </a:r>
            <a:br>
              <a:rPr lang="en"/>
            </a:br>
            <a:r>
              <a:rPr lang="en"/>
              <a:t>Then we would need the </a:t>
            </a:r>
            <a:r>
              <a:rPr lang="en">
                <a:solidFill>
                  <a:srgbClr val="208920"/>
                </a:solidFill>
                <a:latin typeface="Consolas"/>
                <a:ea typeface="Consolas"/>
                <a:cs typeface="Consolas"/>
                <a:sym typeface="Consolas"/>
              </a:rPr>
              <a:t>IntNode</a:t>
            </a:r>
            <a:r>
              <a:rPr lang="en"/>
              <a:t> class to be public.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nested class never uses any instance variables or methods of the outer class, declare it static.</a:t>
            </a:r>
            <a:endParaRPr/>
          </a:p>
          <a:p>
            <a:pPr indent="-342900" lvl="0" marL="457200" rtl="0" algn="l">
              <a:spcBef>
                <a:spcPts val="600"/>
              </a:spcBef>
              <a:spcAft>
                <a:spcPts val="0"/>
              </a:spcAft>
              <a:buSzPts val="1800"/>
              <a:buChar char="●"/>
            </a:pPr>
            <a:r>
              <a:rPr lang="en"/>
              <a:t>Static classes cannot access outer class’s instance variables or methods.</a:t>
            </a:r>
            <a:endParaRPr/>
          </a:p>
          <a:p>
            <a:pPr indent="-342900" lvl="0" marL="457200" rtl="0" algn="l">
              <a:spcBef>
                <a:spcPts val="0"/>
              </a:spcBef>
              <a:spcAft>
                <a:spcPts val="0"/>
              </a:spcAft>
              <a:buSzPts val="1800"/>
              <a:buChar char="●"/>
            </a:pPr>
            <a:r>
              <a:rPr lang="en"/>
              <a:t>Results in a minor savings of memory. See book for more details / exercise.</a:t>
            </a:r>
            <a:endParaRPr/>
          </a:p>
          <a:p>
            <a:pPr indent="0" lvl="0" marL="0" rtl="0" algn="l">
              <a:lnSpc>
                <a:spcPct val="115000"/>
              </a:lnSpc>
              <a:spcBef>
                <a:spcPts val="0"/>
              </a:spcBef>
              <a:spcAft>
                <a:spcPts val="0"/>
              </a:spcAft>
              <a:buNone/>
            </a:pPr>
            <a:r>
              <a:t/>
            </a:r>
            <a:endParaRPr b="1" sz="1600">
              <a:solidFill>
                <a:srgbClr val="AA22FF"/>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524" name="Google Shape;524;p57"/>
          <p:cNvSpPr txBox="1"/>
          <p:nvPr/>
        </p:nvSpPr>
        <p:spPr>
          <a:xfrm>
            <a:off x="489300" y="2093889"/>
            <a:ext cx="5432100" cy="28926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static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525" name="Google Shape;525;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Static Nested Classes</a:t>
            </a:r>
            <a:endParaRPr/>
          </a:p>
        </p:txBody>
      </p:sp>
      <p:sp>
        <p:nvSpPr>
          <p:cNvPr id="526" name="Google Shape;526;p57"/>
          <p:cNvSpPr txBox="1"/>
          <p:nvPr/>
        </p:nvSpPr>
        <p:spPr>
          <a:xfrm>
            <a:off x="6581775" y="1800939"/>
            <a:ext cx="2533200" cy="30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can declare IntNode static, since it never uses any of SLList’s instance variables or methods.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Analogy: Static methods had no way to access “my” instance variables. Static classes cannot access “my” outer class’s instance variables. </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Unimportant note: For private nested classes, access modifiers are irrelevant.</a:t>
            </a:r>
            <a:endParaRPr>
              <a:solidFill>
                <a:srgbClr val="BE0712"/>
              </a:solidFill>
              <a:latin typeface="Roboto"/>
              <a:ea typeface="Roboto"/>
              <a:cs typeface="Roboto"/>
              <a:sym typeface="Roboto"/>
            </a:endParaRPr>
          </a:p>
        </p:txBody>
      </p:sp>
      <p:cxnSp>
        <p:nvCxnSpPr>
          <p:cNvPr id="527" name="Google Shape;527;p57"/>
          <p:cNvCxnSpPr/>
          <p:nvPr/>
        </p:nvCxnSpPr>
        <p:spPr>
          <a:xfrm rot="10800000">
            <a:off x="4730375" y="2632739"/>
            <a:ext cx="1869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accent3"/>
              </a:buClr>
              <a:buSzPts val="1800"/>
              <a:buChar char="•"/>
            </a:pPr>
            <a:r>
              <a:rPr b="1" lang="en">
                <a:solidFill>
                  <a:schemeClr val="accent3"/>
                </a:solidFill>
                <a:latin typeface="Roboto"/>
                <a:ea typeface="Roboto"/>
                <a:cs typeface="Roboto"/>
                <a:sym typeface="Roboto"/>
              </a:rPr>
              <a:t>Creating </a:t>
            </a: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533" name="Google Shape;533;p5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addLast and size</a:t>
            </a:r>
            <a:endParaRPr/>
          </a:p>
        </p:txBody>
      </p:sp>
      <p:sp>
        <p:nvSpPr>
          <p:cNvPr id="534" name="Google Shape;534;p5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More SLList Functionality</a:t>
            </a:r>
            <a:endParaRPr/>
          </a:p>
        </p:txBody>
      </p:sp>
      <p:sp>
        <p:nvSpPr>
          <p:cNvPr id="540" name="Google Shape;540;p5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motivate our remaining improvements, and to give more functionality to our </a:t>
            </a:r>
            <a:r>
              <a:rPr lang="en">
                <a:solidFill>
                  <a:srgbClr val="208920"/>
                </a:solidFill>
                <a:latin typeface="Consolas"/>
                <a:ea typeface="Consolas"/>
                <a:cs typeface="Consolas"/>
                <a:sym typeface="Consolas"/>
              </a:rPr>
              <a:t>SLList</a:t>
            </a:r>
            <a:r>
              <a:rPr lang="en"/>
              <a:t> class, let’s add:</a:t>
            </a:r>
            <a:endParaRPr/>
          </a:p>
          <a:p>
            <a:pPr indent="-342900" lvl="0" marL="457200" rtl="0" algn="l">
              <a:spcBef>
                <a:spcPts val="600"/>
              </a:spcBef>
              <a:spcAft>
                <a:spcPts val="0"/>
              </a:spcAft>
              <a:buSzPts val="1800"/>
              <a:buFont typeface="Consolas"/>
              <a:buChar char="●"/>
            </a:pPr>
            <a:r>
              <a:rPr lang="en">
                <a:latin typeface="Consolas"/>
                <a:ea typeface="Consolas"/>
                <a:cs typeface="Consolas"/>
                <a:sym typeface="Consolas"/>
              </a:rPr>
              <a:t>.addLast(int x)</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
                <a:latin typeface="Consolas"/>
                <a:ea typeface="Consolas"/>
                <a:cs typeface="Consolas"/>
                <a:sym typeface="Consolas"/>
              </a:rPr>
              <a:t>.size()</a:t>
            </a:r>
            <a:endParaRPr>
              <a:latin typeface="Consolas"/>
              <a:ea typeface="Consolas"/>
              <a:cs typeface="Consolas"/>
              <a:sym typeface="Consolas"/>
            </a:endParaRPr>
          </a:p>
          <a:p>
            <a:pPr indent="0" lvl="0" marL="0" rtl="0" algn="l">
              <a:spcBef>
                <a:spcPts val="600"/>
              </a:spcBef>
              <a:spcAft>
                <a:spcPts val="0"/>
              </a:spcAft>
              <a:buNone/>
            </a:pPr>
            <a:r>
              <a:t/>
            </a:r>
            <a:endParaRPr>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a:t>Recommendation: Try writing them yourself before watching how I do it.</a:t>
            </a:r>
            <a:endParaRPr>
              <a:latin typeface="Consolas"/>
              <a:ea typeface="Consolas"/>
              <a:cs typeface="Consolas"/>
              <a:sym typeface="Consolas"/>
            </a:endParaRPr>
          </a:p>
        </p:txBody>
      </p:sp>
      <p:graphicFrame>
        <p:nvGraphicFramePr>
          <p:cNvPr id="541" name="Google Shape;541;p59"/>
          <p:cNvGraphicFramePr/>
          <p:nvPr/>
        </p:nvGraphicFramePr>
        <p:xfrm>
          <a:off x="1847875" y="2938650"/>
          <a:ext cx="3000000" cy="3000000"/>
        </p:xfrm>
        <a:graphic>
          <a:graphicData uri="http://schemas.openxmlformats.org/drawingml/2006/table">
            <a:tbl>
              <a:tblPr>
                <a:noFill/>
                <a:tableStyleId>{9565BABB-19A9-4429-B3EF-2651D419B546}</a:tableStyleId>
              </a:tblPr>
              <a:tblGrid>
                <a:gridCol w="1745000"/>
                <a:gridCol w="449525"/>
                <a:gridCol w="3824750"/>
              </a:tblGrid>
              <a:tr h="381000">
                <a:tc>
                  <a:txBody>
                    <a:bodyPr/>
                    <a:lstStyle/>
                    <a:p>
                      <a:pPr indent="0" lvl="0" marL="0" rtl="0" algn="l">
                        <a:spcBef>
                          <a:spcPts val="0"/>
                        </a:spcBef>
                        <a:spcAft>
                          <a:spcPts val="0"/>
                        </a:spcAft>
                        <a:buNone/>
                      </a:pPr>
                      <a:r>
                        <a:rPr lang="en">
                          <a:latin typeface="Roboto"/>
                          <a:ea typeface="Roboto"/>
                          <a:cs typeface="Roboto"/>
                          <a:sym typeface="Roboto"/>
                        </a:rPr>
                        <a:t>Methods</a:t>
                      </a:r>
                      <a:endParaRPr>
                        <a:latin typeface="Roboto"/>
                        <a:ea typeface="Roboto"/>
                        <a:cs typeface="Roboto"/>
                        <a:sym typeface="Roboto"/>
                      </a:endParaRPr>
                    </a:p>
                  </a:txBody>
                  <a:tcPr marT="91425" marB="91425" marR="91425" marL="91425"/>
                </a:tc>
                <a:tc gridSpan="2">
                  <a:txBody>
                    <a:bodyPr/>
                    <a:lstStyle/>
                    <a:p>
                      <a:pPr indent="0" lvl="0" marL="0" rtl="0" algn="l">
                        <a:spcBef>
                          <a:spcPts val="0"/>
                        </a:spcBef>
                        <a:spcAft>
                          <a:spcPts val="0"/>
                        </a:spcAft>
                        <a:buNone/>
                      </a:pPr>
                      <a:r>
                        <a:rPr lang="en">
                          <a:latin typeface="Roboto"/>
                          <a:ea typeface="Roboto"/>
                          <a:cs typeface="Roboto"/>
                          <a:sym typeface="Roboto"/>
                        </a:rPr>
                        <a:t>Non-Obvious Improvements</a:t>
                      </a:r>
                      <a:endParaRPr>
                        <a:latin typeface="Roboto"/>
                        <a:ea typeface="Roboto"/>
                        <a:cs typeface="Roboto"/>
                        <a:sym typeface="Roboto"/>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Rebranding</a:t>
                      </a:r>
                      <a:r>
                        <a:rPr lang="en"/>
                        <a:t>: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Bureaucracy</a:t>
                      </a:r>
                      <a:r>
                        <a:rPr lang="en"/>
                        <a:t>: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Access Control</a:t>
                      </a:r>
                      <a:r>
                        <a:rPr lang="en"/>
                        <a:t>: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lang="en">
                          <a:latin typeface="Roboto"/>
                          <a:ea typeface="Roboto"/>
                          <a:cs typeface="Roboto"/>
                          <a:sym typeface="Roboto"/>
                        </a:rPr>
                        <a:t>Nested Class</a:t>
                      </a:r>
                      <a:r>
                        <a:rPr lang="en"/>
                        <a:t>: </a:t>
                      </a:r>
                      <a:r>
                        <a:rPr lang="en">
                          <a:latin typeface="Roboto"/>
                          <a:ea typeface="Roboto"/>
                          <a:cs typeface="Roboto"/>
                          <a:sym typeface="Roboto"/>
                        </a:rPr>
                        <a:t>Bringing</a:t>
                      </a:r>
                      <a:r>
                        <a:rPr lang="en"/>
                        <a:t> </a:t>
                      </a:r>
                      <a:r>
                        <a:rPr lang="en">
                          <a:solidFill>
                            <a:srgbClr val="208920"/>
                          </a:solidFill>
                          <a:latin typeface="Consolas"/>
                          <a:ea typeface="Consolas"/>
                          <a:cs typeface="Consolas"/>
                          <a:sym typeface="Consolas"/>
                        </a:rPr>
                        <a:t>IntNode</a:t>
                      </a:r>
                      <a:r>
                        <a:rPr lang="en"/>
                        <a:t> </a:t>
                      </a:r>
                      <a:r>
                        <a:rPr lang="en">
                          <a:latin typeface="Roboto"/>
                          <a:ea typeface="Roboto"/>
                          <a:cs typeface="Roboto"/>
                          <a:sym typeface="Roboto"/>
                        </a:rPr>
                        <a:t>into</a:t>
                      </a:r>
                      <a:r>
                        <a:rPr lang="en"/>
                        <a:t>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bl>
          </a:graphicData>
        </a:graphic>
      </p:graphicFrame>
      <p:cxnSp>
        <p:nvCxnSpPr>
          <p:cNvPr id="542" name="Google Shape;542;p59"/>
          <p:cNvCxnSpPr/>
          <p:nvPr/>
        </p:nvCxnSpPr>
        <p:spPr>
          <a:xfrm flipH="1">
            <a:off x="3707400" y="1671475"/>
            <a:ext cx="621300" cy="295500"/>
          </a:xfrm>
          <a:prstGeom prst="straightConnector1">
            <a:avLst/>
          </a:prstGeom>
          <a:noFill/>
          <a:ln cap="flat" cmpd="sng" w="19050">
            <a:solidFill>
              <a:srgbClr val="BE0712"/>
            </a:solidFill>
            <a:prstDash val="solid"/>
            <a:round/>
            <a:headEnd len="med" w="med" type="none"/>
            <a:tailEnd len="med" w="med" type="triangle"/>
          </a:ln>
        </p:spPr>
      </p:cxnSp>
      <p:sp>
        <p:nvSpPr>
          <p:cNvPr id="543" name="Google Shape;543;p59"/>
          <p:cNvSpPr txBox="1"/>
          <p:nvPr/>
        </p:nvSpPr>
        <p:spPr>
          <a:xfrm>
            <a:off x="4287950" y="133537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a:t>
            </a:r>
            <a:endParaRPr>
              <a:solidFill>
                <a:srgbClr val="BE071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7" name="Shape 547"/>
        <p:cNvGrpSpPr/>
        <p:nvPr/>
      </p:nvGrpSpPr>
      <p:grpSpPr>
        <a:xfrm>
          <a:off x="0" y="0"/>
          <a:ext cx="0" cy="0"/>
          <a:chOff x="0" y="0"/>
          <a:chExt cx="0" cy="0"/>
        </a:xfrm>
      </p:grpSpPr>
      <p:sp>
        <p:nvSpPr>
          <p:cNvPr id="548" name="Google Shape;548;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49" name="Google Shape;549;p6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0" name="Google Shape;550;p6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54" name="Shape 554"/>
        <p:cNvGrpSpPr/>
        <p:nvPr/>
      </p:nvGrpSpPr>
      <p:grpSpPr>
        <a:xfrm>
          <a:off x="0" y="0"/>
          <a:ext cx="0" cy="0"/>
          <a:chOff x="0" y="0"/>
          <a:chExt cx="0" cy="0"/>
        </a:xfrm>
      </p:grpSpPr>
      <p:sp>
        <p:nvSpPr>
          <p:cNvPr id="555" name="Google Shape;555;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56" name="Google Shape;556;p6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57" name="Google Shape;557;p6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63" name="Google Shape;563;p6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64" name="Google Shape;564;p6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nvSpPr>
        <p:spPr>
          <a:xfrm>
            <a:off x="243000" y="722175"/>
            <a:ext cx="4963500" cy="29466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IntNode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D6DCE7"/>
                </a:solidFill>
                <a:highlight>
                  <a:schemeClr val="dk1"/>
                </a:highlight>
                <a:latin typeface="Consolas"/>
                <a:ea typeface="Consolas"/>
                <a:cs typeface="Consolas"/>
                <a:sym typeface="Consolas"/>
              </a:rPr>
              <a:t>item</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a:t>
            </a:r>
            <a:r>
              <a:rPr lang="en" sz="1800">
                <a:solidFill>
                  <a:srgbClr val="5FB3B3"/>
                </a:solidFill>
                <a:highlight>
                  <a:schemeClr val="dk1"/>
                </a:highlight>
                <a:latin typeface="Consolas"/>
                <a:ea typeface="Consolas"/>
                <a:cs typeface="Consolas"/>
                <a:sym typeface="Consolas"/>
              </a:rPr>
              <a:t>IntNode</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n</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item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169" name="Google Shape;169;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#1</a:t>
            </a:r>
            <a:r>
              <a:rPr lang="en"/>
              <a:t>: Rebranding and Culling</a:t>
            </a:r>
            <a:endParaRPr/>
          </a:p>
        </p:txBody>
      </p:sp>
      <p:sp>
        <p:nvSpPr>
          <p:cNvPr id="170" name="Google Shape;170;p27"/>
          <p:cNvSpPr txBox="1"/>
          <p:nvPr/>
        </p:nvSpPr>
        <p:spPr>
          <a:xfrm>
            <a:off x="5671625" y="3776775"/>
            <a:ext cx="3329400" cy="10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Not much of an improvement obviously, but this next weird trick will be more impressive.</a:t>
            </a:r>
            <a:endParaRPr sz="1800">
              <a:latin typeface="Roboto"/>
              <a:ea typeface="Roboto"/>
              <a:cs typeface="Roboto"/>
              <a:sym typeface="Roboto"/>
            </a:endParaRPr>
          </a:p>
        </p:txBody>
      </p:sp>
      <p:sp>
        <p:nvSpPr>
          <p:cNvPr id="171" name="Google Shape;171;p27"/>
          <p:cNvSpPr txBox="1"/>
          <p:nvPr/>
        </p:nvSpPr>
        <p:spPr>
          <a:xfrm>
            <a:off x="228600" y="4269050"/>
            <a:ext cx="3984600" cy="731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IntNode is now dumb, has no methods. We will reintroduce functionality in the coming slides.</a:t>
            </a:r>
            <a:endParaRPr>
              <a:solidFill>
                <a:srgbClr val="BE0712"/>
              </a:solidFill>
              <a:latin typeface="Roboto"/>
              <a:ea typeface="Roboto"/>
              <a:cs typeface="Roboto"/>
              <a:sym typeface="Roboto"/>
            </a:endParaRPr>
          </a:p>
        </p:txBody>
      </p:sp>
      <p:cxnSp>
        <p:nvCxnSpPr>
          <p:cNvPr id="172" name="Google Shape;172;p27"/>
          <p:cNvCxnSpPr/>
          <p:nvPr/>
        </p:nvCxnSpPr>
        <p:spPr>
          <a:xfrm flipH="1" rot="10800000">
            <a:off x="918262" y="3692575"/>
            <a:ext cx="405600" cy="687900"/>
          </a:xfrm>
          <a:prstGeom prst="straightConnector1">
            <a:avLst/>
          </a:prstGeom>
          <a:noFill/>
          <a:ln cap="flat" cmpd="sng" w="9525">
            <a:solidFill>
              <a:srgbClr val="BE071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68" name="Shape 568"/>
        <p:cNvGrpSpPr/>
        <p:nvPr/>
      </p:nvGrpSpPr>
      <p:grpSpPr>
        <a:xfrm>
          <a:off x="0" y="0"/>
          <a:ext cx="0" cy="0"/>
          <a:chOff x="0" y="0"/>
          <a:chExt cx="0" cy="0"/>
        </a:xfrm>
      </p:grpSpPr>
      <p:sp>
        <p:nvSpPr>
          <p:cNvPr id="569" name="Google Shape;569;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0" name="Google Shape;570;p6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1" name="Google Shape;571;p6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75" name="Shape 575"/>
        <p:cNvGrpSpPr/>
        <p:nvPr/>
      </p:nvGrpSpPr>
      <p:grpSpPr>
        <a:xfrm>
          <a:off x="0" y="0"/>
          <a:ext cx="0" cy="0"/>
          <a:chOff x="0" y="0"/>
          <a:chExt cx="0" cy="0"/>
        </a:xfrm>
      </p:grpSpPr>
      <p:sp>
        <p:nvSpPr>
          <p:cNvPr id="576" name="Google Shape;576;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77" name="Google Shape;577;p6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78" name="Google Shape;578;p6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2" name="Shape 582"/>
        <p:cNvGrpSpPr/>
        <p:nvPr/>
      </p:nvGrpSpPr>
      <p:grpSpPr>
        <a:xfrm>
          <a:off x="0" y="0"/>
          <a:ext cx="0" cy="0"/>
          <a:chOff x="0" y="0"/>
          <a:chExt cx="0" cy="0"/>
        </a:xfrm>
      </p:grpSpPr>
      <p:sp>
        <p:nvSpPr>
          <p:cNvPr id="583" name="Google Shape;583;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84" name="Google Shape;584;p65"/>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an item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85" name="Google Shape;585;p6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9" name="Shape 589"/>
        <p:cNvGrpSpPr/>
        <p:nvPr/>
      </p:nvGrpSpPr>
      <p:grpSpPr>
        <a:xfrm>
          <a:off x="0" y="0"/>
          <a:ext cx="0" cy="0"/>
          <a:chOff x="0" y="0"/>
          <a:chExt cx="0" cy="0"/>
        </a:xfrm>
      </p:grpSpPr>
      <p:sp>
        <p:nvSpPr>
          <p:cNvPr id="590" name="Google Shape;590;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591" name="Google Shape;591;p66"/>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592" name="Google Shape;592;p6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593" name="Google Shape;593;p66"/>
          <p:cNvSpPr txBox="1"/>
          <p:nvPr/>
        </p:nvSpPr>
        <p:spPr>
          <a:xfrm>
            <a:off x="269825" y="3810475"/>
            <a:ext cx="3337500" cy="8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Running this code doesn't actually prove that our addLast works. More about testing in a later lecture.</a:t>
            </a:r>
            <a:endParaRPr>
              <a:solidFill>
                <a:srgbClr val="BE0712"/>
              </a:solidFill>
              <a:latin typeface="Roboto"/>
              <a:ea typeface="Roboto"/>
              <a:cs typeface="Roboto"/>
              <a:sym typeface="Roboto"/>
            </a:endParaRPr>
          </a:p>
        </p:txBody>
      </p:sp>
      <p:sp>
        <p:nvSpPr>
          <p:cNvPr id="594" name="Google Shape;594;p66"/>
          <p:cNvSpPr txBox="1"/>
          <p:nvPr/>
        </p:nvSpPr>
        <p:spPr>
          <a:xfrm>
            <a:off x="6202025" y="426617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8" name="Shape 598"/>
        <p:cNvGrpSpPr/>
        <p:nvPr/>
      </p:nvGrpSpPr>
      <p:grpSpPr>
        <a:xfrm>
          <a:off x="0" y="0"/>
          <a:ext cx="0" cy="0"/>
          <a:chOff x="0" y="0"/>
          <a:chExt cx="0" cy="0"/>
        </a:xfrm>
      </p:grpSpPr>
      <p:sp>
        <p:nvSpPr>
          <p:cNvPr id="599" name="Google Shape;599;p6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0" name="Google Shape;600;p67"/>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1" name="Google Shape;601;p6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5" name="Shape 605"/>
        <p:cNvGrpSpPr/>
        <p:nvPr/>
      </p:nvGrpSpPr>
      <p:grpSpPr>
        <a:xfrm>
          <a:off x="0" y="0"/>
          <a:ext cx="0" cy="0"/>
          <a:chOff x="0" y="0"/>
          <a:chExt cx="0" cy="0"/>
        </a:xfrm>
      </p:grpSpPr>
      <p:sp>
        <p:nvSpPr>
          <p:cNvPr id="606" name="Google Shape;606;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size</a:t>
            </a:r>
            <a:endParaRPr/>
          </a:p>
        </p:txBody>
      </p:sp>
      <p:sp>
        <p:nvSpPr>
          <p:cNvPr id="607" name="Google Shape;607;p68"/>
          <p:cNvSpPr txBox="1"/>
          <p:nvPr/>
        </p:nvSpPr>
        <p:spPr>
          <a:xfrm>
            <a:off x="269825" y="647250"/>
            <a:ext cx="7413300" cy="29991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08" name="Google Shape;608;p6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09" name="Google Shape;609;p68"/>
          <p:cNvSpPr txBox="1"/>
          <p:nvPr/>
        </p:nvSpPr>
        <p:spPr>
          <a:xfrm>
            <a:off x="269825" y="3810475"/>
            <a:ext cx="7313100" cy="10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Writing a recursive size method is tricky, because SLList itself is not recursive.</a:t>
            </a:r>
            <a:endParaRPr>
              <a:solidFill>
                <a:srgbClr val="BE071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 size method doesn't take in any arguments, so calling size recursively is strange. What is the base case? How do you call size recursively to get closer to the base case?</a:t>
            </a:r>
            <a:endParaRPr>
              <a:solidFill>
                <a:srgbClr val="BE0712"/>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3" name="Shape 613"/>
        <p:cNvGrpSpPr/>
        <p:nvPr/>
      </p:nvGrpSpPr>
      <p:grpSpPr>
        <a:xfrm>
          <a:off x="0" y="0"/>
          <a:ext cx="0" cy="0"/>
          <a:chOff x="0" y="0"/>
          <a:chExt cx="0" cy="0"/>
        </a:xfrm>
      </p:grpSpPr>
      <p:sp>
        <p:nvSpPr>
          <p:cNvPr id="614" name="Google Shape;614;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15" name="Google Shape;615;p69"/>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16" name="Google Shape;616;p6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17" name="Google Shape;617;p69"/>
          <p:cNvSpPr txBox="1"/>
          <p:nvPr/>
        </p:nvSpPr>
        <p:spPr>
          <a:xfrm>
            <a:off x="7761175" y="693000"/>
            <a:ext cx="1237800" cy="37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Solution: Write a private static helper method that takes in an extra argument to help with recursion.</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can be static because we don't need to reference first.)</a:t>
            </a:r>
            <a:endParaRPr>
              <a:solidFill>
                <a:srgbClr val="BE071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1" name="Shape 621"/>
        <p:cNvGrpSpPr/>
        <p:nvPr/>
      </p:nvGrpSpPr>
      <p:grpSpPr>
        <a:xfrm>
          <a:off x="0" y="0"/>
          <a:ext cx="0" cy="0"/>
          <a:chOff x="0" y="0"/>
          <a:chExt cx="0" cy="0"/>
        </a:xfrm>
      </p:grpSpPr>
      <p:sp>
        <p:nvSpPr>
          <p:cNvPr id="622" name="Google Shape;6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23" name="Google Shape;623;p70"/>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24" name="Google Shape;624;p7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8" name="Shape 628"/>
        <p:cNvGrpSpPr/>
        <p:nvPr/>
      </p:nvGrpSpPr>
      <p:grpSpPr>
        <a:xfrm>
          <a:off x="0" y="0"/>
          <a:ext cx="0" cy="0"/>
          <a:chOff x="0" y="0"/>
          <a:chExt cx="0" cy="0"/>
        </a:xfrm>
      </p:grpSpPr>
      <p:sp>
        <p:nvSpPr>
          <p:cNvPr id="629" name="Google Shape;629;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0" name="Google Shape;630;p71"/>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1" name="Google Shape;631;p7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5" name="Shape 635"/>
        <p:cNvGrpSpPr/>
        <p:nvPr/>
      </p:nvGrpSpPr>
      <p:grpSpPr>
        <a:xfrm>
          <a:off x="0" y="0"/>
          <a:ext cx="0" cy="0"/>
          <a:chOff x="0" y="0"/>
          <a:chExt cx="0" cy="0"/>
        </a:xfrm>
      </p:grpSpPr>
      <p:sp>
        <p:nvSpPr>
          <p:cNvPr id="636" name="Google Shape;636;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37" name="Google Shape;637;p72"/>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38" name="Google Shape;638;p7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Getting Started</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Creating the SLList Class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178" name="Google Shape;178;p2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the SLList Class</a:t>
            </a:r>
            <a:endParaRPr/>
          </a:p>
        </p:txBody>
      </p:sp>
      <p:sp>
        <p:nvSpPr>
          <p:cNvPr id="179" name="Google Shape;179;p2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2" name="Shape 642"/>
        <p:cNvGrpSpPr/>
        <p:nvPr/>
      </p:nvGrpSpPr>
      <p:grpSpPr>
        <a:xfrm>
          <a:off x="0" y="0"/>
          <a:ext cx="0" cy="0"/>
          <a:chOff x="0" y="0"/>
          <a:chExt cx="0" cy="0"/>
        </a:xfrm>
      </p:grpSpPr>
      <p:sp>
        <p:nvSpPr>
          <p:cNvPr id="643" name="Google Shape;643;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44" name="Google Shape;644;p73"/>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45" name="Google Shape;645;p7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9" name="Shape 649"/>
        <p:cNvGrpSpPr/>
        <p:nvPr/>
      </p:nvGrpSpPr>
      <p:grpSpPr>
        <a:xfrm>
          <a:off x="0" y="0"/>
          <a:ext cx="0" cy="0"/>
          <a:chOff x="0" y="0"/>
          <a:chExt cx="0" cy="0"/>
        </a:xfrm>
      </p:grpSpPr>
      <p:sp>
        <p:nvSpPr>
          <p:cNvPr id="650" name="Google Shape;650;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addLast</a:t>
            </a:r>
            <a:endParaRPr/>
          </a:p>
        </p:txBody>
      </p:sp>
      <p:sp>
        <p:nvSpPr>
          <p:cNvPr id="651" name="Google Shape;651;p74"/>
          <p:cNvSpPr txBox="1"/>
          <p:nvPr/>
        </p:nvSpPr>
        <p:spPr>
          <a:xfrm>
            <a:off x="269825" y="647250"/>
            <a:ext cx="7413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size of the list that starts at IntNode p.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static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IntNode p</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if </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1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F7AD56"/>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52" name="Google Shape;652;p7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5"/>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58" name="Google Shape;658;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Private Recursive Helper Methods</a:t>
            </a:r>
            <a:endParaRPr/>
          </a:p>
        </p:txBody>
      </p:sp>
      <p:sp>
        <p:nvSpPr>
          <p:cNvPr id="659" name="Google Shape;659;p75"/>
          <p:cNvSpPr txBox="1"/>
          <p:nvPr>
            <p:ph idx="1" type="body"/>
          </p:nvPr>
        </p:nvSpPr>
        <p:spPr>
          <a:xfrm>
            <a:off x="107047" y="402200"/>
            <a:ext cx="40332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implement a recursive method in a class that is not itself recursive (e.g. SLList):</a:t>
            </a:r>
            <a:endParaRPr/>
          </a:p>
          <a:p>
            <a:pPr indent="-342900" lvl="0" marL="457200" rtl="0" algn="l">
              <a:spcBef>
                <a:spcPts val="600"/>
              </a:spcBef>
              <a:spcAft>
                <a:spcPts val="0"/>
              </a:spcAft>
              <a:buSzPts val="1800"/>
              <a:buChar char="●"/>
            </a:pPr>
            <a:r>
              <a:rPr lang="en"/>
              <a:t>Create a private recursive helper method.</a:t>
            </a:r>
            <a:endParaRPr/>
          </a:p>
          <a:p>
            <a:pPr indent="-342900" lvl="0" marL="457200" rtl="0" algn="l">
              <a:spcBef>
                <a:spcPts val="600"/>
              </a:spcBef>
              <a:spcAft>
                <a:spcPts val="0"/>
              </a:spcAft>
              <a:buSzPts val="1800"/>
              <a:buChar char="●"/>
            </a:pPr>
            <a:r>
              <a:rPr lang="en"/>
              <a:t>Have the public method call the private recursive helper method.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and </a:t>
            </a:r>
            <a:r>
              <a:rPr b="1" lang="en">
                <a:solidFill>
                  <a:schemeClr val="accent3"/>
                </a:solidFill>
                <a:latin typeface="Consolas"/>
                <a:ea typeface="Consolas"/>
                <a:cs typeface="Consolas"/>
                <a:sym typeface="Consolas"/>
              </a:rPr>
              <a:t>size</a:t>
            </a:r>
            <a:endParaRPr b="1">
              <a:solidFill>
                <a:schemeClr val="accent3"/>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accent3"/>
              </a:buClr>
              <a:buSzPts val="1800"/>
              <a:buChar char="•"/>
            </a:pPr>
            <a:r>
              <a:rPr b="1" lang="en">
                <a:solidFill>
                  <a:schemeClr val="accent3"/>
                </a:solidFill>
                <a:latin typeface="Consolas"/>
                <a:ea typeface="Consolas"/>
                <a:cs typeface="Consolas"/>
                <a:sym typeface="Consolas"/>
              </a:rPr>
              <a:t>size</a:t>
            </a:r>
            <a:r>
              <a:rPr b="1" lang="en">
                <a:solidFill>
                  <a:schemeClr val="accent3"/>
                </a:solidFill>
                <a:latin typeface="Roboto"/>
                <a:ea typeface="Roboto"/>
                <a:cs typeface="Roboto"/>
                <a:sym typeface="Roboto"/>
              </a:rPr>
              <a:t> Efficiency, caching</a:t>
            </a:r>
            <a:endParaRPr b="1">
              <a:solidFill>
                <a:schemeClr val="accent3"/>
              </a:solidFill>
              <a:latin typeface="Roboto"/>
              <a:ea typeface="Roboto"/>
              <a:cs typeface="Roboto"/>
              <a:sym typeface="Roboto"/>
            </a:endParaRPr>
          </a:p>
          <a:p>
            <a:pPr indent="0" lvl="0" marL="0" rtl="0" algn="l">
              <a:spcBef>
                <a:spcPts val="600"/>
              </a:spcBef>
              <a:spcAft>
                <a:spcPts val="0"/>
              </a:spcAft>
              <a:buClr>
                <a:schemeClr val="dk1"/>
              </a:buClr>
              <a:buSzPts val="1100"/>
              <a:buFont typeface="Arial"/>
              <a:buNone/>
            </a:pPr>
            <a:r>
              <a:rPr lang="en">
                <a:solidFill>
                  <a:schemeClr val="dk2"/>
                </a:solidFill>
              </a:rPr>
              <a:t>The Empty List</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665" name="Google Shape;665;p7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size Efficiency, caching</a:t>
            </a:r>
            <a:endParaRPr/>
          </a:p>
        </p:txBody>
      </p:sp>
      <p:sp>
        <p:nvSpPr>
          <p:cNvPr id="666" name="Google Shape;666;p7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670" name="Shape 670"/>
        <p:cNvGrpSpPr/>
        <p:nvPr/>
      </p:nvGrpSpPr>
      <p:grpSpPr>
        <a:xfrm>
          <a:off x="0" y="0"/>
          <a:ext cx="0" cy="0"/>
          <a:chOff x="0" y="0"/>
          <a:chExt cx="0" cy="0"/>
        </a:xfrm>
      </p:grpSpPr>
      <p:sp>
        <p:nvSpPr>
          <p:cNvPr id="671" name="Google Shape;671;p77"/>
          <p:cNvSpPr txBox="1"/>
          <p:nvPr/>
        </p:nvSpPr>
        <p:spPr>
          <a:xfrm>
            <a:off x="4341300" y="678600"/>
            <a:ext cx="4640100" cy="43392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class </a:t>
            </a:r>
            <a:r>
              <a:rPr lang="en" sz="1800">
                <a:solidFill>
                  <a:srgbClr val="F7AD56"/>
                </a:solidFill>
                <a:highlight>
                  <a:schemeClr val="dk1"/>
                </a:highlight>
                <a:latin typeface="Consolas"/>
                <a:ea typeface="Consolas"/>
                <a:cs typeface="Consolas"/>
                <a:sym typeface="Consolas"/>
              </a:rPr>
              <a:t>SLList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private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IntNode p</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F7AD56"/>
                </a:solidFill>
                <a:highlight>
                  <a:schemeClr val="dk1"/>
                </a:highlight>
                <a:latin typeface="Consolas"/>
                <a:ea typeface="Consolas"/>
                <a:cs typeface="Consolas"/>
                <a:sym typeface="Consolas"/>
              </a:rPr>
              <a:t>1 </a:t>
            </a:r>
            <a:r>
              <a:rPr lang="en" sz="1800">
                <a:solidFill>
                  <a:srgbClr val="F77A56"/>
                </a:solidFill>
                <a:highlight>
                  <a:schemeClr val="dk1"/>
                </a:highlight>
                <a:latin typeface="Consolas"/>
                <a:ea typeface="Consolas"/>
                <a:cs typeface="Consolas"/>
                <a:sym typeface="Consolas"/>
              </a:rPr>
              <a:t>+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public int </a:t>
            </a:r>
            <a:r>
              <a:rPr lang="en" sz="1800">
                <a:solidFill>
                  <a:srgbClr val="5FB3B3"/>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 </a:t>
            </a:r>
            <a:r>
              <a:rPr lang="en" sz="1800">
                <a:solidFill>
                  <a:srgbClr val="5EB2B2"/>
                </a:solidFill>
                <a:highlight>
                  <a:schemeClr val="dk1"/>
                </a:highlight>
                <a:latin typeface="Consolas"/>
                <a:ea typeface="Consolas"/>
                <a:cs typeface="Consolas"/>
                <a:sym typeface="Consolas"/>
              </a:rPr>
              <a:t>size</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
        <p:nvSpPr>
          <p:cNvPr id="672" name="Google Shape;672;p7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Efficiency of Size: </a:t>
            </a:r>
            <a:r>
              <a:rPr lang="en"/>
              <a:t>http://yellkey.com</a:t>
            </a:r>
            <a:r>
              <a:rPr lang="en">
                <a:solidFill>
                  <a:srgbClr val="208920"/>
                </a:solidFill>
              </a:rPr>
              <a:t>/TODO</a:t>
            </a:r>
            <a:endParaRPr>
              <a:solidFill>
                <a:srgbClr val="208920"/>
              </a:solidFill>
            </a:endParaRPr>
          </a:p>
        </p:txBody>
      </p:sp>
      <p:sp>
        <p:nvSpPr>
          <p:cNvPr id="673" name="Google Shape;673;p77"/>
          <p:cNvSpPr txBox="1"/>
          <p:nvPr>
            <p:ph idx="1" type="body"/>
          </p:nvPr>
        </p:nvSpPr>
        <p:spPr>
          <a:xfrm>
            <a:off x="107047" y="402200"/>
            <a:ext cx="4126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How efficient is size?</a:t>
            </a:r>
            <a:endParaRPr/>
          </a:p>
          <a:p>
            <a:pPr indent="-342900" lvl="0" marL="457200" rtl="0" algn="l">
              <a:spcBef>
                <a:spcPts val="600"/>
              </a:spcBef>
              <a:spcAft>
                <a:spcPts val="0"/>
              </a:spcAft>
              <a:buSzPts val="1800"/>
              <a:buChar char="●"/>
            </a:pPr>
            <a:r>
              <a:rPr lang="en"/>
              <a:t>Suppose size takes 2 seconds on a list of size 1,000.</a:t>
            </a:r>
            <a:endParaRPr/>
          </a:p>
          <a:p>
            <a:pPr indent="-342900" lvl="0" marL="457200" rtl="0" algn="l">
              <a:spcBef>
                <a:spcPts val="0"/>
              </a:spcBef>
              <a:spcAft>
                <a:spcPts val="0"/>
              </a:spcAft>
              <a:buSzPts val="1800"/>
              <a:buChar char="●"/>
            </a:pPr>
            <a:r>
              <a:rPr lang="en"/>
              <a:t>How long will it take on a list of size 1,000,000?</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AutoNum type="alphaLcPeriod"/>
            </a:pPr>
            <a:r>
              <a:rPr lang="en"/>
              <a:t>0.002 seconds.</a:t>
            </a:r>
            <a:endParaRPr/>
          </a:p>
          <a:p>
            <a:pPr indent="-342900" lvl="0" marL="457200" rtl="0" algn="l">
              <a:spcBef>
                <a:spcPts val="0"/>
              </a:spcBef>
              <a:spcAft>
                <a:spcPts val="0"/>
              </a:spcAft>
              <a:buSzPts val="1800"/>
              <a:buAutoNum type="alphaLcPeriod"/>
            </a:pPr>
            <a:r>
              <a:rPr lang="en"/>
              <a:t>2 seconds.</a:t>
            </a:r>
            <a:endParaRPr/>
          </a:p>
          <a:p>
            <a:pPr indent="-342900" lvl="0" marL="457200" rtl="0" algn="l">
              <a:spcBef>
                <a:spcPts val="0"/>
              </a:spcBef>
              <a:spcAft>
                <a:spcPts val="0"/>
              </a:spcAft>
              <a:buSzPts val="1800"/>
              <a:buAutoNum type="alphaLcPeriod"/>
            </a:pPr>
            <a:r>
              <a:rPr lang="en"/>
              <a:t>2,000 seconds.</a:t>
            </a:r>
            <a:endParaRPr/>
          </a:p>
          <a:p>
            <a:pPr indent="-342900" lvl="0" marL="457200" rtl="0" algn="l">
              <a:spcBef>
                <a:spcPts val="0"/>
              </a:spcBef>
              <a:spcAft>
                <a:spcPts val="0"/>
              </a:spcAft>
              <a:buSzPts val="1800"/>
              <a:buAutoNum type="alphaLcPeriod"/>
            </a:pPr>
            <a:r>
              <a:rPr lang="en"/>
              <a:t>2,000,000 seconds.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677" name="Shape 677"/>
        <p:cNvGrpSpPr/>
        <p:nvPr/>
      </p:nvGrpSpPr>
      <p:grpSpPr>
        <a:xfrm>
          <a:off x="0" y="0"/>
          <a:ext cx="0" cy="0"/>
          <a:chOff x="0" y="0"/>
          <a:chExt cx="0" cy="0"/>
        </a:xfrm>
      </p:grpSpPr>
      <p:sp>
        <p:nvSpPr>
          <p:cNvPr id="678" name="Google Shape;678;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679" name="Google Shape;679;p78"/>
          <p:cNvSpPr txBox="1"/>
          <p:nvPr>
            <p:ph idx="1" type="body"/>
          </p:nvPr>
        </p:nvSpPr>
        <p:spPr>
          <a:xfrm>
            <a:off x="107051" y="402200"/>
            <a:ext cx="3846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Modify SLList so that the execution time of size() is always fast (i.e. independent of the size of the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(video </a:t>
            </a:r>
            <a:r>
              <a:rPr lang="en"/>
              <a:t>viewers</a:t>
            </a:r>
            <a:r>
              <a:rPr lang="en"/>
              <a:t> only, time is too tight in class to think carefully about this)</a:t>
            </a:r>
            <a:endParaRPr/>
          </a:p>
        </p:txBody>
      </p:sp>
      <p:sp>
        <p:nvSpPr>
          <p:cNvPr id="680" name="Google Shape;680;p78"/>
          <p:cNvSpPr txBox="1"/>
          <p:nvPr/>
        </p:nvSpPr>
        <p:spPr>
          <a:xfrm>
            <a:off x="4509600" y="457950"/>
            <a:ext cx="4011000" cy="45987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rgbClr val="C494C4"/>
                </a:solidFill>
                <a:highlight>
                  <a:schemeClr val="dk1"/>
                </a:highlight>
                <a:latin typeface="Consolas"/>
                <a:ea typeface="Consolas"/>
                <a:cs typeface="Consolas"/>
                <a:sym typeface="Consolas"/>
              </a:rPr>
              <a:t>public class </a:t>
            </a:r>
            <a:r>
              <a:rPr lang="en">
                <a:solidFill>
                  <a:srgbClr val="F7AD56"/>
                </a:solidFill>
                <a:highlight>
                  <a:schemeClr val="dk1"/>
                </a:highlight>
                <a:latin typeface="Consolas"/>
                <a:ea typeface="Consolas"/>
                <a:cs typeface="Consolas"/>
                <a:sym typeface="Consolas"/>
              </a:rPr>
              <a:t>SLList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a:t>
            </a:r>
            <a:r>
              <a:rPr lang="en">
                <a:solidFill>
                  <a:srgbClr val="F7AD56"/>
                </a:solidFill>
                <a:highlight>
                  <a:schemeClr val="dk1"/>
                </a:highlight>
                <a:latin typeface="Consolas"/>
                <a:ea typeface="Consolas"/>
                <a:cs typeface="Consolas"/>
                <a:sym typeface="Consolas"/>
              </a:rPr>
              <a:t>IntNode </a:t>
            </a:r>
            <a:r>
              <a:rPr lang="en">
                <a:solidFill>
                  <a:srgbClr val="D6DCE7"/>
                </a:solidFill>
                <a:highlight>
                  <a:schemeClr val="dk1"/>
                </a:highlight>
                <a:latin typeface="Consolas"/>
                <a:ea typeface="Consolas"/>
                <a:cs typeface="Consolas"/>
                <a:sym typeface="Consolas"/>
              </a:rPr>
              <a:t>first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a:t>
            </a:r>
            <a:r>
              <a:rPr lang="en">
                <a:solidFill>
                  <a:srgbClr val="5FB3B3"/>
                </a:solidFill>
                <a:highlight>
                  <a:schemeClr val="dk1"/>
                </a:highlight>
                <a:latin typeface="Consolas"/>
                <a:ea typeface="Consolas"/>
                <a:cs typeface="Consolas"/>
                <a:sym typeface="Consolas"/>
              </a:rPr>
              <a:t>SLList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void </a:t>
            </a:r>
            <a:r>
              <a:rPr lang="en">
                <a:solidFill>
                  <a:srgbClr val="5FB3B3"/>
                </a:solidFill>
                <a:highlight>
                  <a:schemeClr val="dk1"/>
                </a:highlight>
                <a:latin typeface="Consolas"/>
                <a:ea typeface="Consolas"/>
                <a:cs typeface="Consolas"/>
                <a:sym typeface="Consolas"/>
              </a:rPr>
              <a:t>addFirst</a:t>
            </a:r>
            <a:r>
              <a:rPr lang="en">
                <a:solidFill>
                  <a:srgbClr val="FDFDFD"/>
                </a:solidFill>
                <a:highlight>
                  <a:schemeClr val="dk1"/>
                </a:highlight>
                <a:latin typeface="Consolas"/>
                <a:ea typeface="Consolas"/>
                <a:cs typeface="Consolas"/>
                <a:sym typeface="Consolas"/>
              </a:rPr>
              <a:t>(</a:t>
            </a:r>
            <a:r>
              <a:rPr lang="en">
                <a:solidFill>
                  <a:srgbClr val="C494C4"/>
                </a:solidFill>
                <a:highlight>
                  <a:schemeClr val="dk1"/>
                </a:highlight>
                <a:latin typeface="Consolas"/>
                <a:ea typeface="Consolas"/>
                <a:cs typeface="Consolas"/>
                <a:sym typeface="Consolas"/>
              </a:rPr>
              <a:t>int </a:t>
            </a:r>
            <a:r>
              <a:rPr lang="en">
                <a:solidFill>
                  <a:srgbClr val="F7AD56"/>
                </a:solidFill>
                <a:highlight>
                  <a:schemeClr val="dk1"/>
                </a:highlight>
                <a:latin typeface="Consolas"/>
                <a:ea typeface="Consolas"/>
                <a:cs typeface="Consolas"/>
                <a:sym typeface="Consolas"/>
              </a:rPr>
              <a:t>x</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new IntNode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x</a:t>
            </a:r>
            <a:r>
              <a:rPr lang="en">
                <a:solidFill>
                  <a:srgbClr val="A5ABB8"/>
                </a:solidFill>
                <a:highlight>
                  <a:schemeClr val="dk1"/>
                </a:highlight>
                <a:latin typeface="Consolas"/>
                <a:ea typeface="Consolas"/>
                <a:cs typeface="Consolas"/>
                <a:sym typeface="Consolas"/>
              </a:rPr>
              <a:t>, </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private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IntNode p</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if </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 </a:t>
            </a:r>
            <a:r>
              <a:rPr lang="en">
                <a:solidFill>
                  <a:srgbClr val="F77A56"/>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null</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F7AD56"/>
                </a:solidFill>
                <a:highlight>
                  <a:schemeClr val="dk1"/>
                </a:highlight>
                <a:latin typeface="Consolas"/>
                <a:ea typeface="Consolas"/>
                <a:cs typeface="Consolas"/>
                <a:sym typeface="Consolas"/>
              </a:rPr>
              <a:t>1 </a:t>
            </a:r>
            <a:r>
              <a:rPr lang="en">
                <a:solidFill>
                  <a:srgbClr val="F77A56"/>
                </a:solidFill>
                <a:highlight>
                  <a:schemeClr val="dk1"/>
                </a:highlight>
                <a:latin typeface="Consolas"/>
                <a:ea typeface="Consolas"/>
                <a:cs typeface="Consolas"/>
                <a:sym typeface="Consolas"/>
              </a:rPr>
              <a:t>+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F7AD56"/>
                </a:solidFill>
                <a:highlight>
                  <a:schemeClr val="dk1"/>
                </a:highlight>
                <a:latin typeface="Consolas"/>
                <a:ea typeface="Consolas"/>
                <a:cs typeface="Consolas"/>
                <a:sym typeface="Consolas"/>
              </a:rPr>
              <a:t>p</a:t>
            </a:r>
            <a:r>
              <a:rPr lang="en">
                <a:solidFill>
                  <a:srgbClr val="A5ABB8"/>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next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public int </a:t>
            </a:r>
            <a:r>
              <a:rPr lang="en">
                <a:solidFill>
                  <a:srgbClr val="5FB3B3"/>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 {</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FDFDFD"/>
                </a:solidFill>
                <a:highlight>
                  <a:schemeClr val="dk1"/>
                </a:highlight>
                <a:latin typeface="Consolas"/>
                <a:ea typeface="Consolas"/>
                <a:cs typeface="Consolas"/>
                <a:sym typeface="Consolas"/>
              </a:rPr>
              <a:t>      </a:t>
            </a:r>
            <a:r>
              <a:rPr lang="en">
                <a:solidFill>
                  <a:srgbClr val="C494C4"/>
                </a:solidFill>
                <a:highlight>
                  <a:schemeClr val="dk1"/>
                </a:highlight>
                <a:latin typeface="Consolas"/>
                <a:ea typeface="Consolas"/>
                <a:cs typeface="Consolas"/>
                <a:sym typeface="Consolas"/>
              </a:rPr>
              <a:t>return </a:t>
            </a:r>
            <a:r>
              <a:rPr lang="en">
                <a:solidFill>
                  <a:srgbClr val="5EB2B2"/>
                </a:solidFill>
                <a:highlight>
                  <a:schemeClr val="dk1"/>
                </a:highlight>
                <a:latin typeface="Consolas"/>
                <a:ea typeface="Consolas"/>
                <a:cs typeface="Consolas"/>
                <a:sym typeface="Consolas"/>
              </a:rPr>
              <a:t>size</a:t>
            </a:r>
            <a:r>
              <a:rPr lang="en">
                <a:solidFill>
                  <a:srgbClr val="FDFDFD"/>
                </a:solidFill>
                <a:highlight>
                  <a:schemeClr val="dk1"/>
                </a:highlight>
                <a:latin typeface="Consolas"/>
                <a:ea typeface="Consolas"/>
                <a:cs typeface="Consolas"/>
                <a:sym typeface="Consolas"/>
              </a:rPr>
              <a:t>(</a:t>
            </a:r>
            <a:r>
              <a:rPr lang="en">
                <a:solidFill>
                  <a:srgbClr val="D6DCE7"/>
                </a:solidFill>
                <a:highlight>
                  <a:schemeClr val="dk1"/>
                </a:highlight>
                <a:latin typeface="Consolas"/>
                <a:ea typeface="Consolas"/>
                <a:cs typeface="Consolas"/>
                <a:sym typeface="Consolas"/>
              </a:rPr>
              <a:t>first</a:t>
            </a:r>
            <a:r>
              <a:rPr lang="en">
                <a:solidFill>
                  <a:srgbClr val="FDFDFD"/>
                </a:solidFill>
                <a:highlight>
                  <a:schemeClr val="dk1"/>
                </a:highlight>
                <a:latin typeface="Consolas"/>
                <a:ea typeface="Consolas"/>
                <a:cs typeface="Consolas"/>
                <a:sym typeface="Consolas"/>
              </a:rPr>
              <a:t>)</a:t>
            </a:r>
            <a:r>
              <a:rPr lang="en">
                <a:solidFill>
                  <a:srgbClr val="A5ABB8"/>
                </a:solidFill>
                <a:highlight>
                  <a:schemeClr val="dk1"/>
                </a:highlight>
                <a:latin typeface="Consolas"/>
                <a:ea typeface="Consolas"/>
                <a:cs typeface="Consolas"/>
                <a:sym typeface="Consolas"/>
              </a:rPr>
              <a:t>;</a:t>
            </a:r>
            <a:endParaRPr>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a:solidFill>
                  <a:srgbClr val="A5ABB8"/>
                </a:solidFill>
                <a:highlight>
                  <a:schemeClr val="dk1"/>
                </a:highlight>
                <a:latin typeface="Consolas"/>
                <a:ea typeface="Consolas"/>
                <a:cs typeface="Consolas"/>
                <a:sym typeface="Consolas"/>
              </a:rPr>
              <a:t>   </a:t>
            </a:r>
            <a:r>
              <a:rPr lang="en">
                <a:solidFill>
                  <a:srgbClr val="FDFDFD"/>
                </a:solidFill>
                <a:highlight>
                  <a:schemeClr val="dk1"/>
                </a:highlight>
                <a:latin typeface="Consolas"/>
                <a:ea typeface="Consolas"/>
                <a:cs typeface="Consolas"/>
                <a:sym typeface="Consolas"/>
              </a:rPr>
              <a:t>}</a:t>
            </a:r>
            <a:endParaRPr>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FDFDFD"/>
                </a:solidFill>
                <a:highlight>
                  <a:schemeClr val="dk1"/>
                </a:highlight>
                <a:latin typeface="Consolas"/>
                <a:ea typeface="Consolas"/>
                <a:cs typeface="Consolas"/>
                <a:sym typeface="Consolas"/>
              </a:rPr>
              <a:t>}</a:t>
            </a:r>
            <a:endParaRPr>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84" name="Shape 684"/>
        <p:cNvGrpSpPr/>
        <p:nvPr/>
      </p:nvGrpSpPr>
      <p:grpSpPr>
        <a:xfrm>
          <a:off x="0" y="0"/>
          <a:ext cx="0" cy="0"/>
          <a:chOff x="0" y="0"/>
          <a:chExt cx="0" cy="0"/>
        </a:xfrm>
      </p:grpSpPr>
      <p:sp>
        <p:nvSpPr>
          <p:cNvPr id="685" name="Google Shape;685;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86" name="Google Shape;686;p79"/>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87" name="Google Shape;687;p7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688" name="Google Shape;688;p79"/>
          <p:cNvSpPr txBox="1"/>
          <p:nvPr/>
        </p:nvSpPr>
        <p:spPr>
          <a:xfrm>
            <a:off x="6969500" y="647250"/>
            <a:ext cx="1964100" cy="39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Instead of re-calculating size on demand every time size is called, we'll keep track of the current size in a private variable.</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Then, we'll update the size variable every time the list is changed.</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This variable is redundant (we could calculate the size from the list), but will save us time.</a:t>
            </a:r>
            <a:endParaRPr>
              <a:solidFill>
                <a:srgbClr val="BE0712"/>
              </a:solidFill>
              <a:latin typeface="Roboto"/>
              <a:ea typeface="Roboto"/>
              <a:cs typeface="Roboto"/>
              <a:sym typeface="Roboto"/>
            </a:endParaRPr>
          </a:p>
        </p:txBody>
      </p:sp>
      <p:cxnSp>
        <p:nvCxnSpPr>
          <p:cNvPr id="689" name="Google Shape;689;p79"/>
          <p:cNvCxnSpPr/>
          <p:nvPr/>
        </p:nvCxnSpPr>
        <p:spPr>
          <a:xfrm rot="10800000">
            <a:off x="2636125" y="1367950"/>
            <a:ext cx="43557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3" name="Shape 693"/>
        <p:cNvGrpSpPr/>
        <p:nvPr/>
      </p:nvGrpSpPr>
      <p:grpSpPr>
        <a:xfrm>
          <a:off x="0" y="0"/>
          <a:ext cx="0" cy="0"/>
          <a:chOff x="0" y="0"/>
          <a:chExt cx="0" cy="0"/>
        </a:xfrm>
      </p:grpSpPr>
      <p:sp>
        <p:nvSpPr>
          <p:cNvPr id="694" name="Google Shape;694;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695" name="Google Shape;695;p80"/>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696" name="Google Shape;696;p8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0" name="Shape 700"/>
        <p:cNvGrpSpPr/>
        <p:nvPr/>
      </p:nvGrpSpPr>
      <p:grpSpPr>
        <a:xfrm>
          <a:off x="0" y="0"/>
          <a:ext cx="0" cy="0"/>
          <a:chOff x="0" y="0"/>
          <a:chExt cx="0" cy="0"/>
        </a:xfrm>
      </p:grpSpPr>
      <p:sp>
        <p:nvSpPr>
          <p:cNvPr id="701" name="Google Shape;701;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02" name="Google Shape;702;p8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03" name="Google Shape;703;p8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04" name="Google Shape;704;p81"/>
          <p:cNvCxnSpPr/>
          <p:nvPr/>
        </p:nvCxnSpPr>
        <p:spPr>
          <a:xfrm rot="10800000">
            <a:off x="2074300" y="2358550"/>
            <a:ext cx="5263200" cy="0"/>
          </a:xfrm>
          <a:prstGeom prst="straightConnector1">
            <a:avLst/>
          </a:prstGeom>
          <a:noFill/>
          <a:ln cap="flat" cmpd="sng" w="19050">
            <a:solidFill>
              <a:srgbClr val="BE0712"/>
            </a:solidFill>
            <a:prstDash val="solid"/>
            <a:round/>
            <a:headEnd len="med" w="med" type="none"/>
            <a:tailEnd len="med" w="med" type="triangle"/>
          </a:ln>
        </p:spPr>
      </p:cxnSp>
      <p:sp>
        <p:nvSpPr>
          <p:cNvPr id="705" name="Google Shape;705;p81"/>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9" name="Shape 709"/>
        <p:cNvGrpSpPr/>
        <p:nvPr/>
      </p:nvGrpSpPr>
      <p:grpSpPr>
        <a:xfrm>
          <a:off x="0" y="0"/>
          <a:ext cx="0" cy="0"/>
          <a:chOff x="0" y="0"/>
          <a:chExt cx="0" cy="0"/>
        </a:xfrm>
      </p:grpSpPr>
      <p:sp>
        <p:nvSpPr>
          <p:cNvPr id="710" name="Google Shape;710;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1" name="Google Shape;711;p8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2" name="Google Shape;712;p8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85" name="Google Shape;185;p29"/>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i="1" sz="1600">
              <a:solidFill>
                <a:srgbClr val="A8A8A8"/>
              </a:solidFill>
              <a:highlight>
                <a:schemeClr val="dk1"/>
              </a:highlight>
              <a:latin typeface="Consolas"/>
              <a:ea typeface="Consolas"/>
              <a:cs typeface="Consolas"/>
              <a:sym typeface="Consolas"/>
            </a:endParaRPr>
          </a:p>
        </p:txBody>
      </p:sp>
      <p:sp>
        <p:nvSpPr>
          <p:cNvPr id="186" name="Google Shape;186;p2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6" name="Shape 716"/>
        <p:cNvGrpSpPr/>
        <p:nvPr/>
      </p:nvGrpSpPr>
      <p:grpSpPr>
        <a:xfrm>
          <a:off x="0" y="0"/>
          <a:ext cx="0" cy="0"/>
          <a:chOff x="0" y="0"/>
          <a:chExt cx="0" cy="0"/>
        </a:xfrm>
      </p:grpSpPr>
      <p:sp>
        <p:nvSpPr>
          <p:cNvPr id="717" name="Google Shape;717;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18" name="Google Shape;718;p8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19" name="Google Shape;719;p8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20" name="Google Shape;720;p83"/>
          <p:cNvCxnSpPr/>
          <p:nvPr/>
        </p:nvCxnSpPr>
        <p:spPr>
          <a:xfrm rot="10800000">
            <a:off x="2208100" y="2609452"/>
            <a:ext cx="5129400" cy="0"/>
          </a:xfrm>
          <a:prstGeom prst="straightConnector1">
            <a:avLst/>
          </a:prstGeom>
          <a:noFill/>
          <a:ln cap="flat" cmpd="sng" w="19050">
            <a:solidFill>
              <a:srgbClr val="BE0712"/>
            </a:solidFill>
            <a:prstDash val="solid"/>
            <a:round/>
            <a:headEnd len="med" w="med" type="none"/>
            <a:tailEnd len="med" w="med" type="triangle"/>
          </a:ln>
        </p:spPr>
      </p:cxnSp>
      <p:sp>
        <p:nvSpPr>
          <p:cNvPr id="721" name="Google Shape;721;p83"/>
          <p:cNvSpPr txBox="1"/>
          <p:nvPr/>
        </p:nvSpPr>
        <p:spPr>
          <a:xfrm>
            <a:off x="7337500" y="2382348"/>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5" name="Shape 725"/>
        <p:cNvGrpSpPr/>
        <p:nvPr/>
      </p:nvGrpSpPr>
      <p:grpSpPr>
        <a:xfrm>
          <a:off x="0" y="0"/>
          <a:ext cx="0" cy="0"/>
          <a:chOff x="0" y="0"/>
          <a:chExt cx="0" cy="0"/>
        </a:xfrm>
      </p:grpSpPr>
      <p:sp>
        <p:nvSpPr>
          <p:cNvPr id="726" name="Google Shape;72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27" name="Google Shape;727;p8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28" name="Google Shape;728;p8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729" name="Google Shape;729;p84"/>
          <p:cNvSpPr txBox="1"/>
          <p:nvPr/>
        </p:nvSpPr>
        <p:spPr>
          <a:xfrm>
            <a:off x="7337500" y="1620352"/>
            <a:ext cx="1659300" cy="10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No modification needed. getFirst doesn't change the size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3" name="Shape 733"/>
        <p:cNvGrpSpPr/>
        <p:nvPr/>
      </p:nvGrpSpPr>
      <p:grpSpPr>
        <a:xfrm>
          <a:off x="0" y="0"/>
          <a:ext cx="0" cy="0"/>
          <a:chOff x="0" y="0"/>
          <a:chExt cx="0" cy="0"/>
        </a:xfrm>
      </p:grpSpPr>
      <p:sp>
        <p:nvSpPr>
          <p:cNvPr id="734" name="Google Shape;734;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35" name="Google Shape;735;p85"/>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36" name="Google Shape;736;p8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0" name="Shape 740"/>
        <p:cNvGrpSpPr/>
        <p:nvPr/>
      </p:nvGrpSpPr>
      <p:grpSpPr>
        <a:xfrm>
          <a:off x="0" y="0"/>
          <a:ext cx="0" cy="0"/>
          <a:chOff x="0" y="0"/>
          <a:chExt cx="0" cy="0"/>
        </a:xfrm>
      </p:grpSpPr>
      <p:sp>
        <p:nvSpPr>
          <p:cNvPr id="741" name="Google Shape;741;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42" name="Google Shape;742;p8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43" name="Google Shape;743;p8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744" name="Google Shape;744;p86"/>
          <p:cNvCxnSpPr/>
          <p:nvPr/>
        </p:nvCxnSpPr>
        <p:spPr>
          <a:xfrm rot="10800000">
            <a:off x="2275000" y="2358550"/>
            <a:ext cx="5062500" cy="0"/>
          </a:xfrm>
          <a:prstGeom prst="straightConnector1">
            <a:avLst/>
          </a:prstGeom>
          <a:noFill/>
          <a:ln cap="flat" cmpd="sng" w="19050">
            <a:solidFill>
              <a:srgbClr val="BE0712"/>
            </a:solidFill>
            <a:prstDash val="solid"/>
            <a:round/>
            <a:headEnd len="med" w="med" type="none"/>
            <a:tailEnd len="med" w="med" type="triangle"/>
          </a:ln>
        </p:spPr>
      </p:cxnSp>
      <p:sp>
        <p:nvSpPr>
          <p:cNvPr id="745" name="Google Shape;745;p86"/>
          <p:cNvSpPr txBox="1"/>
          <p:nvPr/>
        </p:nvSpPr>
        <p:spPr>
          <a:xfrm>
            <a:off x="7337500" y="2131445"/>
            <a:ext cx="1659300" cy="6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New line added to existing function.</a:t>
            </a:r>
            <a:endParaRPr>
              <a:solidFill>
                <a:srgbClr val="BE0712"/>
              </a:solidFill>
              <a:latin typeface="Roboto"/>
              <a:ea typeface="Roboto"/>
              <a:cs typeface="Roboto"/>
              <a:sym typeface="Robo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49" name="Shape 749"/>
        <p:cNvGrpSpPr/>
        <p:nvPr/>
      </p:nvGrpSpPr>
      <p:grpSpPr>
        <a:xfrm>
          <a:off x="0" y="0"/>
          <a:ext cx="0" cy="0"/>
          <a:chOff x="0" y="0"/>
          <a:chExt cx="0" cy="0"/>
        </a:xfrm>
      </p:grpSpPr>
      <p:sp>
        <p:nvSpPr>
          <p:cNvPr id="750" name="Google Shape;750;p8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Fast size</a:t>
            </a:r>
            <a:endParaRPr/>
          </a:p>
        </p:txBody>
      </p:sp>
      <p:sp>
        <p:nvSpPr>
          <p:cNvPr id="751" name="Google Shape;751;p8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752" name="Google Shape;752;p8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6" name="Shape 756"/>
        <p:cNvGrpSpPr/>
        <p:nvPr/>
      </p:nvGrpSpPr>
      <p:grpSpPr>
        <a:xfrm>
          <a:off x="0" y="0"/>
          <a:ext cx="0" cy="0"/>
          <a:chOff x="0" y="0"/>
          <a:chExt cx="0" cy="0"/>
        </a:xfrm>
      </p:grpSpPr>
      <p:sp>
        <p:nvSpPr>
          <p:cNvPr id="757" name="Google Shape;757;p8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#5</a:t>
            </a:r>
            <a:r>
              <a:rPr lang="en"/>
              <a:t>: Fast size()</a:t>
            </a:r>
            <a:endParaRPr/>
          </a:p>
        </p:txBody>
      </p:sp>
      <p:sp>
        <p:nvSpPr>
          <p:cNvPr id="758" name="Google Shape;758;p8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Solution: Maintain a special size variable that </a:t>
            </a:r>
            <a:r>
              <a:rPr b="1" lang="en"/>
              <a:t>caches</a:t>
            </a:r>
            <a:r>
              <a:rPr lang="en"/>
              <a:t> the size of the list. </a:t>
            </a:r>
            <a:endParaRPr/>
          </a:p>
          <a:p>
            <a:pPr indent="-342900" lvl="0" marL="457200" rtl="0" algn="l">
              <a:spcBef>
                <a:spcPts val="600"/>
              </a:spcBef>
              <a:spcAft>
                <a:spcPts val="0"/>
              </a:spcAft>
              <a:buSzPts val="1800"/>
              <a:buChar char="●"/>
            </a:pPr>
            <a:r>
              <a:rPr lang="en"/>
              <a:t>Caching: putting aside data to speed up retrieval.</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TANSTAAFL: There ain't no such thing as a free lunch.</a:t>
            </a:r>
            <a:endParaRPr/>
          </a:p>
          <a:p>
            <a:pPr indent="-342900" lvl="0" marL="457200" rtl="0" algn="l">
              <a:spcBef>
                <a:spcPts val="600"/>
              </a:spcBef>
              <a:spcAft>
                <a:spcPts val="0"/>
              </a:spcAft>
              <a:buSzPts val="1800"/>
              <a:buChar char="●"/>
            </a:pPr>
            <a:r>
              <a:rPr lang="en"/>
              <a:t>But spreading the work over each add call is a net win in almost any circumstance.</a:t>
            </a:r>
            <a:endParaRPr/>
          </a:p>
        </p:txBody>
      </p:sp>
      <p:pic>
        <p:nvPicPr>
          <p:cNvPr id="759" name="Google Shape;759;p88"/>
          <p:cNvPicPr preferRelativeResize="0"/>
          <p:nvPr/>
        </p:nvPicPr>
        <p:blipFill>
          <a:blip r:embed="rId3">
            <a:alphaModFix/>
          </a:blip>
          <a:stretch>
            <a:fillRect/>
          </a:stretch>
        </p:blipFill>
        <p:spPr>
          <a:xfrm>
            <a:off x="5873000" y="2677938"/>
            <a:ext cx="2571750" cy="2200275"/>
          </a:xfrm>
          <a:prstGeom prst="rect">
            <a:avLst/>
          </a:prstGeom>
          <a:noFill/>
          <a:ln>
            <a:noFill/>
          </a:ln>
        </p:spPr>
      </p:pic>
      <p:sp>
        <p:nvSpPr>
          <p:cNvPr id="760" name="Google Shape;760;p88"/>
          <p:cNvSpPr txBox="1"/>
          <p:nvPr/>
        </p:nvSpPr>
        <p:spPr>
          <a:xfrm>
            <a:off x="5831775" y="4809500"/>
            <a:ext cx="2683800" cy="23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4"/>
              </a:rPr>
              <a:t>http://www.ensler.us/ensler.us/images/nolnchsmalla.jpg</a:t>
            </a:r>
            <a:endParaRPr sz="800"/>
          </a:p>
          <a:p>
            <a:pPr indent="0" lvl="0" marL="0" rtl="0" algn="l">
              <a:spcBef>
                <a:spcPts val="0"/>
              </a:spcBef>
              <a:spcAft>
                <a:spcPts val="0"/>
              </a:spcAft>
              <a:buNone/>
            </a:pPr>
            <a:r>
              <a:t/>
            </a:r>
            <a:endParaRPr sz="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9"/>
          <p:cNvSpPr/>
          <p:nvPr/>
        </p:nvSpPr>
        <p:spPr>
          <a:xfrm>
            <a:off x="1984325" y="3392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8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Naked Linked Lists (IntList) vs. SLLists</a:t>
            </a:r>
            <a:endParaRPr/>
          </a:p>
        </p:txBody>
      </p:sp>
      <p:grpSp>
        <p:nvGrpSpPr>
          <p:cNvPr id="767" name="Google Shape;767;p89"/>
          <p:cNvGrpSpPr/>
          <p:nvPr/>
        </p:nvGrpSpPr>
        <p:grpSpPr>
          <a:xfrm>
            <a:off x="56205" y="2500800"/>
            <a:ext cx="2109795" cy="654520"/>
            <a:chOff x="56205" y="2119800"/>
            <a:chExt cx="2109795" cy="654520"/>
          </a:xfrm>
        </p:grpSpPr>
        <p:sp>
          <p:nvSpPr>
            <p:cNvPr id="768" name="Google Shape;768;p89"/>
            <p:cNvSpPr/>
            <p:nvPr/>
          </p:nvSpPr>
          <p:spPr>
            <a:xfrm>
              <a:off x="360600" y="2188270"/>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89"/>
            <p:cNvSpPr txBox="1"/>
            <p:nvPr/>
          </p:nvSpPr>
          <p:spPr>
            <a:xfrm>
              <a:off x="56205" y="2119800"/>
              <a:ext cx="3363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cxnSp>
          <p:nvCxnSpPr>
            <p:cNvPr id="770" name="Google Shape;770;p89"/>
            <p:cNvCxnSpPr>
              <a:stCxn id="768" idx="3"/>
              <a:endCxn id="771" idx="0"/>
            </p:cNvCxnSpPr>
            <p:nvPr/>
          </p:nvCxnSpPr>
          <p:spPr>
            <a:xfrm>
              <a:off x="955800" y="2312020"/>
              <a:ext cx="1210200" cy="462300"/>
            </a:xfrm>
            <a:prstGeom prst="curvedConnector2">
              <a:avLst/>
            </a:prstGeom>
            <a:noFill/>
            <a:ln cap="flat" cmpd="sng" w="19050">
              <a:solidFill>
                <a:srgbClr val="666666"/>
              </a:solidFill>
              <a:prstDash val="solid"/>
              <a:round/>
              <a:headEnd len="med" w="med" type="none"/>
              <a:tailEnd len="med" w="med" type="triangle"/>
            </a:ln>
          </p:spPr>
        </p:cxnSp>
      </p:grpSp>
      <p:sp>
        <p:nvSpPr>
          <p:cNvPr id="771" name="Google Shape;771;p89"/>
          <p:cNvSpPr/>
          <p:nvPr/>
        </p:nvSpPr>
        <p:spPr>
          <a:xfrm>
            <a:off x="628575" y="3155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89"/>
          <p:cNvSpPr/>
          <p:nvPr/>
        </p:nvSpPr>
        <p:spPr>
          <a:xfrm>
            <a:off x="2627175" y="3398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773" name="Google Shape;773;p89"/>
          <p:cNvCxnSpPr>
            <a:stCxn id="772" idx="3"/>
            <a:endCxn id="774" idx="0"/>
          </p:cNvCxnSpPr>
          <p:nvPr/>
        </p:nvCxnSpPr>
        <p:spPr>
          <a:xfrm flipH="1">
            <a:off x="2570475" y="3585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775" name="Google Shape;775;p89"/>
          <p:cNvCxnSpPr>
            <a:stCxn id="772" idx="3"/>
          </p:cNvCxnSpPr>
          <p:nvPr/>
        </p:nvCxnSpPr>
        <p:spPr>
          <a:xfrm rot="10800000">
            <a:off x="2840475" y="3581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776" name="Google Shape;776;p89"/>
          <p:cNvSpPr txBox="1"/>
          <p:nvPr/>
        </p:nvSpPr>
        <p:spPr>
          <a:xfrm>
            <a:off x="581288" y="3122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addFirst</a:t>
            </a:r>
            <a:r>
              <a:rPr lang="en">
                <a:latin typeface="Consolas"/>
                <a:ea typeface="Consolas"/>
                <a:cs typeface="Consolas"/>
                <a:sym typeface="Consolas"/>
              </a:rPr>
              <a:t>()</a:t>
            </a:r>
            <a:endParaRPr>
              <a:latin typeface="Consolas"/>
              <a:ea typeface="Consolas"/>
              <a:cs typeface="Consolas"/>
              <a:sym typeface="Consolas"/>
            </a:endParaRPr>
          </a:p>
        </p:txBody>
      </p:sp>
      <p:cxnSp>
        <p:nvCxnSpPr>
          <p:cNvPr id="777" name="Google Shape;777;p89"/>
          <p:cNvCxnSpPr/>
          <p:nvPr/>
        </p:nvCxnSpPr>
        <p:spPr>
          <a:xfrm rot="10800000">
            <a:off x="180623" y="3300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778" name="Google Shape;778;p89"/>
          <p:cNvCxnSpPr/>
          <p:nvPr/>
        </p:nvCxnSpPr>
        <p:spPr>
          <a:xfrm rot="10800000">
            <a:off x="180623" y="3536385"/>
            <a:ext cx="432300" cy="0"/>
          </a:xfrm>
          <a:prstGeom prst="straightConnector1">
            <a:avLst/>
          </a:prstGeom>
          <a:noFill/>
          <a:ln cap="flat" cmpd="sng" w="19050">
            <a:solidFill>
              <a:srgbClr val="666666"/>
            </a:solidFill>
            <a:prstDash val="solid"/>
            <a:round/>
            <a:headEnd len="med" w="med" type="none"/>
            <a:tailEnd len="med" w="med" type="none"/>
          </a:ln>
        </p:spPr>
      </p:cxnSp>
      <p:sp>
        <p:nvSpPr>
          <p:cNvPr id="779" name="Google Shape;779;p89"/>
          <p:cNvSpPr txBox="1"/>
          <p:nvPr/>
        </p:nvSpPr>
        <p:spPr>
          <a:xfrm>
            <a:off x="4116425" y="3079150"/>
            <a:ext cx="4786500" cy="8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SLList</a:t>
            </a:r>
            <a:r>
              <a:rPr lang="en">
                <a:solidFill>
                  <a:srgbClr val="BE0712"/>
                </a:solidFill>
              </a:rPr>
              <a:t> class acts as a middle man between user and the naked recursive data structure. Allows us to store meta information about entire list, e.g. </a:t>
            </a:r>
            <a:r>
              <a:rPr b="1" lang="en">
                <a:solidFill>
                  <a:srgbClr val="BE0712"/>
                </a:solidFill>
                <a:latin typeface="Consolas"/>
                <a:ea typeface="Consolas"/>
                <a:cs typeface="Consolas"/>
                <a:sym typeface="Consolas"/>
              </a:rPr>
              <a:t>size</a:t>
            </a:r>
            <a:r>
              <a:rPr lang="en">
                <a:solidFill>
                  <a:srgbClr val="BE0712"/>
                </a:solidFill>
              </a:rPr>
              <a:t>.</a:t>
            </a:r>
            <a:endParaRPr>
              <a:solidFill>
                <a:srgbClr val="BE0712"/>
              </a:solidFill>
            </a:endParaRPr>
          </a:p>
        </p:txBody>
      </p:sp>
      <p:sp>
        <p:nvSpPr>
          <p:cNvPr id="780" name="Google Shape;780;p89"/>
          <p:cNvSpPr txBox="1"/>
          <p:nvPr/>
        </p:nvSpPr>
        <p:spPr>
          <a:xfrm>
            <a:off x="25883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first</a:t>
            </a:r>
            <a:endParaRPr>
              <a:latin typeface="Consolas"/>
              <a:ea typeface="Consolas"/>
              <a:cs typeface="Consolas"/>
              <a:sym typeface="Consolas"/>
            </a:endParaRPr>
          </a:p>
        </p:txBody>
      </p:sp>
      <p:sp>
        <p:nvSpPr>
          <p:cNvPr id="781" name="Google Shape;781;p89"/>
          <p:cNvSpPr txBox="1"/>
          <p:nvPr/>
        </p:nvSpPr>
        <p:spPr>
          <a:xfrm>
            <a:off x="589260" y="334434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getFirst</a:t>
            </a:r>
            <a:r>
              <a:rPr lang="en">
                <a:latin typeface="Consolas"/>
                <a:ea typeface="Consolas"/>
                <a:cs typeface="Consolas"/>
                <a:sym typeface="Consolas"/>
              </a:rPr>
              <a:t>()</a:t>
            </a:r>
            <a:endParaRPr>
              <a:latin typeface="Consolas"/>
              <a:ea typeface="Consolas"/>
              <a:cs typeface="Consolas"/>
              <a:sym typeface="Consolas"/>
            </a:endParaRPr>
          </a:p>
        </p:txBody>
      </p:sp>
      <p:grpSp>
        <p:nvGrpSpPr>
          <p:cNvPr id="782" name="Google Shape;782;p89"/>
          <p:cNvGrpSpPr/>
          <p:nvPr/>
        </p:nvGrpSpPr>
        <p:grpSpPr>
          <a:xfrm>
            <a:off x="1864749" y="1317764"/>
            <a:ext cx="1031828" cy="429276"/>
            <a:chOff x="809625" y="3638550"/>
            <a:chExt cx="1190525" cy="495300"/>
          </a:xfrm>
        </p:grpSpPr>
        <p:sp>
          <p:nvSpPr>
            <p:cNvPr id="783" name="Google Shape;783;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84" name="Google Shape;78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5" name="Google Shape;785;p89"/>
          <p:cNvGrpSpPr/>
          <p:nvPr/>
        </p:nvGrpSpPr>
        <p:grpSpPr>
          <a:xfrm>
            <a:off x="3602245" y="1317764"/>
            <a:ext cx="1031828" cy="429276"/>
            <a:chOff x="809625" y="3638550"/>
            <a:chExt cx="1190525" cy="495300"/>
          </a:xfrm>
        </p:grpSpPr>
        <p:sp>
          <p:nvSpPr>
            <p:cNvPr id="786" name="Google Shape;786;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787" name="Google Shape;787;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788" name="Google Shape;788;p89"/>
          <p:cNvGrpSpPr/>
          <p:nvPr/>
        </p:nvGrpSpPr>
        <p:grpSpPr>
          <a:xfrm>
            <a:off x="5339742" y="1317764"/>
            <a:ext cx="1031828" cy="429276"/>
            <a:chOff x="809625" y="3638550"/>
            <a:chExt cx="1190525" cy="495300"/>
          </a:xfrm>
        </p:grpSpPr>
        <p:sp>
          <p:nvSpPr>
            <p:cNvPr id="789" name="Google Shape;78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790" name="Google Shape;790;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791" name="Google Shape;791;p89"/>
          <p:cNvCxnSpPr>
            <a:endCxn id="786" idx="1"/>
          </p:cNvCxnSpPr>
          <p:nvPr/>
        </p:nvCxnSpPr>
        <p:spPr>
          <a:xfrm>
            <a:off x="2545945" y="153240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792" name="Google Shape;792;p89"/>
          <p:cNvCxnSpPr>
            <a:endCxn id="789" idx="1"/>
          </p:cNvCxnSpPr>
          <p:nvPr/>
        </p:nvCxnSpPr>
        <p:spPr>
          <a:xfrm>
            <a:off x="4257342" y="153240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793" name="Google Shape;793;p89"/>
          <p:cNvSpPr txBox="1"/>
          <p:nvPr/>
        </p:nvSpPr>
        <p:spPr>
          <a:xfrm>
            <a:off x="1034929" y="736652"/>
            <a:ext cx="7617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a:t>
            </a:r>
            <a:endParaRPr/>
          </a:p>
        </p:txBody>
      </p:sp>
      <p:sp>
        <p:nvSpPr>
          <p:cNvPr id="794" name="Google Shape;794;p89"/>
          <p:cNvSpPr/>
          <p:nvPr/>
        </p:nvSpPr>
        <p:spPr>
          <a:xfrm>
            <a:off x="1368814" y="819422"/>
            <a:ext cx="595200" cy="24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89"/>
          <p:cNvCxnSpPr>
            <a:stCxn id="794" idx="3"/>
            <a:endCxn id="784" idx="0"/>
          </p:cNvCxnSpPr>
          <p:nvPr/>
        </p:nvCxnSpPr>
        <p:spPr>
          <a:xfrm>
            <a:off x="1964014" y="943172"/>
            <a:ext cx="674700" cy="374700"/>
          </a:xfrm>
          <a:prstGeom prst="curvedConnector2">
            <a:avLst/>
          </a:prstGeom>
          <a:noFill/>
          <a:ln cap="flat" cmpd="sng" w="19050">
            <a:solidFill>
              <a:schemeClr val="dk2"/>
            </a:solidFill>
            <a:prstDash val="solid"/>
            <a:round/>
            <a:headEnd len="med" w="med" type="none"/>
            <a:tailEnd len="med" w="med" type="triangle"/>
          </a:ln>
        </p:spPr>
      </p:cxnSp>
      <p:sp>
        <p:nvSpPr>
          <p:cNvPr id="796" name="Google Shape;796;p89"/>
          <p:cNvSpPr txBox="1"/>
          <p:nvPr/>
        </p:nvSpPr>
        <p:spPr>
          <a:xfrm>
            <a:off x="17418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item</a:t>
            </a:r>
            <a:endParaRPr sz="1200">
              <a:latin typeface="Consolas"/>
              <a:ea typeface="Consolas"/>
              <a:cs typeface="Consolas"/>
              <a:sym typeface="Consolas"/>
            </a:endParaRPr>
          </a:p>
        </p:txBody>
      </p:sp>
      <p:sp>
        <p:nvSpPr>
          <p:cNvPr id="797" name="Google Shape;797;p89"/>
          <p:cNvSpPr txBox="1"/>
          <p:nvPr/>
        </p:nvSpPr>
        <p:spPr>
          <a:xfrm>
            <a:off x="2275261" y="4641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next</a:t>
            </a:r>
            <a:endParaRPr sz="1200">
              <a:latin typeface="Consolas"/>
              <a:ea typeface="Consolas"/>
              <a:cs typeface="Consolas"/>
              <a:sym typeface="Consolas"/>
            </a:endParaRPr>
          </a:p>
        </p:txBody>
      </p:sp>
      <p:grpSp>
        <p:nvGrpSpPr>
          <p:cNvPr id="798" name="Google Shape;798;p89"/>
          <p:cNvGrpSpPr/>
          <p:nvPr/>
        </p:nvGrpSpPr>
        <p:grpSpPr>
          <a:xfrm>
            <a:off x="1796624" y="4299714"/>
            <a:ext cx="1031828" cy="429276"/>
            <a:chOff x="809625" y="3638550"/>
            <a:chExt cx="1190525" cy="495300"/>
          </a:xfrm>
        </p:grpSpPr>
        <p:sp>
          <p:nvSpPr>
            <p:cNvPr id="799" name="Google Shape;799;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774" name="Google Shape;774;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0" name="Google Shape;800;p89"/>
          <p:cNvGrpSpPr/>
          <p:nvPr/>
        </p:nvGrpSpPr>
        <p:grpSpPr>
          <a:xfrm>
            <a:off x="3534120" y="4299714"/>
            <a:ext cx="1031828" cy="429276"/>
            <a:chOff x="809625" y="3638550"/>
            <a:chExt cx="1190525" cy="495300"/>
          </a:xfrm>
        </p:grpSpPr>
        <p:sp>
          <p:nvSpPr>
            <p:cNvPr id="801" name="Google Shape;801;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p:txBody>
        </p:sp>
        <p:sp>
          <p:nvSpPr>
            <p:cNvPr id="802" name="Google Shape;802;p89"/>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grpSp>
        <p:nvGrpSpPr>
          <p:cNvPr id="803" name="Google Shape;803;p89"/>
          <p:cNvGrpSpPr/>
          <p:nvPr/>
        </p:nvGrpSpPr>
        <p:grpSpPr>
          <a:xfrm>
            <a:off x="5271617" y="4299714"/>
            <a:ext cx="1031828" cy="429276"/>
            <a:chOff x="809625" y="3638550"/>
            <a:chExt cx="1190525" cy="495300"/>
          </a:xfrm>
        </p:grpSpPr>
        <p:sp>
          <p:nvSpPr>
            <p:cNvPr id="804" name="Google Shape;804;p89"/>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sp>
          <p:nvSpPr>
            <p:cNvPr id="805" name="Google Shape;805;p89"/>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p:txBody>
        </p:sp>
      </p:grpSp>
      <p:cxnSp>
        <p:nvCxnSpPr>
          <p:cNvPr id="806" name="Google Shape;806;p89"/>
          <p:cNvCxnSpPr>
            <a:endCxn id="801" idx="1"/>
          </p:cNvCxnSpPr>
          <p:nvPr/>
        </p:nvCxnSpPr>
        <p:spPr>
          <a:xfrm>
            <a:off x="2477820" y="45143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807" name="Google Shape;807;p89"/>
          <p:cNvCxnSpPr>
            <a:endCxn id="804" idx="1"/>
          </p:cNvCxnSpPr>
          <p:nvPr/>
        </p:nvCxnSpPr>
        <p:spPr>
          <a:xfrm>
            <a:off x="4189217" y="4514352"/>
            <a:ext cx="1082400" cy="0"/>
          </a:xfrm>
          <a:prstGeom prst="straightConnector1">
            <a:avLst/>
          </a:prstGeom>
          <a:noFill/>
          <a:ln cap="flat" cmpd="sng" w="19050">
            <a:solidFill>
              <a:srgbClr val="666666"/>
            </a:solidFill>
            <a:prstDash val="solid"/>
            <a:round/>
            <a:headEnd len="med" w="med" type="none"/>
            <a:tailEnd len="med" w="med" type="triangle"/>
          </a:ln>
        </p:spPr>
      </p:cxnSp>
      <p:sp>
        <p:nvSpPr>
          <p:cNvPr id="808" name="Google Shape;808;p89"/>
          <p:cNvSpPr txBox="1"/>
          <p:nvPr/>
        </p:nvSpPr>
        <p:spPr>
          <a:xfrm>
            <a:off x="18362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first</a:t>
            </a:r>
            <a:endParaRPr sz="1200">
              <a:latin typeface="Consolas"/>
              <a:ea typeface="Consolas"/>
              <a:cs typeface="Consolas"/>
              <a:sym typeface="Consolas"/>
            </a:endParaRPr>
          </a:p>
        </p:txBody>
      </p:sp>
      <p:sp>
        <p:nvSpPr>
          <p:cNvPr id="809" name="Google Shape;809;p89"/>
          <p:cNvSpPr txBox="1"/>
          <p:nvPr/>
        </p:nvSpPr>
        <p:spPr>
          <a:xfrm>
            <a:off x="2369625" y="1666037"/>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Consolas"/>
                <a:ea typeface="Consolas"/>
                <a:cs typeface="Consolas"/>
                <a:sym typeface="Consolas"/>
              </a:rPr>
              <a:t> rest</a:t>
            </a:r>
            <a:endParaRPr sz="1200">
              <a:latin typeface="Consolas"/>
              <a:ea typeface="Consolas"/>
              <a:cs typeface="Consolas"/>
              <a:sym typeface="Consolas"/>
            </a:endParaRPr>
          </a:p>
        </p:txBody>
      </p:sp>
      <p:sp>
        <p:nvSpPr>
          <p:cNvPr id="810" name="Google Shape;810;p89"/>
          <p:cNvSpPr txBox="1"/>
          <p:nvPr/>
        </p:nvSpPr>
        <p:spPr>
          <a:xfrm>
            <a:off x="2092997" y="3381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p:txBody>
      </p:sp>
      <p:sp>
        <p:nvSpPr>
          <p:cNvPr id="811" name="Google Shape;811;p89"/>
          <p:cNvSpPr txBox="1"/>
          <p:nvPr/>
        </p:nvSpPr>
        <p:spPr>
          <a:xfrm>
            <a:off x="1978704" y="3092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nsolas"/>
                <a:ea typeface="Consolas"/>
                <a:cs typeface="Consolas"/>
                <a:sym typeface="Consolas"/>
              </a:rPr>
              <a:t>size</a:t>
            </a:r>
            <a:endParaRPr b="1">
              <a:latin typeface="Consolas"/>
              <a:ea typeface="Consolas"/>
              <a:cs typeface="Consolas"/>
              <a:sym typeface="Consolas"/>
            </a:endParaRPr>
          </a:p>
        </p:txBody>
      </p:sp>
      <p:cxnSp>
        <p:nvCxnSpPr>
          <p:cNvPr id="812" name="Google Shape;812;p89"/>
          <p:cNvCxnSpPr/>
          <p:nvPr/>
        </p:nvCxnSpPr>
        <p:spPr>
          <a:xfrm rot="10800000">
            <a:off x="180623" y="3934438"/>
            <a:ext cx="432300" cy="0"/>
          </a:xfrm>
          <a:prstGeom prst="straightConnector1">
            <a:avLst/>
          </a:prstGeom>
          <a:noFill/>
          <a:ln cap="flat" cmpd="sng" w="19050">
            <a:solidFill>
              <a:srgbClr val="666666"/>
            </a:solidFill>
            <a:prstDash val="solid"/>
            <a:round/>
            <a:headEnd len="med" w="med" type="none"/>
            <a:tailEnd len="med" w="med" type="none"/>
          </a:ln>
        </p:spPr>
      </p:cxnSp>
      <p:sp>
        <p:nvSpPr>
          <p:cNvPr id="813" name="Google Shape;813;p89"/>
          <p:cNvSpPr txBox="1"/>
          <p:nvPr/>
        </p:nvSpPr>
        <p:spPr>
          <a:xfrm>
            <a:off x="589260" y="3747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p:txBody>
      </p:sp>
      <p:sp>
        <p:nvSpPr>
          <p:cNvPr id="814" name="Google Shape;814;p89"/>
          <p:cNvSpPr txBox="1"/>
          <p:nvPr/>
        </p:nvSpPr>
        <p:spPr>
          <a:xfrm>
            <a:off x="589260" y="35545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addLast</a:t>
            </a:r>
            <a:r>
              <a:rPr lang="en">
                <a:latin typeface="Consolas"/>
                <a:ea typeface="Consolas"/>
                <a:cs typeface="Consolas"/>
                <a:sym typeface="Consolas"/>
              </a:rPr>
              <a:t>()</a:t>
            </a:r>
            <a:endParaRPr>
              <a:latin typeface="Consolas"/>
              <a:ea typeface="Consolas"/>
              <a:cs typeface="Consolas"/>
              <a:sym typeface="Consolas"/>
            </a:endParaRPr>
          </a:p>
        </p:txBody>
      </p:sp>
      <p:cxnSp>
        <p:nvCxnSpPr>
          <p:cNvPr id="815" name="Google Shape;815;p89"/>
          <p:cNvCxnSpPr/>
          <p:nvPr/>
        </p:nvCxnSpPr>
        <p:spPr>
          <a:xfrm rot="10800000">
            <a:off x="180623" y="3741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816" name="Google Shape;816;p89"/>
          <p:cNvCxnSpPr/>
          <p:nvPr/>
        </p:nvCxnSpPr>
        <p:spPr>
          <a:xfrm>
            <a:off x="5851328" y="1321256"/>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817" name="Google Shape;817;p89"/>
          <p:cNvCxnSpPr/>
          <p:nvPr/>
        </p:nvCxnSpPr>
        <p:spPr>
          <a:xfrm>
            <a:off x="5784153" y="43003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9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Clr>
                <a:schemeClr val="dk1"/>
              </a:buClr>
              <a:buSzPts val="1100"/>
              <a:buFont typeface="Arial"/>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Clr>
                <a:schemeClr val="dk1"/>
              </a:buClr>
              <a:buSzPts val="1100"/>
              <a:buFont typeface="Arial"/>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Char char="•"/>
            </a:pPr>
            <a:r>
              <a:rPr b="1" lang="en">
                <a:solidFill>
                  <a:schemeClr val="accent3"/>
                </a:solidFill>
                <a:latin typeface="Consolas"/>
                <a:ea typeface="Consolas"/>
                <a:cs typeface="Consolas"/>
                <a:sym typeface="Consolas"/>
              </a:rPr>
              <a:t>addLast</a:t>
            </a:r>
            <a:r>
              <a:rPr b="1" lang="en">
                <a:solidFill>
                  <a:schemeClr val="accent3"/>
                </a:solidFill>
                <a:latin typeface="Roboto"/>
                <a:ea typeface="Roboto"/>
                <a:cs typeface="Roboto"/>
                <a:sym typeface="Roboto"/>
              </a:rPr>
              <a:t> Bug</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823" name="Google Shape;823;p9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Empty List </a:t>
            </a:r>
            <a:r>
              <a:rPr lang="en"/>
              <a:t>and</a:t>
            </a:r>
            <a:r>
              <a:rPr lang="en"/>
              <a:t> the </a:t>
            </a:r>
            <a:r>
              <a:rPr b="1" lang="en">
                <a:latin typeface="Consolas"/>
                <a:ea typeface="Consolas"/>
                <a:cs typeface="Consolas"/>
                <a:sym typeface="Consolas"/>
              </a:rPr>
              <a:t>addLast</a:t>
            </a:r>
            <a:r>
              <a:rPr lang="en"/>
              <a:t> Bug</a:t>
            </a:r>
            <a:endParaRPr/>
          </a:p>
        </p:txBody>
      </p:sp>
      <p:sp>
        <p:nvSpPr>
          <p:cNvPr id="824" name="Google Shape;824;p9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28" name="Shape 828"/>
        <p:cNvGrpSpPr/>
        <p:nvPr/>
      </p:nvGrpSpPr>
      <p:grpSpPr>
        <a:xfrm>
          <a:off x="0" y="0"/>
          <a:ext cx="0" cy="0"/>
          <a:chOff x="0" y="0"/>
          <a:chExt cx="0" cy="0"/>
        </a:xfrm>
      </p:grpSpPr>
      <p:sp>
        <p:nvSpPr>
          <p:cNvPr id="829" name="Google Shape;829;p9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Empty List</a:t>
            </a:r>
            <a:endParaRPr/>
          </a:p>
        </p:txBody>
      </p:sp>
      <p:sp>
        <p:nvSpPr>
          <p:cNvPr id="830" name="Google Shape;830;p91"/>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31" name="Google Shape;831;p9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cxnSp>
        <p:nvCxnSpPr>
          <p:cNvPr id="832" name="Google Shape;832;p91"/>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
        <p:nvSpPr>
          <p:cNvPr id="833" name="Google Shape;833;p91"/>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7" name="Shape 837"/>
        <p:cNvGrpSpPr/>
        <p:nvPr/>
      </p:nvGrpSpPr>
      <p:grpSpPr>
        <a:xfrm>
          <a:off x="0" y="0"/>
          <a:ext cx="0" cy="0"/>
          <a:chOff x="0" y="0"/>
          <a:chExt cx="0" cy="0"/>
        </a:xfrm>
      </p:grpSpPr>
      <p:sp>
        <p:nvSpPr>
          <p:cNvPr id="838" name="Google Shape;838;p9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39" name="Google Shape;839;p92"/>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0" name="Google Shape;840;p9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41" name="Google Shape;841;p92"/>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42" name="Google Shape;842;p92"/>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2" name="Google Shape;192;p30"/>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93" name="Google Shape;193;p3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6" name="Shape 846"/>
        <p:cNvGrpSpPr/>
        <p:nvPr/>
      </p:nvGrpSpPr>
      <p:grpSpPr>
        <a:xfrm>
          <a:off x="0" y="0"/>
          <a:ext cx="0" cy="0"/>
          <a:chOff x="0" y="0"/>
          <a:chExt cx="0" cy="0"/>
        </a:xfrm>
      </p:grpSpPr>
      <p:sp>
        <p:nvSpPr>
          <p:cNvPr id="847" name="Google Shape;847;p9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48" name="Google Shape;848;p93"/>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Creates an empty SLList.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49" name="Google Shape;849;p9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0" name="Google Shape;850;p93"/>
          <p:cNvSpPr txBox="1"/>
          <p:nvPr/>
        </p:nvSpPr>
        <p:spPr>
          <a:xfrm>
            <a:off x="7337500" y="2884151"/>
            <a:ext cx="1659300" cy="19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Adding a second constructor for empty lists (in addition to the existing constructor for making lists with 1 element).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p:txBody>
      </p:sp>
      <p:cxnSp>
        <p:nvCxnSpPr>
          <p:cNvPr id="851" name="Google Shape;851;p93"/>
          <p:cNvCxnSpPr/>
          <p:nvPr/>
        </p:nvCxnSpPr>
        <p:spPr>
          <a:xfrm rot="10800000">
            <a:off x="2687500" y="3351009"/>
            <a:ext cx="4650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5" name="Shape 855"/>
        <p:cNvGrpSpPr/>
        <p:nvPr/>
      </p:nvGrpSpPr>
      <p:grpSpPr>
        <a:xfrm>
          <a:off x="0" y="0"/>
          <a:ext cx="0" cy="0"/>
          <a:chOff x="0" y="0"/>
          <a:chExt cx="0" cy="0"/>
        </a:xfrm>
      </p:grpSpPr>
      <p:sp>
        <p:nvSpPr>
          <p:cNvPr id="856" name="Google Shape;856;p9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Empty List</a:t>
            </a:r>
            <a:endParaRPr/>
          </a:p>
        </p:txBody>
      </p:sp>
      <p:sp>
        <p:nvSpPr>
          <p:cNvPr id="857" name="Google Shape;857;p94"/>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10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5</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should print 5</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58" name="Google Shape;858;p9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59" name="Google Shape;859;p9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9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Improvement #6a</a:t>
            </a:r>
            <a:r>
              <a:rPr lang="en"/>
              <a:t>: Representing the Empty List</a:t>
            </a:r>
            <a:endParaRPr/>
          </a:p>
        </p:txBody>
      </p:sp>
      <p:sp>
        <p:nvSpPr>
          <p:cNvPr id="865" name="Google Shape;865;p9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Benefits of </a:t>
            </a:r>
            <a:r>
              <a:rPr lang="en">
                <a:solidFill>
                  <a:srgbClr val="208920"/>
                </a:solidFill>
                <a:latin typeface="Consolas"/>
                <a:ea typeface="Consolas"/>
                <a:cs typeface="Consolas"/>
                <a:sym typeface="Consolas"/>
              </a:rPr>
              <a:t>SLList</a:t>
            </a:r>
            <a:r>
              <a:rPr lang="en"/>
              <a:t> vs. </a:t>
            </a:r>
            <a:r>
              <a:rPr lang="en">
                <a:solidFill>
                  <a:srgbClr val="208920"/>
                </a:solidFill>
                <a:latin typeface="Consolas"/>
                <a:ea typeface="Consolas"/>
                <a:cs typeface="Consolas"/>
                <a:sym typeface="Consolas"/>
              </a:rPr>
              <a:t>IntList</a:t>
            </a:r>
            <a:r>
              <a:rPr lang="en"/>
              <a:t> so far:</a:t>
            </a:r>
            <a:endParaRPr/>
          </a:p>
          <a:p>
            <a:pPr indent="-342900" lvl="0" marL="457200" rtl="0" algn="l">
              <a:spcBef>
                <a:spcPts val="600"/>
              </a:spcBef>
              <a:spcAft>
                <a:spcPts val="0"/>
              </a:spcAft>
              <a:buSzPts val="1800"/>
              <a:buChar char="●"/>
            </a:pPr>
            <a:r>
              <a:rPr lang="en"/>
              <a:t>Faster </a:t>
            </a:r>
            <a:r>
              <a:rPr lang="en">
                <a:latin typeface="Consolas"/>
                <a:ea typeface="Consolas"/>
                <a:cs typeface="Consolas"/>
                <a:sym typeface="Consolas"/>
              </a:rPr>
              <a:t>size()</a:t>
            </a:r>
            <a:r>
              <a:rPr lang="en"/>
              <a:t> method than would have been convenient for </a:t>
            </a:r>
            <a:r>
              <a:rPr lang="en">
                <a:solidFill>
                  <a:srgbClr val="208920"/>
                </a:solidFill>
                <a:latin typeface="Consolas"/>
                <a:ea typeface="Consolas"/>
                <a:cs typeface="Consolas"/>
                <a:sym typeface="Consolas"/>
              </a:rPr>
              <a:t>IntList</a:t>
            </a:r>
            <a:r>
              <a:rPr lang="en"/>
              <a:t>.</a:t>
            </a:r>
            <a:endParaRPr/>
          </a:p>
          <a:p>
            <a:pPr indent="-342900" lvl="0" marL="457200" rtl="0" algn="l">
              <a:spcBef>
                <a:spcPts val="0"/>
              </a:spcBef>
              <a:spcAft>
                <a:spcPts val="0"/>
              </a:spcAft>
              <a:buSzPts val="1800"/>
              <a:buChar char="●"/>
            </a:pPr>
            <a:r>
              <a:rPr lang="en"/>
              <a:t>User of an </a:t>
            </a:r>
            <a:r>
              <a:rPr lang="en">
                <a:solidFill>
                  <a:srgbClr val="208920"/>
                </a:solidFill>
                <a:latin typeface="Consolas"/>
                <a:ea typeface="Consolas"/>
                <a:cs typeface="Consolas"/>
                <a:sym typeface="Consolas"/>
              </a:rPr>
              <a:t>SLList</a:t>
            </a:r>
            <a:r>
              <a:rPr lang="en"/>
              <a:t> never sees the </a:t>
            </a:r>
            <a:r>
              <a:rPr lang="en">
                <a:solidFill>
                  <a:srgbClr val="208920"/>
                </a:solidFill>
                <a:latin typeface="Consolas"/>
                <a:ea typeface="Consolas"/>
                <a:cs typeface="Consolas"/>
                <a:sym typeface="Consolas"/>
              </a:rPr>
              <a:t>IntList</a:t>
            </a:r>
            <a:r>
              <a:rPr lang="en"/>
              <a:t> </a:t>
            </a:r>
            <a:r>
              <a:rPr lang="en"/>
              <a:t>class.</a:t>
            </a:r>
            <a:endParaRPr/>
          </a:p>
          <a:p>
            <a:pPr indent="-342900" lvl="1" marL="914400" rtl="0" algn="l">
              <a:spcBef>
                <a:spcPts val="0"/>
              </a:spcBef>
              <a:spcAft>
                <a:spcPts val="0"/>
              </a:spcAft>
              <a:buSzPts val="1800"/>
              <a:buChar char="○"/>
            </a:pPr>
            <a:r>
              <a:rPr lang="en"/>
              <a:t>Simpler to use.</a:t>
            </a:r>
            <a:endParaRPr/>
          </a:p>
          <a:p>
            <a:pPr indent="-342900" lvl="1" marL="914400" rtl="0" algn="l">
              <a:spcBef>
                <a:spcPts val="0"/>
              </a:spcBef>
              <a:spcAft>
                <a:spcPts val="0"/>
              </a:spcAft>
              <a:buSzPts val="1800"/>
              <a:buChar char="○"/>
            </a:pPr>
            <a:r>
              <a:rPr lang="en"/>
              <a:t>More efficient </a:t>
            </a:r>
            <a:r>
              <a:rPr lang="en">
                <a:latin typeface="Consolas"/>
                <a:ea typeface="Consolas"/>
                <a:cs typeface="Consolas"/>
                <a:sym typeface="Consolas"/>
              </a:rPr>
              <a:t>addFirst</a:t>
            </a:r>
            <a:r>
              <a:rPr lang="en"/>
              <a:t> method (see exercises).</a:t>
            </a:r>
            <a:endParaRPr/>
          </a:p>
          <a:p>
            <a:pPr indent="-342900" lvl="1" marL="914400" rtl="0" algn="l">
              <a:spcBef>
                <a:spcPts val="0"/>
              </a:spcBef>
              <a:spcAft>
                <a:spcPts val="0"/>
              </a:spcAft>
              <a:buSzPts val="1800"/>
              <a:buChar char="○"/>
            </a:pPr>
            <a:r>
              <a:rPr lang="en"/>
              <a:t>Avoids errors (or malfeasance):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Another benefit we can gain:</a:t>
            </a:r>
            <a:endParaRPr/>
          </a:p>
          <a:p>
            <a:pPr indent="-342900" lvl="0" marL="457200" rtl="0" algn="l">
              <a:spcBef>
                <a:spcPts val="600"/>
              </a:spcBef>
              <a:spcAft>
                <a:spcPts val="0"/>
              </a:spcAft>
              <a:buSzPts val="1800"/>
              <a:buChar char="●"/>
            </a:pPr>
            <a:r>
              <a:rPr lang="en"/>
              <a:t>Easy to represent the empty list. Represent the empty list by setting </a:t>
            </a:r>
            <a:r>
              <a:rPr lang="en">
                <a:latin typeface="Consolas"/>
                <a:ea typeface="Consolas"/>
                <a:cs typeface="Consolas"/>
                <a:sym typeface="Consolas"/>
              </a:rPr>
              <a:t>first</a:t>
            </a:r>
            <a:r>
              <a:rPr lang="en"/>
              <a:t> to null. Let’s try!</a:t>
            </a:r>
            <a:endParaRPr/>
          </a:p>
          <a:p>
            <a:pPr indent="-342900" lvl="0" marL="457200" rtl="0" algn="l">
              <a:spcBef>
                <a:spcPts val="0"/>
              </a:spcBef>
              <a:spcAft>
                <a:spcPts val="0"/>
              </a:spcAft>
              <a:buSzPts val="1800"/>
              <a:buChar char="●"/>
            </a:pPr>
            <a:r>
              <a:rPr lang="en"/>
              <a:t>We’ll see there is a </a:t>
            </a:r>
            <a:r>
              <a:rPr b="1" lang="en"/>
              <a:t>very</a:t>
            </a:r>
            <a:r>
              <a:rPr lang="en"/>
              <a:t> subtle bug in the code. It crashes when you call addLast on the empty list.</a:t>
            </a:r>
            <a:endParaRPr/>
          </a:p>
        </p:txBody>
      </p:sp>
      <p:grpSp>
        <p:nvGrpSpPr>
          <p:cNvPr id="866" name="Google Shape;866;p95"/>
          <p:cNvGrpSpPr/>
          <p:nvPr/>
        </p:nvGrpSpPr>
        <p:grpSpPr>
          <a:xfrm>
            <a:off x="6143388" y="2377377"/>
            <a:ext cx="1031828" cy="429276"/>
            <a:chOff x="809625" y="3638550"/>
            <a:chExt cx="1190525" cy="495300"/>
          </a:xfrm>
        </p:grpSpPr>
        <p:sp>
          <p:nvSpPr>
            <p:cNvPr id="867" name="Google Shape;867;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868" name="Google Shape;868;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9" name="Google Shape;869;p95"/>
          <p:cNvCxnSpPr>
            <a:stCxn id="868" idx="3"/>
            <a:endCxn id="867" idx="2"/>
          </p:cNvCxnSpPr>
          <p:nvPr/>
        </p:nvCxnSpPr>
        <p:spPr>
          <a:xfrm flipH="1">
            <a:off x="6401216" y="2592015"/>
            <a:ext cx="774000" cy="214500"/>
          </a:xfrm>
          <a:prstGeom prst="curvedConnector4">
            <a:avLst>
              <a:gd fmla="val -30766" name="adj1"/>
              <a:gd fmla="val 211078" name="adj2"/>
            </a:avLst>
          </a:prstGeom>
          <a:noFill/>
          <a:ln cap="flat" cmpd="sng" w="19050">
            <a:solidFill>
              <a:srgbClr val="666666"/>
            </a:solidFill>
            <a:prstDash val="solid"/>
            <a:round/>
            <a:headEnd len="med" w="med" type="none"/>
            <a:tailEnd len="med" w="med" type="triangle"/>
          </a:ln>
        </p:spPr>
      </p:cxnSp>
      <p:grpSp>
        <p:nvGrpSpPr>
          <p:cNvPr id="870" name="Google Shape;870;p95"/>
          <p:cNvGrpSpPr/>
          <p:nvPr/>
        </p:nvGrpSpPr>
        <p:grpSpPr>
          <a:xfrm>
            <a:off x="4512317" y="2377377"/>
            <a:ext cx="1031828" cy="429276"/>
            <a:chOff x="809625" y="3638550"/>
            <a:chExt cx="1190525" cy="495300"/>
          </a:xfrm>
        </p:grpSpPr>
        <p:sp>
          <p:nvSpPr>
            <p:cNvPr id="871" name="Google Shape;871;p9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872" name="Google Shape;872;p9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73" name="Google Shape;873;p95"/>
          <p:cNvCxnSpPr>
            <a:endCxn id="867" idx="1"/>
          </p:cNvCxnSpPr>
          <p:nvPr/>
        </p:nvCxnSpPr>
        <p:spPr>
          <a:xfrm>
            <a:off x="5127288" y="2592015"/>
            <a:ext cx="1016100" cy="0"/>
          </a:xfrm>
          <a:prstGeom prst="straightConnector1">
            <a:avLst/>
          </a:prstGeom>
          <a:noFill/>
          <a:ln cap="flat" cmpd="sng" w="19050">
            <a:solidFill>
              <a:srgbClr val="666666"/>
            </a:solidFill>
            <a:prstDash val="solid"/>
            <a:round/>
            <a:headEnd len="med" w="med" type="none"/>
            <a:tailEnd len="med" w="med" type="triangl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7" name="Shape 877"/>
        <p:cNvGrpSpPr/>
        <p:nvPr/>
      </p:nvGrpSpPr>
      <p:grpSpPr>
        <a:xfrm>
          <a:off x="0" y="0"/>
          <a:ext cx="0" cy="0"/>
          <a:chOff x="0" y="0"/>
          <a:chExt cx="0" cy="0"/>
        </a:xfrm>
      </p:grpSpPr>
      <p:sp>
        <p:nvSpPr>
          <p:cNvPr id="878" name="Google Shape;878;p9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The addLast Bug</a:t>
            </a:r>
            <a:endParaRPr/>
          </a:p>
        </p:txBody>
      </p:sp>
      <p:sp>
        <p:nvSpPr>
          <p:cNvPr id="879" name="Google Shape;879;p96"/>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 program crashes!</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0" name="Google Shape;880;p9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1" name="Google Shape;881;p96"/>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5" name="Shape 885"/>
        <p:cNvGrpSpPr/>
        <p:nvPr/>
      </p:nvGrpSpPr>
      <p:grpSpPr>
        <a:xfrm>
          <a:off x="0" y="0"/>
          <a:ext cx="0" cy="0"/>
          <a:chOff x="0" y="0"/>
          <a:chExt cx="0" cy="0"/>
        </a:xfrm>
      </p:grpSpPr>
      <p:sp>
        <p:nvSpPr>
          <p:cNvPr id="886" name="Google Shape;886;p9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accent3"/>
                </a:solidFill>
              </a:rPr>
              <a:t>Coding Demo: The addLast Bug</a:t>
            </a:r>
            <a:endParaRPr/>
          </a:p>
        </p:txBody>
      </p:sp>
      <p:sp>
        <p:nvSpPr>
          <p:cNvPr id="887" name="Google Shape;887;p97"/>
          <p:cNvSpPr txBox="1"/>
          <p:nvPr/>
        </p:nvSpPr>
        <p:spPr>
          <a:xfrm>
            <a:off x="269825" y="647250"/>
            <a:ext cx="6599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888" name="Google Shape;888;p9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889" name="Google Shape;889;p97"/>
          <p:cNvSpPr txBox="1"/>
          <p:nvPr/>
        </p:nvSpPr>
        <p:spPr>
          <a:xfrm>
            <a:off x="6980675" y="3153319"/>
            <a:ext cx="1996200" cy="128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NullPointerException traceback identifies this line as where the program crashed.</a:t>
            </a:r>
            <a:endParaRPr>
              <a:solidFill>
                <a:srgbClr val="BE0712"/>
              </a:solidFill>
              <a:latin typeface="Roboto"/>
              <a:ea typeface="Roboto"/>
              <a:cs typeface="Roboto"/>
              <a:sym typeface="Roboto"/>
            </a:endParaRPr>
          </a:p>
        </p:txBody>
      </p:sp>
      <p:cxnSp>
        <p:nvCxnSpPr>
          <p:cNvPr id="890" name="Google Shape;890;p97"/>
          <p:cNvCxnSpPr/>
          <p:nvPr/>
        </p:nvCxnSpPr>
        <p:spPr>
          <a:xfrm rot="10800000">
            <a:off x="3846025" y="3364175"/>
            <a:ext cx="31458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94" name="Shape 894"/>
        <p:cNvGrpSpPr/>
        <p:nvPr/>
      </p:nvGrpSpPr>
      <p:grpSpPr>
        <a:xfrm>
          <a:off x="0" y="0"/>
          <a:ext cx="0" cy="0"/>
          <a:chOff x="0" y="0"/>
          <a:chExt cx="0" cy="0"/>
        </a:xfrm>
      </p:grpSpPr>
      <p:sp>
        <p:nvSpPr>
          <p:cNvPr id="895" name="Google Shape;895;p9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You Fix addLast?</a:t>
            </a:r>
            <a:endParaRPr/>
          </a:p>
        </p:txBody>
      </p:sp>
      <p:sp>
        <p:nvSpPr>
          <p:cNvPr id="896" name="Google Shape;896;p98"/>
          <p:cNvSpPr txBox="1"/>
          <p:nvPr>
            <p:ph idx="1" type="body"/>
          </p:nvPr>
        </p:nvSpPr>
        <p:spPr>
          <a:xfrm>
            <a:off x="107047" y="402200"/>
            <a:ext cx="4177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Your goal: </a:t>
            </a:r>
            <a:endParaRPr/>
          </a:p>
          <a:p>
            <a:pPr indent="-342900" lvl="0" marL="457200" rtl="0" algn="l">
              <a:spcBef>
                <a:spcPts val="600"/>
              </a:spcBef>
              <a:spcAft>
                <a:spcPts val="0"/>
              </a:spcAft>
              <a:buSzPts val="1800"/>
              <a:buChar char="●"/>
            </a:pPr>
            <a:r>
              <a:rPr lang="en"/>
              <a:t>Fix addLast so that we do not get a null pointer exception when we try to add to the back of an empty </a:t>
            </a:r>
            <a:r>
              <a:rPr lang="en">
                <a:latin typeface="Consolas"/>
                <a:ea typeface="Consolas"/>
                <a:cs typeface="Consolas"/>
                <a:sym typeface="Consolas"/>
              </a:rPr>
              <a:t>SLList</a:t>
            </a:r>
            <a:r>
              <a:rPr lang="en"/>
              <a:t>:</a:t>
            </a:r>
            <a:endParaRPr>
              <a:latin typeface="Consolas"/>
              <a:ea typeface="Consolas"/>
              <a:cs typeface="Consolas"/>
              <a:sym typeface="Consolas"/>
            </a:endParaRPr>
          </a:p>
        </p:txBody>
      </p:sp>
      <p:sp>
        <p:nvSpPr>
          <p:cNvPr id="897" name="Google Shape;897;p98"/>
          <p:cNvSpPr txBox="1"/>
          <p:nvPr/>
        </p:nvSpPr>
        <p:spPr>
          <a:xfrm>
            <a:off x="108675" y="4400325"/>
            <a:ext cx="3249000" cy="4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See study guide for starter code if you want to try on a computer.</a:t>
            </a:r>
            <a:endParaRPr>
              <a:solidFill>
                <a:srgbClr val="BE0712"/>
              </a:solidFill>
            </a:endParaRPr>
          </a:p>
        </p:txBody>
      </p:sp>
      <p:cxnSp>
        <p:nvCxnSpPr>
          <p:cNvPr id="898" name="Google Shape;898;p98"/>
          <p:cNvCxnSpPr/>
          <p:nvPr/>
        </p:nvCxnSpPr>
        <p:spPr>
          <a:xfrm flipH="1" rot="10800000">
            <a:off x="1436100" y="4053850"/>
            <a:ext cx="2790900" cy="346500"/>
          </a:xfrm>
          <a:prstGeom prst="straightConnector1">
            <a:avLst/>
          </a:prstGeom>
          <a:noFill/>
          <a:ln cap="flat" cmpd="sng" w="19050">
            <a:solidFill>
              <a:srgbClr val="BE0712"/>
            </a:solidFill>
            <a:prstDash val="solid"/>
            <a:round/>
            <a:headEnd len="med" w="med" type="none"/>
            <a:tailEnd len="med" w="med" type="triangle"/>
          </a:ln>
        </p:spPr>
      </p:cxnSp>
      <p:sp>
        <p:nvSpPr>
          <p:cNvPr id="899" name="Google Shape;899;p98"/>
          <p:cNvSpPr txBox="1"/>
          <p:nvPr/>
        </p:nvSpPr>
        <p:spPr>
          <a:xfrm>
            <a:off x="4392450" y="505350"/>
            <a:ext cx="43467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class </a:t>
            </a:r>
            <a:r>
              <a:rPr lang="en" sz="1500">
                <a:solidFill>
                  <a:srgbClr val="F7AD56"/>
                </a:solidFill>
                <a:highlight>
                  <a:schemeClr val="dk1"/>
                </a:highlight>
                <a:latin typeface="Consolas"/>
                <a:ea typeface="Consolas"/>
                <a:cs typeface="Consolas"/>
                <a:sym typeface="Consolas"/>
              </a:rPr>
              <a:t>SLList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private int </a:t>
            </a:r>
            <a:r>
              <a:rPr lang="en" sz="1500">
                <a:solidFill>
                  <a:srgbClr val="D6DCE7"/>
                </a:solidFill>
                <a:highlight>
                  <a:schemeClr val="dk1"/>
                </a:highlight>
                <a:latin typeface="Consolas"/>
                <a:ea typeface="Consolas"/>
                <a:cs typeface="Consolas"/>
                <a:sym typeface="Consolas"/>
              </a:rPr>
              <a:t>size</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a:t>
            </a:r>
            <a:r>
              <a:rPr lang="en" sz="1500">
                <a:solidFill>
                  <a:srgbClr val="5FB3B3"/>
                </a:solidFill>
                <a:highlight>
                  <a:schemeClr val="dk1"/>
                </a:highlight>
                <a:latin typeface="Consolas"/>
                <a:ea typeface="Consolas"/>
                <a:cs typeface="Consolas"/>
                <a:sym typeface="Consolas"/>
              </a:rPr>
              <a:t>SLList</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0</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00" name="Google Shape;900;p98"/>
          <p:cNvSpPr txBox="1"/>
          <p:nvPr/>
        </p:nvSpPr>
        <p:spPr>
          <a:xfrm>
            <a:off x="338250" y="2738625"/>
            <a:ext cx="3706500" cy="759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2000">
                <a:solidFill>
                  <a:srgbClr val="F7AD56"/>
                </a:solidFill>
                <a:highlight>
                  <a:schemeClr val="dk1"/>
                </a:highlight>
                <a:latin typeface="Consolas"/>
                <a:ea typeface="Consolas"/>
                <a:cs typeface="Consolas"/>
                <a:sym typeface="Consolas"/>
              </a:rPr>
              <a:t>SLList </a:t>
            </a:r>
            <a:r>
              <a:rPr lang="en" sz="2000">
                <a:solidFill>
                  <a:srgbClr val="D6DCE7"/>
                </a:solidFill>
                <a:highlight>
                  <a:schemeClr val="dk1"/>
                </a:highlight>
                <a:latin typeface="Consolas"/>
                <a:ea typeface="Consolas"/>
                <a:cs typeface="Consolas"/>
                <a:sym typeface="Consolas"/>
              </a:rPr>
              <a:t>s1 </a:t>
            </a:r>
            <a:r>
              <a:rPr lang="en" sz="2000">
                <a:solidFill>
                  <a:srgbClr val="F77A56"/>
                </a:solidFill>
                <a:highlight>
                  <a:schemeClr val="dk1"/>
                </a:highlight>
                <a:latin typeface="Consolas"/>
                <a:ea typeface="Consolas"/>
                <a:cs typeface="Consolas"/>
                <a:sym typeface="Consolas"/>
              </a:rPr>
              <a:t>= </a:t>
            </a:r>
            <a:r>
              <a:rPr lang="en" sz="2000">
                <a:solidFill>
                  <a:srgbClr val="C494C4"/>
                </a:solidFill>
                <a:highlight>
                  <a:schemeClr val="dk1"/>
                </a:highlight>
                <a:latin typeface="Consolas"/>
                <a:ea typeface="Consolas"/>
                <a:cs typeface="Consolas"/>
                <a:sym typeface="Consolas"/>
              </a:rPr>
              <a:t>new SLList</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2000">
                <a:solidFill>
                  <a:srgbClr val="D6DCE7"/>
                </a:solidFill>
                <a:highlight>
                  <a:schemeClr val="dk1"/>
                </a:highlight>
                <a:latin typeface="Consolas"/>
                <a:ea typeface="Consolas"/>
                <a:cs typeface="Consolas"/>
                <a:sym typeface="Consolas"/>
              </a:rPr>
              <a:t>s1</a:t>
            </a:r>
            <a:r>
              <a:rPr lang="en" sz="2000">
                <a:solidFill>
                  <a:srgbClr val="A5ABB8"/>
                </a:solidFill>
                <a:highlight>
                  <a:schemeClr val="dk1"/>
                </a:highlight>
                <a:latin typeface="Consolas"/>
                <a:ea typeface="Consolas"/>
                <a:cs typeface="Consolas"/>
                <a:sym typeface="Consolas"/>
              </a:rPr>
              <a:t>.</a:t>
            </a:r>
            <a:r>
              <a:rPr lang="en" sz="2000">
                <a:solidFill>
                  <a:srgbClr val="5EB2B2"/>
                </a:solidFill>
                <a:highlight>
                  <a:schemeClr val="dk1"/>
                </a:highlight>
                <a:latin typeface="Consolas"/>
                <a:ea typeface="Consolas"/>
                <a:cs typeface="Consolas"/>
                <a:sym typeface="Consolas"/>
              </a:rPr>
              <a:t>addLast</a:t>
            </a:r>
            <a:r>
              <a:rPr lang="en" sz="2000">
                <a:solidFill>
                  <a:srgbClr val="FDFDFD"/>
                </a:solidFill>
                <a:highlight>
                  <a:schemeClr val="dk1"/>
                </a:highlight>
                <a:latin typeface="Consolas"/>
                <a:ea typeface="Consolas"/>
                <a:cs typeface="Consolas"/>
                <a:sym typeface="Consolas"/>
              </a:rPr>
              <a:t>(</a:t>
            </a:r>
            <a:r>
              <a:rPr lang="en" sz="2000">
                <a:solidFill>
                  <a:srgbClr val="F7AD56"/>
                </a:solidFill>
                <a:highlight>
                  <a:schemeClr val="dk1"/>
                </a:highlight>
                <a:latin typeface="Consolas"/>
                <a:ea typeface="Consolas"/>
                <a:cs typeface="Consolas"/>
                <a:sym typeface="Consolas"/>
              </a:rPr>
              <a:t>5</a:t>
            </a:r>
            <a:r>
              <a:rPr lang="en" sz="2000">
                <a:solidFill>
                  <a:srgbClr val="FDFDFD"/>
                </a:solidFill>
                <a:highlight>
                  <a:schemeClr val="dk1"/>
                </a:highlight>
                <a:latin typeface="Consolas"/>
                <a:ea typeface="Consolas"/>
                <a:cs typeface="Consolas"/>
                <a:sym typeface="Consolas"/>
              </a:rPr>
              <a:t>)</a:t>
            </a:r>
            <a:r>
              <a:rPr lang="en" sz="2000">
                <a:solidFill>
                  <a:srgbClr val="A5ABB8"/>
                </a:solidFill>
                <a:highlight>
                  <a:schemeClr val="dk1"/>
                </a:highlight>
                <a:latin typeface="Consolas"/>
                <a:ea typeface="Consolas"/>
                <a:cs typeface="Consolas"/>
                <a:sym typeface="Consolas"/>
              </a:rPr>
              <a:t>;</a:t>
            </a:r>
            <a:endParaRPr sz="2000">
              <a:solidFill>
                <a:srgbClr val="89BDFF"/>
              </a:solidFill>
              <a:highlight>
                <a:schemeClr val="dk1"/>
              </a:highlight>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04" name="Shape 904"/>
        <p:cNvGrpSpPr/>
        <p:nvPr/>
      </p:nvGrpSpPr>
      <p:grpSpPr>
        <a:xfrm>
          <a:off x="0" y="0"/>
          <a:ext cx="0" cy="0"/>
          <a:chOff x="0" y="0"/>
          <a:chExt cx="0" cy="0"/>
        </a:xfrm>
      </p:grpSpPr>
      <p:sp>
        <p:nvSpPr>
          <p:cNvPr id="905" name="Google Shape;905;p9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Solution</a:t>
            </a:r>
            <a:endParaRPr/>
          </a:p>
        </p:txBody>
      </p:sp>
      <p:sp>
        <p:nvSpPr>
          <p:cNvPr id="906" name="Google Shape;906;p9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One possible solution:</a:t>
            </a:r>
            <a:endParaRPr/>
          </a:p>
          <a:p>
            <a:pPr indent="-342900" lvl="0" marL="457200" rtl="0" algn="l">
              <a:spcBef>
                <a:spcPts val="600"/>
              </a:spcBef>
              <a:spcAft>
                <a:spcPts val="0"/>
              </a:spcAft>
              <a:buSzPts val="1800"/>
              <a:buChar char="●"/>
            </a:pPr>
            <a:r>
              <a:rPr lang="en"/>
              <a:t>Add a special case for the empty list.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But there are other ways...</a:t>
            </a:r>
            <a:endParaRPr/>
          </a:p>
        </p:txBody>
      </p:sp>
      <p:sp>
        <p:nvSpPr>
          <p:cNvPr id="907" name="Google Shape;907;p99"/>
          <p:cNvSpPr txBox="1"/>
          <p:nvPr/>
        </p:nvSpPr>
        <p:spPr>
          <a:xfrm>
            <a:off x="4438175" y="505350"/>
            <a:ext cx="4638900" cy="45609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C494C4"/>
                </a:solidFill>
                <a:highlight>
                  <a:schemeClr val="dk1"/>
                </a:highlight>
                <a:latin typeface="Consolas"/>
                <a:ea typeface="Consolas"/>
                <a:cs typeface="Consolas"/>
                <a:sym typeface="Consolas"/>
              </a:rPr>
              <a:t>public void </a:t>
            </a:r>
            <a:r>
              <a:rPr lang="en" sz="1800">
                <a:solidFill>
                  <a:srgbClr val="5FB3B3"/>
                </a:solidFill>
                <a:highlight>
                  <a:schemeClr val="dk1"/>
                </a:highlight>
                <a:latin typeface="Consolas"/>
                <a:ea typeface="Consolas"/>
                <a:cs typeface="Consolas"/>
                <a:sym typeface="Consolas"/>
              </a:rPr>
              <a:t>addLast</a:t>
            </a:r>
            <a:r>
              <a:rPr lang="en" sz="1800">
                <a:solidFill>
                  <a:srgbClr val="FDFDFD"/>
                </a:solidFill>
                <a:highlight>
                  <a:schemeClr val="dk1"/>
                </a:highlight>
                <a:latin typeface="Consolas"/>
                <a:ea typeface="Consolas"/>
                <a:cs typeface="Consolas"/>
                <a:sym typeface="Consolas"/>
              </a:rPr>
              <a:t>(</a:t>
            </a:r>
            <a:r>
              <a:rPr lang="en" sz="1800">
                <a:solidFill>
                  <a:srgbClr val="C494C4"/>
                </a:solidFill>
                <a:highlight>
                  <a:schemeClr val="dk1"/>
                </a:highlight>
                <a:latin typeface="Consolas"/>
                <a:ea typeface="Consolas"/>
                <a:cs typeface="Consolas"/>
                <a:sym typeface="Consolas"/>
              </a:rPr>
              <a:t>int </a:t>
            </a:r>
            <a:r>
              <a:rPr lang="en" sz="1800">
                <a:solidFill>
                  <a:srgbClr val="F7AD56"/>
                </a:solidFill>
                <a:highlight>
                  <a:schemeClr val="dk1"/>
                </a:highlight>
                <a:latin typeface="Consolas"/>
                <a:ea typeface="Consolas"/>
                <a:cs typeface="Consolas"/>
                <a:sym typeface="Consolas"/>
              </a:rPr>
              <a:t>x</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size </a:t>
            </a:r>
            <a:r>
              <a:rPr lang="en" sz="1800">
                <a:solidFill>
                  <a:srgbClr val="F77A56"/>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1</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if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return</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F7AD56"/>
                </a:solidFill>
                <a:highlight>
                  <a:schemeClr val="dk1"/>
                </a:highlight>
                <a:latin typeface="Consolas"/>
                <a:ea typeface="Consolas"/>
                <a:cs typeface="Consolas"/>
                <a:sym typeface="Consolas"/>
              </a:rPr>
              <a:t>IntNode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first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while </a:t>
            </a:r>
            <a:r>
              <a:rPr lang="en" sz="1800">
                <a:solidFill>
                  <a:srgbClr val="FDFDFD"/>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 </a:t>
            </a:r>
            <a:r>
              <a:rPr lang="en" sz="1800">
                <a:solidFill>
                  <a:srgbClr val="F77A56"/>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A5ABB8"/>
                </a:solidFill>
                <a:highlight>
                  <a:schemeClr val="dk1"/>
                </a:highlight>
                <a:latin typeface="Consolas"/>
                <a:ea typeface="Consolas"/>
                <a:cs typeface="Consolas"/>
                <a:sym typeface="Consolas"/>
              </a:rPr>
              <a:t>   </a:t>
            </a:r>
            <a:r>
              <a:rPr lang="en" sz="1800">
                <a:solidFill>
                  <a:srgbClr val="FDFDFD"/>
                </a:solidFill>
                <a:highlight>
                  <a:schemeClr val="dk1"/>
                </a:highlight>
                <a:latin typeface="Consolas"/>
                <a:ea typeface="Consolas"/>
                <a:cs typeface="Consolas"/>
                <a:sym typeface="Consolas"/>
              </a:rPr>
              <a:t>}</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FDFDFD"/>
                </a:solidFill>
                <a:highlight>
                  <a:schemeClr val="dk1"/>
                </a:highlight>
                <a:latin typeface="Consolas"/>
                <a:ea typeface="Consolas"/>
                <a:cs typeface="Consolas"/>
                <a:sym typeface="Consolas"/>
              </a:rPr>
              <a:t>   </a:t>
            </a:r>
            <a:r>
              <a:rPr lang="en" sz="1800">
                <a:solidFill>
                  <a:srgbClr val="D6DCE7"/>
                </a:solidFill>
                <a:highlight>
                  <a:schemeClr val="dk1"/>
                </a:highlight>
                <a:latin typeface="Consolas"/>
                <a:ea typeface="Consolas"/>
                <a:cs typeface="Consolas"/>
                <a:sym typeface="Consolas"/>
              </a:rPr>
              <a:t>p</a:t>
            </a:r>
            <a:r>
              <a:rPr lang="en" sz="1800">
                <a:solidFill>
                  <a:srgbClr val="A5ABB8"/>
                </a:solidFill>
                <a:highlight>
                  <a:schemeClr val="dk1"/>
                </a:highlight>
                <a:latin typeface="Consolas"/>
                <a:ea typeface="Consolas"/>
                <a:cs typeface="Consolas"/>
                <a:sym typeface="Consolas"/>
              </a:rPr>
              <a:t>.</a:t>
            </a:r>
            <a:r>
              <a:rPr lang="en" sz="1800">
                <a:solidFill>
                  <a:srgbClr val="D6DCE7"/>
                </a:solidFill>
                <a:highlight>
                  <a:schemeClr val="dk1"/>
                </a:highlight>
                <a:latin typeface="Consolas"/>
                <a:ea typeface="Consolas"/>
                <a:cs typeface="Consolas"/>
                <a:sym typeface="Consolas"/>
              </a:rPr>
              <a:t>next </a:t>
            </a:r>
            <a:r>
              <a:rPr lang="en" sz="1800">
                <a:solidFill>
                  <a:srgbClr val="F77A56"/>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new IntNode</a:t>
            </a:r>
            <a:r>
              <a:rPr lang="en" sz="1800">
                <a:solidFill>
                  <a:srgbClr val="FDFDFD"/>
                </a:solidFill>
                <a:highlight>
                  <a:schemeClr val="dk1"/>
                </a:highlight>
                <a:latin typeface="Consolas"/>
                <a:ea typeface="Consolas"/>
                <a:cs typeface="Consolas"/>
                <a:sym typeface="Consolas"/>
              </a:rPr>
              <a:t>(</a:t>
            </a:r>
            <a:r>
              <a:rPr lang="en" sz="1800">
                <a:solidFill>
                  <a:srgbClr val="F7AD56"/>
                </a:solidFill>
                <a:highlight>
                  <a:schemeClr val="dk1"/>
                </a:highlight>
                <a:latin typeface="Consolas"/>
                <a:ea typeface="Consolas"/>
                <a:cs typeface="Consolas"/>
                <a:sym typeface="Consolas"/>
              </a:rPr>
              <a:t>x</a:t>
            </a:r>
            <a:r>
              <a:rPr lang="en" sz="1800">
                <a:solidFill>
                  <a:srgbClr val="A5ABB8"/>
                </a:solidFill>
                <a:highlight>
                  <a:schemeClr val="dk1"/>
                </a:highlight>
                <a:latin typeface="Consolas"/>
                <a:ea typeface="Consolas"/>
                <a:cs typeface="Consolas"/>
                <a:sym typeface="Consolas"/>
              </a:rPr>
              <a:t>, </a:t>
            </a:r>
            <a:r>
              <a:rPr lang="en" sz="1800">
                <a:solidFill>
                  <a:srgbClr val="C494C4"/>
                </a:solidFill>
                <a:highlight>
                  <a:schemeClr val="dk1"/>
                </a:highlight>
                <a:latin typeface="Consolas"/>
                <a:ea typeface="Consolas"/>
                <a:cs typeface="Consolas"/>
                <a:sym typeface="Consolas"/>
              </a:rPr>
              <a:t>null</a:t>
            </a:r>
            <a:r>
              <a:rPr lang="en" sz="1800">
                <a:solidFill>
                  <a:srgbClr val="FDFDFD"/>
                </a:solidFill>
                <a:highlight>
                  <a:schemeClr val="dk1"/>
                </a:highlight>
                <a:latin typeface="Consolas"/>
                <a:ea typeface="Consolas"/>
                <a:cs typeface="Consolas"/>
                <a:sym typeface="Consolas"/>
              </a:rPr>
              <a:t>)</a:t>
            </a:r>
            <a:r>
              <a:rPr lang="en" sz="1800">
                <a:solidFill>
                  <a:srgbClr val="A5ABB8"/>
                </a:solidFill>
                <a:highlight>
                  <a:schemeClr val="dk1"/>
                </a:highlight>
                <a:latin typeface="Consolas"/>
                <a:ea typeface="Consolas"/>
                <a:cs typeface="Consolas"/>
                <a:sym typeface="Consolas"/>
              </a:rPr>
              <a:t>;</a:t>
            </a:r>
            <a:endParaRPr sz="18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FDFDFD"/>
                </a:solidFill>
                <a:highlight>
                  <a:schemeClr val="dk1"/>
                </a:highlight>
                <a:latin typeface="Consolas"/>
                <a:ea typeface="Consolas"/>
                <a:cs typeface="Consolas"/>
                <a:sym typeface="Consolas"/>
              </a:rPr>
              <a:t>}</a:t>
            </a:r>
            <a:endParaRPr sz="1800">
              <a:solidFill>
                <a:srgbClr val="99CF50"/>
              </a:solidFill>
              <a:highlight>
                <a:schemeClr val="dk1"/>
              </a:highlight>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00"/>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Sentinel Nodes</a:t>
            </a:r>
            <a:endParaRPr b="1">
              <a:solidFill>
                <a:schemeClr val="accent3"/>
              </a:solidFill>
              <a:latin typeface="Roboto"/>
              <a:ea typeface="Roboto"/>
              <a:cs typeface="Roboto"/>
              <a:sym typeface="Roboto"/>
            </a:endParaRPr>
          </a:p>
          <a:p>
            <a:pPr indent="-342900" lvl="0" marL="457200" rtl="0" algn="l">
              <a:spcBef>
                <a:spcPts val="0"/>
              </a:spcBef>
              <a:spcAft>
                <a:spcPts val="0"/>
              </a:spcAft>
              <a:buClr>
                <a:schemeClr val="dk2"/>
              </a:buClr>
              <a:buSzPts val="1800"/>
              <a:buChar char="•"/>
            </a:pPr>
            <a:r>
              <a:rPr lang="en">
                <a:solidFill>
                  <a:schemeClr val="dk2"/>
                </a:solidFill>
              </a:rPr>
              <a:t>Invariants</a:t>
            </a:r>
            <a:endParaRPr>
              <a:solidFill>
                <a:schemeClr val="dk2"/>
              </a:solidFill>
            </a:endParaRPr>
          </a:p>
        </p:txBody>
      </p:sp>
      <p:sp>
        <p:nvSpPr>
          <p:cNvPr id="913" name="Google Shape;913;p100"/>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Sentinel Nodes</a:t>
            </a:r>
            <a:endParaRPr/>
          </a:p>
        </p:txBody>
      </p:sp>
      <p:sp>
        <p:nvSpPr>
          <p:cNvPr id="914" name="Google Shape;914;p100"/>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01"/>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 a human programmer, you only have so much working memory.</a:t>
            </a:r>
            <a:endParaRPr/>
          </a:p>
          <a:p>
            <a:pPr indent="-342900" lvl="0" marL="457200" rtl="0" algn="l">
              <a:spcBef>
                <a:spcPts val="600"/>
              </a:spcBef>
              <a:spcAft>
                <a:spcPts val="0"/>
              </a:spcAft>
              <a:buSzPts val="1800"/>
              <a:buChar char="●"/>
            </a:pPr>
            <a:r>
              <a:rPr lang="en"/>
              <a:t>You want to restrict the amount of complexity in your life!</a:t>
            </a:r>
            <a:endParaRPr/>
          </a:p>
          <a:p>
            <a:pPr indent="-342900" lvl="0" marL="457200" rtl="0" algn="l">
              <a:spcBef>
                <a:spcPts val="0"/>
              </a:spcBef>
              <a:spcAft>
                <a:spcPts val="0"/>
              </a:spcAft>
              <a:buSzPts val="1800"/>
              <a:buChar char="●"/>
            </a:pPr>
            <a:r>
              <a:rPr lang="en"/>
              <a:t>Simple code is (usually) good code.</a:t>
            </a:r>
            <a:endParaRPr/>
          </a:p>
          <a:p>
            <a:pPr indent="-342900" lvl="1" marL="914400" rtl="0" algn="l">
              <a:spcBef>
                <a:spcPts val="0"/>
              </a:spcBef>
              <a:spcAft>
                <a:spcPts val="0"/>
              </a:spcAft>
              <a:buSzPts val="1800"/>
              <a:buChar char="○"/>
            </a:pPr>
            <a:r>
              <a:rPr lang="en"/>
              <a:t>Special cases are not ‘simple’.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p:txBody>
      </p:sp>
      <p:sp>
        <p:nvSpPr>
          <p:cNvPr id="920" name="Google Shape;920;p101"/>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1" name="Google Shape;921;p10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 For Being a Good Programmer: Keep Code Simple</a:t>
            </a:r>
            <a:endParaRPr/>
          </a:p>
        </p:txBody>
      </p:sp>
      <p:sp>
        <p:nvSpPr>
          <p:cNvPr id="922" name="Google Shape;922;p101"/>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23" name="Google Shape;923;p101"/>
          <p:cNvPicPr preferRelativeResize="0"/>
          <p:nvPr/>
        </p:nvPicPr>
        <p:blipFill>
          <a:blip r:embed="rId3">
            <a:alphaModFix/>
          </a:blip>
          <a:stretch>
            <a:fillRect/>
          </a:stretch>
        </p:blipFill>
        <p:spPr>
          <a:xfrm>
            <a:off x="4124325" y="2295525"/>
            <a:ext cx="800100" cy="8001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02"/>
          <p:cNvSpPr txBox="1"/>
          <p:nvPr/>
        </p:nvSpPr>
        <p:spPr>
          <a:xfrm>
            <a:off x="5190700" y="1467900"/>
            <a:ext cx="38859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first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929" name="Google Shape;929;p10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addLast’s Fundamental Problem</a:t>
            </a:r>
            <a:endParaRPr/>
          </a:p>
        </p:txBody>
      </p:sp>
      <p:sp>
        <p:nvSpPr>
          <p:cNvPr id="930" name="Google Shape;930;p10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fundamental problem:</a:t>
            </a:r>
            <a:endParaRPr/>
          </a:p>
          <a:p>
            <a:pPr indent="-342900" lvl="0" marL="457200" rtl="0" algn="l">
              <a:spcBef>
                <a:spcPts val="600"/>
              </a:spcBef>
              <a:spcAft>
                <a:spcPts val="0"/>
              </a:spcAft>
              <a:buSzPts val="1800"/>
              <a:buChar char="●"/>
            </a:pPr>
            <a:r>
              <a:rPr lang="en"/>
              <a:t>The empty list has a null </a:t>
            </a:r>
            <a:r>
              <a:rPr b="1" lang="en">
                <a:latin typeface="Consolas"/>
                <a:ea typeface="Consolas"/>
                <a:cs typeface="Consolas"/>
                <a:sym typeface="Consolas"/>
              </a:rPr>
              <a:t>first</a:t>
            </a:r>
            <a:r>
              <a:rPr lang="en"/>
              <a:t>. Can’t access </a:t>
            </a:r>
            <a:r>
              <a:rPr lang="en">
                <a:latin typeface="Consolas"/>
                <a:ea typeface="Consolas"/>
                <a:cs typeface="Consolas"/>
                <a:sym typeface="Consolas"/>
              </a:rPr>
              <a:t>first.next</a:t>
            </a:r>
            <a:r>
              <a:rPr lang="en"/>
              <a:t>!</a:t>
            </a:r>
            <a:endParaRPr/>
          </a:p>
        </p:txBody>
      </p:sp>
      <p:sp>
        <p:nvSpPr>
          <p:cNvPr id="931" name="Google Shape;931;p102"/>
          <p:cNvSpPr txBox="1"/>
          <p:nvPr/>
        </p:nvSpPr>
        <p:spPr>
          <a:xfrm>
            <a:off x="206800" y="1631125"/>
            <a:ext cx="4983900" cy="3139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Roboto"/>
                <a:ea typeface="Roboto"/>
                <a:cs typeface="Roboto"/>
                <a:sym typeface="Roboto"/>
              </a:rPr>
              <a:t>Our fix is a bit ugly: </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Requires a special case.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More complex data structures will have many more special cases (gross!!)</a:t>
            </a:r>
            <a:endParaRPr sz="1800">
              <a:solidFill>
                <a:schemeClr val="dk1"/>
              </a:solidFill>
              <a:latin typeface="Roboto"/>
              <a:ea typeface="Roboto"/>
              <a:cs typeface="Roboto"/>
              <a:sym typeface="Roboto"/>
            </a:endParaRPr>
          </a:p>
          <a:p>
            <a:pPr indent="0" lvl="0" marL="0" rtl="0" algn="l">
              <a:spcBef>
                <a:spcPts val="600"/>
              </a:spcBef>
              <a:spcAft>
                <a:spcPts val="0"/>
              </a:spcAft>
              <a:buNone/>
            </a:pPr>
            <a:r>
              <a:t/>
            </a:r>
            <a:endParaRPr sz="1800">
              <a:solidFill>
                <a:schemeClr val="dk1"/>
              </a:solidFill>
              <a:latin typeface="Roboto"/>
              <a:ea typeface="Roboto"/>
              <a:cs typeface="Roboto"/>
              <a:sym typeface="Roboto"/>
            </a:endParaRPr>
          </a:p>
          <a:p>
            <a:pPr indent="0" lvl="0" marL="0" rtl="0" algn="l">
              <a:spcBef>
                <a:spcPts val="600"/>
              </a:spcBef>
              <a:spcAft>
                <a:spcPts val="0"/>
              </a:spcAft>
              <a:buNone/>
            </a:pPr>
            <a:r>
              <a:rPr lang="en" sz="1800">
                <a:solidFill>
                  <a:schemeClr val="dk1"/>
                </a:solidFill>
                <a:latin typeface="Roboto"/>
                <a:ea typeface="Roboto"/>
                <a:cs typeface="Roboto"/>
                <a:sym typeface="Roboto"/>
              </a:rPr>
              <a:t>How can we avoid special cases?</a:t>
            </a:r>
            <a:endParaRPr sz="1800">
              <a:solidFill>
                <a:schemeClr val="dk1"/>
              </a:solidFill>
              <a:latin typeface="Roboto"/>
              <a:ea typeface="Roboto"/>
              <a:cs typeface="Roboto"/>
              <a:sym typeface="Roboto"/>
            </a:endParaRPr>
          </a:p>
          <a:p>
            <a:pPr indent="-342900" lvl="0" marL="457200" rtl="0" algn="l">
              <a:spcBef>
                <a:spcPts val="600"/>
              </a:spcBef>
              <a:spcAft>
                <a:spcPts val="0"/>
              </a:spcAft>
              <a:buClr>
                <a:schemeClr val="dk1"/>
              </a:buClr>
              <a:buSzPts val="1800"/>
              <a:buFont typeface="Calibri"/>
              <a:buChar char="●"/>
            </a:pPr>
            <a:r>
              <a:rPr lang="en" sz="1800">
                <a:solidFill>
                  <a:schemeClr val="dk1"/>
                </a:solidFill>
                <a:latin typeface="Roboto"/>
                <a:ea typeface="Roboto"/>
                <a:cs typeface="Roboto"/>
                <a:sym typeface="Roboto"/>
              </a:rPr>
              <a:t>Make all </a:t>
            </a:r>
            <a:r>
              <a:rPr lang="en" sz="1800">
                <a:solidFill>
                  <a:srgbClr val="208920"/>
                </a:solidFill>
                <a:latin typeface="Consolas"/>
                <a:ea typeface="Consolas"/>
                <a:cs typeface="Consolas"/>
                <a:sym typeface="Consolas"/>
              </a:rPr>
              <a:t>SLLists</a:t>
            </a:r>
            <a:r>
              <a:rPr lang="en" sz="1800">
                <a:solidFill>
                  <a:schemeClr val="dk1"/>
                </a:solidFill>
                <a:latin typeface="Calibri"/>
                <a:ea typeface="Calibri"/>
                <a:cs typeface="Calibri"/>
                <a:sym typeface="Calibri"/>
              </a:rPr>
              <a:t> </a:t>
            </a:r>
            <a:r>
              <a:rPr lang="en" sz="1800">
                <a:solidFill>
                  <a:schemeClr val="dk1"/>
                </a:solidFill>
                <a:latin typeface="Roboto"/>
                <a:ea typeface="Roboto"/>
                <a:cs typeface="Roboto"/>
                <a:sym typeface="Roboto"/>
              </a:rPr>
              <a:t>(even empty) the “same”.</a:t>
            </a:r>
            <a:endParaRPr sz="1800">
              <a:solidFill>
                <a:schemeClr val="dk1"/>
              </a:solidFill>
              <a:latin typeface="Roboto"/>
              <a:ea typeface="Roboto"/>
              <a:cs typeface="Roboto"/>
              <a:sym typeface="Roboto"/>
            </a:endParaRPr>
          </a:p>
        </p:txBody>
      </p:sp>
      <p:sp>
        <p:nvSpPr>
          <p:cNvPr id="932" name="Google Shape;932;p102"/>
          <p:cNvSpPr/>
          <p:nvPr/>
        </p:nvSpPr>
        <p:spPr>
          <a:xfrm>
            <a:off x="5019675" y="2276475"/>
            <a:ext cx="114000" cy="933300"/>
          </a:xfrm>
          <a:prstGeom prst="leftBrace">
            <a:avLst>
              <a:gd fmla="val 8333" name="adj1"/>
              <a:gd fmla="val 5000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199" name="Google Shape;199;p31"/>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200" name="Google Shape;200;p3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03"/>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03"/>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939" name="Google Shape;939;p10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Improvement #6b</a:t>
            </a:r>
            <a:r>
              <a:rPr lang="en"/>
              <a:t>: Representing the Empty List Using a Sentinel </a:t>
            </a:r>
            <a:endParaRPr/>
          </a:p>
        </p:txBody>
      </p:sp>
      <p:sp>
        <p:nvSpPr>
          <p:cNvPr id="940" name="Google Shape;940;p10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Create a special node that is always there! Let’s call it a “sentinel node”.</a:t>
            </a:r>
            <a:endParaRPr/>
          </a:p>
        </p:txBody>
      </p:sp>
      <p:sp>
        <p:nvSpPr>
          <p:cNvPr id="941" name="Google Shape;941;p103"/>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2" name="Google Shape;942;p103"/>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43" name="Google Shape;943;p103"/>
          <p:cNvCxnSpPr>
            <a:stCxn id="942"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44" name="Google Shape;944;p103"/>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45" name="Google Shape;945;p103"/>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46" name="Google Shape;946;p103"/>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947" name="Google Shape;947;p103"/>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48" name="Google Shape;948;p103"/>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49" name="Google Shape;949;p103"/>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50" name="Google Shape;950;p103"/>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51" name="Google Shape;951;p103"/>
          <p:cNvGrpSpPr/>
          <p:nvPr/>
        </p:nvGrpSpPr>
        <p:grpSpPr>
          <a:xfrm>
            <a:off x="2330024" y="2394714"/>
            <a:ext cx="1031828" cy="429276"/>
            <a:chOff x="809625" y="3638550"/>
            <a:chExt cx="1190525" cy="495300"/>
          </a:xfrm>
        </p:grpSpPr>
        <p:sp>
          <p:nvSpPr>
            <p:cNvPr id="952" name="Google Shape;952;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53" name="Google Shape;953;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4" name="Google Shape;954;p103"/>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55" name="Google Shape;955;p103"/>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956" name="Google Shape;956;p103"/>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57" name="Google Shape;957;p103"/>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58" name="Google Shape;958;p103"/>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59" name="Google Shape;959;p103"/>
          <p:cNvCxnSpPr>
            <a:stCxn id="942" idx="3"/>
            <a:endCxn id="953"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960" name="Google Shape;960;p103"/>
          <p:cNvGrpSpPr/>
          <p:nvPr/>
        </p:nvGrpSpPr>
        <p:grpSpPr>
          <a:xfrm>
            <a:off x="714036" y="3204550"/>
            <a:ext cx="7860318" cy="1697623"/>
            <a:chOff x="714023" y="3321475"/>
            <a:chExt cx="7860318" cy="1697623"/>
          </a:xfrm>
        </p:grpSpPr>
        <p:sp>
          <p:nvSpPr>
            <p:cNvPr id="961" name="Google Shape;961;p103"/>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2" name="Google Shape;962;p103"/>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03"/>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64" name="Google Shape;964;p103"/>
            <p:cNvCxnSpPr>
              <a:stCxn id="963" idx="3"/>
              <a:endCxn id="965"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966" name="Google Shape;966;p103"/>
            <p:cNvCxnSpPr>
              <a:stCxn id="963"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967" name="Google Shape;967;p103"/>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68" name="Google Shape;968;p103"/>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969" name="Google Shape;969;p103"/>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970" name="Google Shape;970;p103"/>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first</a:t>
              </a:r>
              <a:endParaRPr>
                <a:latin typeface="Ubuntu Mono"/>
                <a:ea typeface="Ubuntu Mono"/>
                <a:cs typeface="Ubuntu Mono"/>
                <a:sym typeface="Ubuntu Mono"/>
              </a:endParaRPr>
            </a:p>
          </p:txBody>
        </p:sp>
        <p:sp>
          <p:nvSpPr>
            <p:cNvPr id="971" name="Google Shape;971;p103"/>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r>
                <a:rPr lang="en">
                  <a:latin typeface="Ubuntu Mono"/>
                  <a:ea typeface="Ubuntu Mono"/>
                  <a:cs typeface="Ubuntu Mono"/>
                  <a:sym typeface="Ubuntu Mono"/>
                </a:rPr>
                <a:t>()</a:t>
              </a:r>
              <a:endParaRPr>
                <a:latin typeface="Ubuntu Mono"/>
                <a:ea typeface="Ubuntu Mono"/>
                <a:cs typeface="Ubuntu Mono"/>
                <a:sym typeface="Ubuntu Mono"/>
              </a:endParaRPr>
            </a:p>
          </p:txBody>
        </p:sp>
        <p:sp>
          <p:nvSpPr>
            <p:cNvPr id="972" name="Google Shape;972;p103"/>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973" name="Google Shape;973;p103"/>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974" name="Google Shape;974;p103"/>
            <p:cNvGrpSpPr/>
            <p:nvPr/>
          </p:nvGrpSpPr>
          <p:grpSpPr>
            <a:xfrm>
              <a:off x="2330024" y="4528314"/>
              <a:ext cx="1031828" cy="429276"/>
              <a:chOff x="809625" y="3638550"/>
              <a:chExt cx="1190525" cy="495300"/>
            </a:xfrm>
          </p:grpSpPr>
          <p:sp>
            <p:nvSpPr>
              <p:cNvPr id="975" name="Google Shape;975;p103"/>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965" name="Google Shape;965;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103"/>
            <p:cNvGrpSpPr/>
            <p:nvPr/>
          </p:nvGrpSpPr>
          <p:grpSpPr>
            <a:xfrm>
              <a:off x="4067520" y="4528314"/>
              <a:ext cx="1031828" cy="429276"/>
              <a:chOff x="809625" y="3638550"/>
              <a:chExt cx="1190525" cy="495300"/>
            </a:xfrm>
          </p:grpSpPr>
          <p:sp>
            <p:nvSpPr>
              <p:cNvPr id="977" name="Google Shape;977;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78" name="Google Shape;978;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9" name="Google Shape;979;p103"/>
            <p:cNvGrpSpPr/>
            <p:nvPr/>
          </p:nvGrpSpPr>
          <p:grpSpPr>
            <a:xfrm>
              <a:off x="7542513" y="4528314"/>
              <a:ext cx="1031828" cy="429276"/>
              <a:chOff x="809625" y="3638550"/>
              <a:chExt cx="1190525" cy="495300"/>
            </a:xfrm>
          </p:grpSpPr>
          <p:sp>
            <p:nvSpPr>
              <p:cNvPr id="980" name="Google Shape;980;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981" name="Google Shape;981;p103"/>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2" name="Google Shape;982;p103"/>
            <p:cNvGrpSpPr/>
            <p:nvPr/>
          </p:nvGrpSpPr>
          <p:grpSpPr>
            <a:xfrm>
              <a:off x="5805017" y="4528314"/>
              <a:ext cx="1031828" cy="429276"/>
              <a:chOff x="809625" y="3638550"/>
              <a:chExt cx="1190525" cy="495300"/>
            </a:xfrm>
          </p:grpSpPr>
          <p:sp>
            <p:nvSpPr>
              <p:cNvPr id="983" name="Google Shape;983;p103"/>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984" name="Google Shape;984;p103"/>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85" name="Google Shape;985;p103"/>
            <p:cNvCxnSpPr>
              <a:endCxn id="977"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986" name="Google Shape;986;p103"/>
            <p:cNvCxnSpPr>
              <a:endCxn id="983"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987" name="Google Shape;987;p103"/>
            <p:cNvCxnSpPr>
              <a:endCxn id="980"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988" name="Google Shape;988;p103"/>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989" name="Google Shape;989;p103"/>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990" name="Google Shape;990;p103"/>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991" name="Google Shape;991;p103"/>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992" name="Google Shape;992;p103"/>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r>
                <a:rPr lang="en">
                  <a:latin typeface="Ubuntu Mono"/>
                  <a:ea typeface="Ubuntu Mono"/>
                  <a:cs typeface="Ubuntu Mono"/>
                  <a:sym typeface="Ubuntu Mono"/>
                </a:rPr>
                <a:t>()</a:t>
              </a:r>
              <a:endParaRPr>
                <a:latin typeface="Ubuntu Mono"/>
                <a:ea typeface="Ubuntu Mono"/>
                <a:cs typeface="Ubuntu Mono"/>
                <a:sym typeface="Ubuntu Mono"/>
              </a:endParaRPr>
            </a:p>
          </p:txBody>
        </p:sp>
        <p:cxnSp>
          <p:nvCxnSpPr>
            <p:cNvPr id="993" name="Google Shape;993;p103"/>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sp>
        <p:nvSpPr>
          <p:cNvPr id="994" name="Google Shape;994;p103"/>
          <p:cNvSpPr txBox="1"/>
          <p:nvPr/>
        </p:nvSpPr>
        <p:spPr>
          <a:xfrm>
            <a:off x="5098775" y="1973575"/>
            <a:ext cx="3378600" cy="42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T</a:t>
            </a:r>
            <a:r>
              <a:rPr lang="en">
                <a:solidFill>
                  <a:srgbClr val="BE0712"/>
                </a:solidFill>
              </a:rPr>
              <a:t>he empty list is just the sentinel node.</a:t>
            </a:r>
            <a:endParaRPr>
              <a:solidFill>
                <a:srgbClr val="BE0712"/>
              </a:solidFill>
            </a:endParaRPr>
          </a:p>
        </p:txBody>
      </p:sp>
      <p:cxnSp>
        <p:nvCxnSpPr>
          <p:cNvPr id="995" name="Google Shape;995;p103"/>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6" name="Google Shape;996;p103"/>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997" name="Google Shape;997;p103"/>
          <p:cNvCxnSpPr/>
          <p:nvPr/>
        </p:nvCxnSpPr>
        <p:spPr>
          <a:xfrm rot="10800000">
            <a:off x="4419675" y="1911200"/>
            <a:ext cx="600000" cy="209700"/>
          </a:xfrm>
          <a:prstGeom prst="straightConnector1">
            <a:avLst/>
          </a:prstGeom>
          <a:noFill/>
          <a:ln cap="flat" cmpd="sng" w="9525">
            <a:solidFill>
              <a:srgbClr val="BE0712"/>
            </a:solidFill>
            <a:prstDash val="solid"/>
            <a:round/>
            <a:headEnd len="med" w="med" type="none"/>
            <a:tailEnd len="med" w="med" type="triangle"/>
          </a:ln>
        </p:spPr>
      </p:cxnSp>
      <p:cxnSp>
        <p:nvCxnSpPr>
          <p:cNvPr id="998" name="Google Shape;998;p103"/>
          <p:cNvCxnSpPr/>
          <p:nvPr/>
        </p:nvCxnSpPr>
        <p:spPr>
          <a:xfrm flipH="1">
            <a:off x="4409850" y="2768600"/>
            <a:ext cx="638400" cy="552300"/>
          </a:xfrm>
          <a:prstGeom prst="straightConnector1">
            <a:avLst/>
          </a:prstGeom>
          <a:noFill/>
          <a:ln cap="flat" cmpd="sng" w="9525">
            <a:solidFill>
              <a:srgbClr val="BE0712"/>
            </a:solidFill>
            <a:prstDash val="solid"/>
            <a:round/>
            <a:headEnd len="med" w="med" type="none"/>
            <a:tailEnd len="med" w="med" type="triangle"/>
          </a:ln>
        </p:spPr>
      </p:cxnSp>
      <p:sp>
        <p:nvSpPr>
          <p:cNvPr id="999" name="Google Shape;999;p103"/>
          <p:cNvSpPr txBox="1"/>
          <p:nvPr/>
        </p:nvSpPr>
        <p:spPr>
          <a:xfrm>
            <a:off x="5098775" y="2457400"/>
            <a:ext cx="3378600" cy="5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rPr>
              <a:t>A list with 3 numbers has a sentinel node and 3 nodes that contain real data.</a:t>
            </a:r>
            <a:endParaRPr>
              <a:solidFill>
                <a:srgbClr val="BE0712"/>
              </a:solidFill>
            </a:endParaRPr>
          </a:p>
        </p:txBody>
      </p:sp>
      <p:sp>
        <p:nvSpPr>
          <p:cNvPr id="1000" name="Google Shape;1000;p103"/>
          <p:cNvSpPr txBox="1"/>
          <p:nvPr/>
        </p:nvSpPr>
        <p:spPr>
          <a:xfrm>
            <a:off x="4724400" y="3449425"/>
            <a:ext cx="4419600" cy="6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alibri"/>
                <a:ea typeface="Calibri"/>
                <a:cs typeface="Calibri"/>
                <a:sym typeface="Calibri"/>
              </a:rPr>
              <a:t>Let’s try reimplementing SLList with a sentinel node.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4" name="Shape 1004"/>
        <p:cNvGrpSpPr/>
        <p:nvPr/>
      </p:nvGrpSpPr>
      <p:grpSpPr>
        <a:xfrm>
          <a:off x="0" y="0"/>
          <a:ext cx="0" cy="0"/>
          <a:chOff x="0" y="0"/>
          <a:chExt cx="0" cy="0"/>
        </a:xfrm>
      </p:grpSpPr>
      <p:sp>
        <p:nvSpPr>
          <p:cNvPr id="1005" name="Google Shape;1005;p10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06" name="Google Shape;1006;p10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07" name="Google Shape;1007;p10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08" name="Google Shape;1008;p104"/>
          <p:cNvSpPr txBox="1"/>
          <p:nvPr/>
        </p:nvSpPr>
        <p:spPr>
          <a:xfrm>
            <a:off x="7337500" y="647250"/>
            <a:ext cx="1605600" cy="12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In this demo, we'll be modifying our existing code to account for the sentinel node.</a:t>
            </a:r>
            <a:endParaRPr>
              <a:solidFill>
                <a:srgbClr val="BE0712"/>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2" name="Shape 1012"/>
        <p:cNvGrpSpPr/>
        <p:nvPr/>
      </p:nvGrpSpPr>
      <p:grpSpPr>
        <a:xfrm>
          <a:off x="0" y="0"/>
          <a:ext cx="0" cy="0"/>
          <a:chOff x="0" y="0"/>
          <a:chExt cx="0" cy="0"/>
        </a:xfrm>
      </p:grpSpPr>
      <p:sp>
        <p:nvSpPr>
          <p:cNvPr id="1013" name="Google Shape;1013;p10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14" name="Google Shape;1014;p105"/>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15" name="Google Shape;1015;p105"/>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16" name="Google Shape;1016;p105"/>
          <p:cNvSpPr txBox="1"/>
          <p:nvPr/>
        </p:nvSpPr>
        <p:spPr>
          <a:xfrm>
            <a:off x="7359799" y="1193655"/>
            <a:ext cx="1605600" cy="6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Renaming first to sentinel.</a:t>
            </a:r>
            <a:endParaRPr>
              <a:solidFill>
                <a:srgbClr val="BE0712"/>
              </a:solidFill>
              <a:latin typeface="Roboto"/>
              <a:ea typeface="Roboto"/>
              <a:cs typeface="Roboto"/>
              <a:sym typeface="Roboto"/>
            </a:endParaRPr>
          </a:p>
        </p:txBody>
      </p:sp>
      <p:cxnSp>
        <p:nvCxnSpPr>
          <p:cNvPr id="1017" name="Google Shape;1017;p105"/>
          <p:cNvCxnSpPr/>
          <p:nvPr/>
        </p:nvCxnSpPr>
        <p:spPr>
          <a:xfrm rot="10800000">
            <a:off x="3523751" y="1389702"/>
            <a:ext cx="3847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1" name="Shape 1021"/>
        <p:cNvGrpSpPr/>
        <p:nvPr/>
      </p:nvGrpSpPr>
      <p:grpSpPr>
        <a:xfrm>
          <a:off x="0" y="0"/>
          <a:ext cx="0" cy="0"/>
          <a:chOff x="0" y="0"/>
          <a:chExt cx="0" cy="0"/>
        </a:xfrm>
      </p:grpSpPr>
      <p:sp>
        <p:nvSpPr>
          <p:cNvPr id="1022" name="Google Shape;1022;p10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23" name="Google Shape;1023;p106"/>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24" name="Google Shape;1024;p106"/>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25" name="Google Shape;1025;p106"/>
          <p:cNvSpPr txBox="1"/>
          <p:nvPr/>
        </p:nvSpPr>
        <p:spPr>
          <a:xfrm>
            <a:off x="7359800" y="20685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empty list is no longer null. It's the sentinel node (and no other nodes).</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63 is a placeholder. We don't care about the sentinel node's value.</a:t>
            </a:r>
            <a:endParaRPr>
              <a:solidFill>
                <a:srgbClr val="BE0712"/>
              </a:solidFill>
              <a:latin typeface="Roboto"/>
              <a:ea typeface="Roboto"/>
              <a:cs typeface="Roboto"/>
              <a:sym typeface="Roboto"/>
            </a:endParaRPr>
          </a:p>
        </p:txBody>
      </p:sp>
      <p:cxnSp>
        <p:nvCxnSpPr>
          <p:cNvPr id="1026" name="Google Shape;1026;p106"/>
          <p:cNvCxnSpPr/>
          <p:nvPr/>
        </p:nvCxnSpPr>
        <p:spPr>
          <a:xfrm rot="10800000">
            <a:off x="4817351" y="3850405"/>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0" name="Shape 1030"/>
        <p:cNvGrpSpPr/>
        <p:nvPr/>
      </p:nvGrpSpPr>
      <p:grpSpPr>
        <a:xfrm>
          <a:off x="0" y="0"/>
          <a:ext cx="0" cy="0"/>
          <a:chOff x="0" y="0"/>
          <a:chExt cx="0" cy="0"/>
        </a:xfrm>
      </p:grpSpPr>
      <p:sp>
        <p:nvSpPr>
          <p:cNvPr id="1031" name="Google Shape;1031;p10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32" name="Google Shape;1032;p107"/>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63</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0</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33" name="Google Shape;1033;p107"/>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34" name="Google Shape;1034;p107"/>
          <p:cNvSpPr txBox="1"/>
          <p:nvPr/>
        </p:nvSpPr>
        <p:spPr>
          <a:xfrm>
            <a:off x="7359800" y="2144749"/>
            <a:ext cx="1605600" cy="25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The single-element list is no longer just one node. It's two nodes: the sentinel node, followed by the node with the single value.</a:t>
            </a:r>
            <a:endParaRPr>
              <a:solidFill>
                <a:srgbClr val="BE0712"/>
              </a:solidFill>
              <a:latin typeface="Roboto"/>
              <a:ea typeface="Roboto"/>
              <a:cs typeface="Roboto"/>
              <a:sym typeface="Roboto"/>
            </a:endParaRPr>
          </a:p>
        </p:txBody>
      </p:sp>
      <p:cxnSp>
        <p:nvCxnSpPr>
          <p:cNvPr id="1035" name="Google Shape;1035;p107"/>
          <p:cNvCxnSpPr/>
          <p:nvPr/>
        </p:nvCxnSpPr>
        <p:spPr>
          <a:xfrm rot="10800000">
            <a:off x="4817351" y="2358000"/>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9" name="Shape 1039"/>
        <p:cNvGrpSpPr/>
        <p:nvPr/>
      </p:nvGrpSpPr>
      <p:grpSpPr>
        <a:xfrm>
          <a:off x="0" y="0"/>
          <a:ext cx="0" cy="0"/>
          <a:chOff x="0" y="0"/>
          <a:chExt cx="0" cy="0"/>
        </a:xfrm>
      </p:grpSpPr>
      <p:sp>
        <p:nvSpPr>
          <p:cNvPr id="1040" name="Google Shape;1040;p10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41" name="Google Shape;1041;p108"/>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42" name="Google Shape;1042;p108"/>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43" name="Google Shape;1043;p108"/>
          <p:cNvSpPr txBox="1"/>
          <p:nvPr/>
        </p:nvSpPr>
        <p:spPr>
          <a:xfrm>
            <a:off x="7359800" y="2395652"/>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addFirst to be consistent with the sentinel structure.</a:t>
            </a:r>
            <a:endParaRPr>
              <a:solidFill>
                <a:srgbClr val="BE0712"/>
              </a:solidFill>
              <a:latin typeface="Roboto"/>
              <a:ea typeface="Roboto"/>
              <a:cs typeface="Roboto"/>
              <a:sym typeface="Roboto"/>
            </a:endParaRPr>
          </a:p>
        </p:txBody>
      </p:sp>
      <p:cxnSp>
        <p:nvCxnSpPr>
          <p:cNvPr id="1044" name="Google Shape;1044;p108"/>
          <p:cNvCxnSpPr/>
          <p:nvPr/>
        </p:nvCxnSpPr>
        <p:spPr>
          <a:xfrm rot="10800000">
            <a:off x="4817351" y="2608902"/>
            <a:ext cx="25536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48" name="Shape 1048"/>
        <p:cNvGrpSpPr/>
        <p:nvPr/>
      </p:nvGrpSpPr>
      <p:grpSpPr>
        <a:xfrm>
          <a:off x="0" y="0"/>
          <a:ext cx="0" cy="0"/>
          <a:chOff x="0" y="0"/>
          <a:chExt cx="0" cy="0"/>
        </a:xfrm>
      </p:grpSpPr>
      <p:sp>
        <p:nvSpPr>
          <p:cNvPr id="1049" name="Google Shape;1049;p10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0" name="Google Shape;1050;p109"/>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front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addFirst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51" name="Google Shape;1051;p109"/>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52" name="Google Shape;1052;p109"/>
          <p:cNvSpPr txBox="1"/>
          <p:nvPr/>
        </p:nvSpPr>
        <p:spPr>
          <a:xfrm>
            <a:off x="7359800" y="2395650"/>
            <a:ext cx="1605600" cy="14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We need to reassign sentinel.next here, because "the first item is at sentinel.next."</a:t>
            </a:r>
            <a:endParaRPr>
              <a:solidFill>
                <a:srgbClr val="BE0712"/>
              </a:solidFill>
              <a:latin typeface="Roboto"/>
              <a:ea typeface="Roboto"/>
              <a:cs typeface="Roboto"/>
              <a:sym typeface="Roboto"/>
            </a:endParaRPr>
          </a:p>
        </p:txBody>
      </p:sp>
      <p:cxnSp>
        <p:nvCxnSpPr>
          <p:cNvPr id="1053" name="Google Shape;1053;p109"/>
          <p:cNvCxnSpPr/>
          <p:nvPr/>
        </p:nvCxnSpPr>
        <p:spPr>
          <a:xfrm rot="10800000">
            <a:off x="6244751" y="2608902"/>
            <a:ext cx="11262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7" name="Shape 1057"/>
        <p:cNvGrpSpPr/>
        <p:nvPr/>
      </p:nvGrpSpPr>
      <p:grpSpPr>
        <a:xfrm>
          <a:off x="0" y="0"/>
          <a:ext cx="0" cy="0"/>
          <a:chOff x="0" y="0"/>
          <a:chExt cx="0" cy="0"/>
        </a:xfrm>
      </p:grpSpPr>
      <p:sp>
        <p:nvSpPr>
          <p:cNvPr id="1058" name="Google Shape;1058;p11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59" name="Google Shape;1059;p110"/>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0" name="Google Shape;1060;p110"/>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61" name="Google Shape;1061;p110"/>
          <p:cNvSpPr txBox="1"/>
          <p:nvPr/>
        </p:nvSpPr>
        <p:spPr>
          <a:xfrm>
            <a:off x="7359800" y="2404945"/>
            <a:ext cx="1605600" cy="12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getFirst to be consistent with the sentinel structure.</a:t>
            </a:r>
            <a:endParaRPr>
              <a:solidFill>
                <a:srgbClr val="BE0712"/>
              </a:solidFill>
              <a:latin typeface="Roboto"/>
              <a:ea typeface="Roboto"/>
              <a:cs typeface="Roboto"/>
              <a:sym typeface="Roboto"/>
            </a:endParaRPr>
          </a:p>
        </p:txBody>
      </p:sp>
      <p:cxnSp>
        <p:nvCxnSpPr>
          <p:cNvPr id="1062" name="Google Shape;1062;p110"/>
          <p:cNvCxnSpPr/>
          <p:nvPr/>
        </p:nvCxnSpPr>
        <p:spPr>
          <a:xfrm rot="10800000">
            <a:off x="3389951" y="26181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6" name="Shape 1066"/>
        <p:cNvGrpSpPr/>
        <p:nvPr/>
      </p:nvGrpSpPr>
      <p:grpSpPr>
        <a:xfrm>
          <a:off x="0" y="0"/>
          <a:ext cx="0" cy="0"/>
          <a:chOff x="0" y="0"/>
          <a:chExt cx="0" cy="0"/>
        </a:xfrm>
      </p:grpSpPr>
      <p:sp>
        <p:nvSpPr>
          <p:cNvPr id="1067" name="Google Shape;1067;p1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68" name="Google Shape;1068;p111"/>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Returns the first item in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int </a:t>
            </a:r>
            <a:r>
              <a:rPr lang="en" sz="1600">
                <a:solidFill>
                  <a:srgbClr val="5FB3B3"/>
                </a:solidFill>
                <a:highlight>
                  <a:schemeClr val="dk1"/>
                </a:highlight>
                <a:latin typeface="Consolas"/>
                <a:ea typeface="Consolas"/>
                <a:cs typeface="Consolas"/>
                <a:sym typeface="Consolas"/>
              </a:rPr>
              <a:t>getFirst</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return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item</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69" name="Google Shape;1069;p111"/>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0" name="Google Shape;1070;p111"/>
          <p:cNvSpPr txBox="1"/>
          <p:nvPr/>
        </p:nvSpPr>
        <p:spPr>
          <a:xfrm>
            <a:off x="7359800" y="2404954"/>
            <a:ext cx="1605600" cy="22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Recall: "the first item is at sentinel.next."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If we returned sentinel.item, we would get the placeholder 63, not the true first item of the list.</a:t>
            </a:r>
            <a:endParaRPr>
              <a:solidFill>
                <a:srgbClr val="BE0712"/>
              </a:solidFill>
              <a:latin typeface="Roboto"/>
              <a:ea typeface="Roboto"/>
              <a:cs typeface="Roboto"/>
              <a:sym typeface="Roboto"/>
            </a:endParaRPr>
          </a:p>
        </p:txBody>
      </p:sp>
      <p:cxnSp>
        <p:nvCxnSpPr>
          <p:cNvPr id="1071" name="Google Shape;1071;p111"/>
          <p:cNvCxnSpPr/>
          <p:nvPr/>
        </p:nvCxnSpPr>
        <p:spPr>
          <a:xfrm rot="10800000">
            <a:off x="4047851" y="2618195"/>
            <a:ext cx="33231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75" name="Shape 1075"/>
        <p:cNvGrpSpPr/>
        <p:nvPr/>
      </p:nvGrpSpPr>
      <p:grpSpPr>
        <a:xfrm>
          <a:off x="0" y="0"/>
          <a:ext cx="0" cy="0"/>
          <a:chOff x="0" y="0"/>
          <a:chExt cx="0" cy="0"/>
        </a:xfrm>
      </p:grpSpPr>
      <p:sp>
        <p:nvSpPr>
          <p:cNvPr id="1076" name="Google Shape;1076;p1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77" name="Google Shape;1077;p112"/>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78" name="Google Shape;1078;p11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79" name="Google Shape;1079;p112"/>
          <p:cNvSpPr txBox="1"/>
          <p:nvPr/>
        </p:nvSpPr>
        <p:spPr>
          <a:xfrm>
            <a:off x="7359800" y="2633552"/>
            <a:ext cx="1605600" cy="12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Need to modify addLast to be consistent with the sentinel structure.</a:t>
            </a:r>
            <a:endParaRPr>
              <a:solidFill>
                <a:srgbClr val="BE0712"/>
              </a:solidFill>
              <a:latin typeface="Roboto"/>
              <a:ea typeface="Roboto"/>
              <a:cs typeface="Roboto"/>
              <a:sym typeface="Roboto"/>
            </a:endParaRPr>
          </a:p>
        </p:txBody>
      </p:sp>
      <p:cxnSp>
        <p:nvCxnSpPr>
          <p:cNvPr id="1080" name="Google Shape;1080;p112"/>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Bureaucracy</a:t>
            </a:r>
            <a:endParaRPr/>
          </a:p>
        </p:txBody>
      </p:sp>
      <p:sp>
        <p:nvSpPr>
          <p:cNvPr id="206" name="Google Shape;206;p32"/>
          <p:cNvSpPr txBox="1"/>
          <p:nvPr/>
        </p:nvSpPr>
        <p:spPr>
          <a:xfrm>
            <a:off x="269825" y="647250"/>
            <a:ext cx="79134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An SLList is a list of integers, which hides the terrible truth</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of the nakedness within. */</a:t>
            </a:r>
            <a:endParaRPr i="1" sz="1600">
              <a:solidFill>
                <a:srgbClr val="A8A8A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first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a:t>
            </a:r>
            <a:r>
              <a:rPr lang="en" sz="1600">
                <a:solidFill>
                  <a:srgbClr val="5FB3B3"/>
                </a:solidFill>
                <a:highlight>
                  <a:schemeClr val="dk1"/>
                </a:highlight>
                <a:latin typeface="Consolas"/>
                <a:ea typeface="Consolas"/>
                <a:cs typeface="Consolas"/>
                <a:sym typeface="Consolas"/>
              </a:rPr>
              <a:t>SLList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first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F9F9F9"/>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600">
              <a:solidFill>
                <a:srgbClr val="99CF50"/>
              </a:solidFill>
              <a:highlight>
                <a:schemeClr val="dk1"/>
              </a:highlight>
              <a:latin typeface="Consolas"/>
              <a:ea typeface="Consolas"/>
              <a:cs typeface="Consolas"/>
              <a:sym typeface="Consolas"/>
            </a:endParaRPr>
          </a:p>
        </p:txBody>
      </p:sp>
      <p:sp>
        <p:nvSpPr>
          <p:cNvPr id="207" name="Google Shape;207;p32"/>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84" name="Shape 1084"/>
        <p:cNvGrpSpPr/>
        <p:nvPr/>
      </p:nvGrpSpPr>
      <p:grpSpPr>
        <a:xfrm>
          <a:off x="0" y="0"/>
          <a:ext cx="0" cy="0"/>
          <a:chOff x="0" y="0"/>
          <a:chExt cx="0" cy="0"/>
        </a:xfrm>
      </p:grpSpPr>
      <p:sp>
        <p:nvSpPr>
          <p:cNvPr id="1085" name="Google Shape;1085;p11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86" name="Google Shape;1086;p113"/>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Adds x to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void </a:t>
            </a:r>
            <a:r>
              <a:rPr lang="en" sz="1600">
                <a:solidFill>
                  <a:srgbClr val="5FB3B3"/>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C494C4"/>
                </a:solidFill>
                <a:highlight>
                  <a:schemeClr val="dk1"/>
                </a:highlight>
                <a:latin typeface="Consolas"/>
                <a:ea typeface="Consolas"/>
                <a:cs typeface="Consolas"/>
                <a:sym typeface="Consolas"/>
              </a:rPr>
              <a:t>int </a:t>
            </a:r>
            <a:r>
              <a:rPr lang="en" sz="1600">
                <a:solidFill>
                  <a:srgbClr val="F7AD56"/>
                </a:solidFill>
                <a:highlight>
                  <a:schemeClr val="dk1"/>
                </a:highlight>
                <a:latin typeface="Consolas"/>
                <a:ea typeface="Consolas"/>
                <a:cs typeface="Consolas"/>
                <a:sym typeface="Consolas"/>
              </a:rPr>
              <a:t>x</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size </a:t>
            </a:r>
            <a:r>
              <a:rPr lang="en" sz="1600">
                <a:solidFill>
                  <a:srgbClr val="F77A56"/>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1</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 Move p until it reaches the end of the list. */</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while </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 </a:t>
            </a:r>
            <a:r>
              <a:rPr lang="en" sz="1600">
                <a:solidFill>
                  <a:srgbClr val="F77A56"/>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p</a:t>
            </a:r>
            <a:r>
              <a:rPr lang="en" sz="1600">
                <a:solidFill>
                  <a:srgbClr val="A5ABB8"/>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next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IntNode</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x</a:t>
            </a: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null</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87" name="Google Shape;1087;p113"/>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88" name="Google Shape;1088;p113"/>
          <p:cNvSpPr txBox="1"/>
          <p:nvPr/>
        </p:nvSpPr>
        <p:spPr>
          <a:xfrm>
            <a:off x="7359800" y="2633548"/>
            <a:ext cx="1605600" cy="251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BE0712"/>
                </a:solidFill>
                <a:latin typeface="Roboto"/>
                <a:ea typeface="Roboto"/>
                <a:cs typeface="Roboto"/>
                <a:sym typeface="Roboto"/>
              </a:rPr>
              <a:t>Start p at the sentinel, and move p until it reaches the end of the list.</a:t>
            </a:r>
            <a:endParaRPr>
              <a:solidFill>
                <a:srgbClr val="BE0712"/>
              </a:solidFill>
              <a:latin typeface="Roboto"/>
              <a:ea typeface="Roboto"/>
              <a:cs typeface="Roboto"/>
              <a:sym typeface="Roboto"/>
            </a:endParaRPr>
          </a:p>
          <a:p>
            <a:pPr indent="0" lvl="0" marL="0" rtl="0" algn="l">
              <a:spcBef>
                <a:spcPts val="0"/>
              </a:spcBef>
              <a:spcAft>
                <a:spcPts val="0"/>
              </a:spcAft>
              <a:buNone/>
            </a:pPr>
            <a:r>
              <a:t/>
            </a:r>
            <a:endParaRPr>
              <a:solidFill>
                <a:srgbClr val="BE0712"/>
              </a:solidFill>
              <a:latin typeface="Roboto"/>
              <a:ea typeface="Roboto"/>
              <a:cs typeface="Roboto"/>
              <a:sym typeface="Roboto"/>
            </a:endParaRPr>
          </a:p>
          <a:p>
            <a:pPr indent="0" lvl="0" marL="0" rtl="0" algn="l">
              <a:spcBef>
                <a:spcPts val="0"/>
              </a:spcBef>
              <a:spcAft>
                <a:spcPts val="0"/>
              </a:spcAft>
              <a:buNone/>
            </a:pPr>
            <a:r>
              <a:rPr lang="en">
                <a:solidFill>
                  <a:srgbClr val="BE0712"/>
                </a:solidFill>
                <a:latin typeface="Roboto"/>
                <a:ea typeface="Roboto"/>
                <a:cs typeface="Roboto"/>
                <a:sym typeface="Roboto"/>
              </a:rPr>
              <a:t>Sentinel always exists, so the addLast bug doesn't apply anymore.</a:t>
            </a:r>
            <a:endParaRPr>
              <a:solidFill>
                <a:srgbClr val="BE0712"/>
              </a:solidFill>
              <a:latin typeface="Roboto"/>
              <a:ea typeface="Roboto"/>
              <a:cs typeface="Roboto"/>
              <a:sym typeface="Roboto"/>
            </a:endParaRPr>
          </a:p>
        </p:txBody>
      </p:sp>
      <p:cxnSp>
        <p:nvCxnSpPr>
          <p:cNvPr id="1089" name="Google Shape;1089;p113"/>
          <p:cNvCxnSpPr/>
          <p:nvPr/>
        </p:nvCxnSpPr>
        <p:spPr>
          <a:xfrm rot="10800000">
            <a:off x="3389951" y="2846795"/>
            <a:ext cx="3981000" cy="0"/>
          </a:xfrm>
          <a:prstGeom prst="straightConnector1">
            <a:avLst/>
          </a:prstGeom>
          <a:noFill/>
          <a:ln cap="flat" cmpd="sng" w="19050">
            <a:solidFill>
              <a:srgbClr val="BE0712"/>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3" name="Shape 1093"/>
        <p:cNvGrpSpPr/>
        <p:nvPr/>
      </p:nvGrpSpPr>
      <p:grpSpPr>
        <a:xfrm>
          <a:off x="0" y="0"/>
          <a:ext cx="0" cy="0"/>
          <a:chOff x="0" y="0"/>
          <a:chExt cx="0" cy="0"/>
        </a:xfrm>
      </p:grpSpPr>
      <p:sp>
        <p:nvSpPr>
          <p:cNvPr id="1094" name="Google Shape;1094;p11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Coding Demo: Sentinel Nodes</a:t>
            </a:r>
            <a:endParaRPr/>
          </a:p>
        </p:txBody>
      </p:sp>
      <p:sp>
        <p:nvSpPr>
          <p:cNvPr id="1095" name="Google Shape;1095;p114"/>
          <p:cNvSpPr txBox="1"/>
          <p:nvPr/>
        </p:nvSpPr>
        <p:spPr>
          <a:xfrm>
            <a:off x="269825" y="647250"/>
            <a:ext cx="6900300" cy="43554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C494C4"/>
                </a:solidFill>
                <a:highlight>
                  <a:schemeClr val="dk1"/>
                </a:highlight>
                <a:latin typeface="Consolas"/>
                <a:ea typeface="Consolas"/>
                <a:cs typeface="Consolas"/>
                <a:sym typeface="Consolas"/>
              </a:rPr>
              <a:t>public class </a:t>
            </a:r>
            <a:r>
              <a:rPr lang="en" sz="1600">
                <a:solidFill>
                  <a:srgbClr val="F7AD56"/>
                </a:solidFill>
                <a:highlight>
                  <a:schemeClr val="dk1"/>
                </a:highlight>
                <a:latin typeface="Consolas"/>
                <a:ea typeface="Consolas"/>
                <a:cs typeface="Consolas"/>
                <a:sym typeface="Consolas"/>
              </a:rPr>
              <a:t>SLList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A5ABB8"/>
                </a:solidFill>
                <a:highlight>
                  <a:schemeClr val="dk1"/>
                </a:highlight>
                <a:latin typeface="Consolas"/>
                <a:ea typeface="Consolas"/>
                <a:cs typeface="Consolas"/>
                <a:sym typeface="Consolas"/>
              </a:rPr>
              <a:t>/** The first item (if it exists) is at sentinel.next.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a:t>
            </a:r>
            <a:r>
              <a:rPr lang="en" sz="1600">
                <a:solidFill>
                  <a:srgbClr val="F7AD56"/>
                </a:solidFill>
                <a:highlight>
                  <a:schemeClr val="dk1"/>
                </a:highlight>
                <a:latin typeface="Consolas"/>
                <a:ea typeface="Consolas"/>
                <a:cs typeface="Consolas"/>
                <a:sym typeface="Consolas"/>
              </a:rPr>
              <a:t>IntNode </a:t>
            </a:r>
            <a:r>
              <a:rPr lang="en" sz="1600">
                <a:solidFill>
                  <a:srgbClr val="D6DCE7"/>
                </a:solidFill>
                <a:highlight>
                  <a:schemeClr val="dk1"/>
                </a:highlight>
                <a:latin typeface="Consolas"/>
                <a:ea typeface="Consolas"/>
                <a:cs typeface="Consolas"/>
                <a:sym typeface="Consolas"/>
              </a:rPr>
              <a:t>sentinel</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private int </a:t>
            </a:r>
            <a:r>
              <a:rPr lang="en" sz="1600">
                <a:solidFill>
                  <a:srgbClr val="D6DCE7"/>
                </a:solidFill>
                <a:highlight>
                  <a:schemeClr val="dk1"/>
                </a:highlight>
                <a:latin typeface="Consolas"/>
                <a:ea typeface="Consolas"/>
                <a:cs typeface="Consolas"/>
                <a:sym typeface="Consolas"/>
              </a:rPr>
              <a:t>size</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public static void </a:t>
            </a:r>
            <a:r>
              <a:rPr lang="en" sz="1600">
                <a:solidFill>
                  <a:srgbClr val="5FB3B3"/>
                </a:solidFill>
                <a:highlight>
                  <a:schemeClr val="dk1"/>
                </a:highlight>
                <a:latin typeface="Consolas"/>
                <a:ea typeface="Consolas"/>
                <a:cs typeface="Consolas"/>
                <a:sym typeface="Consolas"/>
              </a:rPr>
              <a:t>main</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String</a:t>
            </a: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args</a:t>
            </a:r>
            <a:r>
              <a:rPr lang="en" sz="1600">
                <a:solidFill>
                  <a:srgbClr val="FDFDFD"/>
                </a:solidFill>
                <a:highlight>
                  <a:schemeClr val="dk1"/>
                </a:highlight>
                <a:latin typeface="Consolas"/>
                <a:ea typeface="Consolas"/>
                <a:cs typeface="Consolas"/>
                <a:sym typeface="Consolas"/>
              </a:rPr>
              <a:t>) {</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FDFDFD"/>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SLList </a:t>
            </a:r>
            <a:r>
              <a:rPr lang="en" sz="1600">
                <a:solidFill>
                  <a:srgbClr val="D6DCE7"/>
                </a:solidFill>
                <a:highlight>
                  <a:schemeClr val="dk1"/>
                </a:highlight>
                <a:latin typeface="Consolas"/>
                <a:ea typeface="Consolas"/>
                <a:cs typeface="Consolas"/>
                <a:sym typeface="Consolas"/>
              </a:rPr>
              <a:t>L </a:t>
            </a:r>
            <a:r>
              <a:rPr lang="en" sz="1600">
                <a:solidFill>
                  <a:srgbClr val="F77A56"/>
                </a:solidFill>
                <a:highlight>
                  <a:schemeClr val="dk1"/>
                </a:highlight>
                <a:latin typeface="Consolas"/>
                <a:ea typeface="Consolas"/>
                <a:cs typeface="Consolas"/>
                <a:sym typeface="Consolas"/>
              </a:rPr>
              <a:t>= </a:t>
            </a:r>
            <a:r>
              <a:rPr lang="en" sz="1600">
                <a:solidFill>
                  <a:srgbClr val="C494C4"/>
                </a:solidFill>
                <a:highlight>
                  <a:schemeClr val="dk1"/>
                </a:highlight>
                <a:latin typeface="Consolas"/>
                <a:ea typeface="Consolas"/>
                <a:cs typeface="Consolas"/>
                <a:sym typeface="Consolas"/>
              </a:rPr>
              <a:t>new SLList</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addLast</a:t>
            </a:r>
            <a:r>
              <a:rPr lang="en" sz="1600">
                <a:solidFill>
                  <a:srgbClr val="FDFDFD"/>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20</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7AD56"/>
                </a:solidFill>
                <a:highlight>
                  <a:schemeClr val="dk1"/>
                </a:highlight>
                <a:latin typeface="Consolas"/>
                <a:ea typeface="Consolas"/>
                <a:cs typeface="Consolas"/>
                <a:sym typeface="Consolas"/>
              </a:rPr>
              <a:t>System</a:t>
            </a:r>
            <a:r>
              <a:rPr lang="en" sz="1600">
                <a:solidFill>
                  <a:srgbClr val="A5ABB8"/>
                </a:solidFill>
                <a:highlight>
                  <a:schemeClr val="dk1"/>
                </a:highlight>
                <a:latin typeface="Consolas"/>
                <a:ea typeface="Consolas"/>
                <a:cs typeface="Consolas"/>
                <a:sym typeface="Consolas"/>
              </a:rPr>
              <a:t>.</a:t>
            </a:r>
            <a:r>
              <a:rPr lang="en" sz="1600">
                <a:solidFill>
                  <a:srgbClr val="F7AD56"/>
                </a:solidFill>
                <a:highlight>
                  <a:schemeClr val="dk1"/>
                </a:highlight>
                <a:latin typeface="Consolas"/>
                <a:ea typeface="Consolas"/>
                <a:cs typeface="Consolas"/>
                <a:sym typeface="Consolas"/>
              </a:rPr>
              <a:t>out</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println</a:t>
            </a:r>
            <a:r>
              <a:rPr lang="en" sz="1600">
                <a:solidFill>
                  <a:srgbClr val="FDFDFD"/>
                </a:solidFill>
                <a:highlight>
                  <a:schemeClr val="dk1"/>
                </a:highlight>
                <a:latin typeface="Consolas"/>
                <a:ea typeface="Consolas"/>
                <a:cs typeface="Consolas"/>
                <a:sym typeface="Consolas"/>
              </a:rPr>
              <a:t>(</a:t>
            </a:r>
            <a:r>
              <a:rPr lang="en" sz="1600">
                <a:solidFill>
                  <a:srgbClr val="D6DCE7"/>
                </a:solidFill>
                <a:highlight>
                  <a:schemeClr val="dk1"/>
                </a:highlight>
                <a:latin typeface="Consolas"/>
                <a:ea typeface="Consolas"/>
                <a:cs typeface="Consolas"/>
                <a:sym typeface="Consolas"/>
              </a:rPr>
              <a:t>L</a:t>
            </a:r>
            <a:r>
              <a:rPr lang="en" sz="1600">
                <a:solidFill>
                  <a:srgbClr val="A5ABB8"/>
                </a:solidFill>
                <a:highlight>
                  <a:schemeClr val="dk1"/>
                </a:highlight>
                <a:latin typeface="Consolas"/>
                <a:ea typeface="Consolas"/>
                <a:cs typeface="Consolas"/>
                <a:sym typeface="Consolas"/>
              </a:rPr>
              <a:t>.</a:t>
            </a:r>
            <a:r>
              <a:rPr lang="en" sz="1600">
                <a:solidFill>
                  <a:srgbClr val="5EB2B2"/>
                </a:solidFill>
                <a:highlight>
                  <a:schemeClr val="dk1"/>
                </a:highlight>
                <a:latin typeface="Consolas"/>
                <a:ea typeface="Consolas"/>
                <a:cs typeface="Consolas"/>
                <a:sym typeface="Consolas"/>
              </a:rPr>
              <a:t>size</a:t>
            </a:r>
            <a:r>
              <a:rPr lang="en" sz="1600">
                <a:solidFill>
                  <a:srgbClr val="FDFDFD"/>
                </a:solidFill>
                <a:highlight>
                  <a:schemeClr val="dk1"/>
                </a:highlight>
                <a:latin typeface="Consolas"/>
                <a:ea typeface="Consolas"/>
                <a:cs typeface="Consolas"/>
                <a:sym typeface="Consolas"/>
              </a:rPr>
              <a:t>())</a:t>
            </a:r>
            <a:r>
              <a:rPr lang="en" sz="1600">
                <a:solidFill>
                  <a:srgbClr val="A5ABB8"/>
                </a:solidFill>
                <a:highlight>
                  <a:schemeClr val="dk1"/>
                </a:highlight>
                <a:latin typeface="Consolas"/>
                <a:ea typeface="Consolas"/>
                <a:cs typeface="Consolas"/>
                <a:sym typeface="Consolas"/>
              </a:rPr>
              <a:t>; //should print out 1</a:t>
            </a:r>
            <a:endParaRPr sz="1600">
              <a:solidFill>
                <a:srgbClr val="A5ABB8"/>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solidFill>
                  <a:srgbClr val="A5ABB8"/>
                </a:solidFill>
                <a:highlight>
                  <a:schemeClr val="dk1"/>
                </a:highlight>
                <a:latin typeface="Consolas"/>
                <a:ea typeface="Consolas"/>
                <a:cs typeface="Consolas"/>
                <a:sym typeface="Consolas"/>
              </a:rPr>
              <a:t>   </a:t>
            </a:r>
            <a:r>
              <a:rPr lang="en" sz="1600">
                <a:solidFill>
                  <a:srgbClr val="FDFDFD"/>
                </a:solidFill>
                <a:highlight>
                  <a:schemeClr val="dk1"/>
                </a:highlight>
                <a:latin typeface="Consolas"/>
                <a:ea typeface="Consolas"/>
                <a:cs typeface="Consolas"/>
                <a:sym typeface="Consolas"/>
              </a:rPr>
              <a:t>}</a:t>
            </a:r>
            <a:endParaRPr sz="1600">
              <a:solidFill>
                <a:srgbClr val="FDFDFD"/>
              </a:solidFill>
              <a:highlight>
                <a:schemeClr val="dk1"/>
              </a:highlight>
              <a:latin typeface="Consolas"/>
              <a:ea typeface="Consolas"/>
              <a:cs typeface="Consolas"/>
              <a:sym typeface="Consolas"/>
            </a:endParaRPr>
          </a:p>
          <a:p>
            <a:pPr indent="0" lvl="0" marL="0" rtl="0" algn="l">
              <a:spcBef>
                <a:spcPts val="0"/>
              </a:spcBef>
              <a:spcAft>
                <a:spcPts val="0"/>
              </a:spcAft>
              <a:buNone/>
            </a:pPr>
            <a:r>
              <a:rPr lang="en" sz="1600">
                <a:solidFill>
                  <a:srgbClr val="FDFDFD"/>
                </a:solidFill>
                <a:highlight>
                  <a:schemeClr val="dk1"/>
                </a:highlight>
                <a:latin typeface="Consolas"/>
                <a:ea typeface="Consolas"/>
                <a:cs typeface="Consolas"/>
                <a:sym typeface="Consolas"/>
              </a:rPr>
              <a:t>}</a:t>
            </a:r>
            <a:endParaRPr sz="1600">
              <a:solidFill>
                <a:srgbClr val="99CF50"/>
              </a:solidFill>
              <a:highlight>
                <a:schemeClr val="dk1"/>
              </a:highlight>
              <a:latin typeface="Consolas"/>
              <a:ea typeface="Consolas"/>
              <a:cs typeface="Consolas"/>
              <a:sym typeface="Consolas"/>
            </a:endParaRPr>
          </a:p>
        </p:txBody>
      </p:sp>
      <p:sp>
        <p:nvSpPr>
          <p:cNvPr id="1096" name="Google Shape;1096;p114"/>
          <p:cNvSpPr/>
          <p:nvPr/>
        </p:nvSpPr>
        <p:spPr>
          <a:xfrm>
            <a:off x="452750" y="448350"/>
            <a:ext cx="1005300" cy="198900"/>
          </a:xfrm>
          <a:prstGeom prst="trapezoid">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SLList.java</a:t>
            </a:r>
            <a:endParaRPr sz="1200">
              <a:solidFill>
                <a:srgbClr val="FFFFFF"/>
              </a:solidFill>
              <a:latin typeface="Roboto"/>
              <a:ea typeface="Roboto"/>
              <a:cs typeface="Roboto"/>
              <a:sym typeface="Roboto"/>
            </a:endParaRPr>
          </a:p>
        </p:txBody>
      </p:sp>
      <p:sp>
        <p:nvSpPr>
          <p:cNvPr id="1097" name="Google Shape;1097;p114"/>
          <p:cNvSpPr txBox="1"/>
          <p:nvPr/>
        </p:nvSpPr>
        <p:spPr>
          <a:xfrm>
            <a:off x="7476550" y="4382125"/>
            <a:ext cx="148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Roboto"/>
                <a:ea typeface="Roboto"/>
                <a:cs typeface="Roboto"/>
                <a:sym typeface="Roboto"/>
                <a:hlinkClick r:id="rId3"/>
              </a:rPr>
              <a:t>Java visualizer</a:t>
            </a:r>
            <a:endParaRPr>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11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Sentinel Node</a:t>
            </a:r>
            <a:endParaRPr/>
          </a:p>
        </p:txBody>
      </p:sp>
      <p:sp>
        <p:nvSpPr>
          <p:cNvPr id="1103" name="Google Shape;1103;p11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sentinel node is always there for you.</a:t>
            </a:r>
            <a:endParaRPr/>
          </a:p>
        </p:txBody>
      </p:sp>
      <p:sp>
        <p:nvSpPr>
          <p:cNvPr id="1104" name="Google Shape;1104;p115"/>
          <p:cNvSpPr txBox="1"/>
          <p:nvPr/>
        </p:nvSpPr>
        <p:spPr>
          <a:xfrm>
            <a:off x="5152825" y="640750"/>
            <a:ext cx="3838800" cy="34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libri"/>
                <a:ea typeface="Calibri"/>
                <a:cs typeface="Calibri"/>
                <a:sym typeface="Calibri"/>
              </a:rPr>
              <a:t>Notes: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Roboto"/>
                <a:ea typeface="Roboto"/>
                <a:cs typeface="Roboto"/>
                <a:sym typeface="Roboto"/>
              </a:rPr>
              <a:t>I’ve renamed</a:t>
            </a:r>
            <a:r>
              <a:rPr lang="en" sz="1800">
                <a:solidFill>
                  <a:schemeClr val="dk1"/>
                </a:solidFill>
                <a:latin typeface="Calibri"/>
                <a:ea typeface="Calibri"/>
                <a:cs typeface="Calibri"/>
                <a:sym typeface="Calibri"/>
              </a:rPr>
              <a:t> </a:t>
            </a:r>
            <a:r>
              <a:rPr lang="en" sz="1800">
                <a:solidFill>
                  <a:schemeClr val="dk1"/>
                </a:solidFill>
                <a:latin typeface="Consolas"/>
                <a:ea typeface="Consolas"/>
                <a:cs typeface="Consolas"/>
                <a:sym typeface="Consolas"/>
              </a:rPr>
              <a:t>first</a:t>
            </a:r>
            <a:r>
              <a:rPr lang="en" sz="1800">
                <a:solidFill>
                  <a:schemeClr val="dk1"/>
                </a:solidFill>
                <a:latin typeface="Roboto"/>
                <a:ea typeface="Roboto"/>
                <a:cs typeface="Roboto"/>
                <a:sym typeface="Roboto"/>
              </a:rPr>
              <a:t> to be </a:t>
            </a:r>
            <a:r>
              <a:rPr lang="en" sz="1800">
                <a:solidFill>
                  <a:schemeClr val="dk1"/>
                </a:solidFill>
                <a:latin typeface="Consolas"/>
                <a:ea typeface="Consolas"/>
                <a:cs typeface="Consolas"/>
                <a:sym typeface="Consolas"/>
              </a:rPr>
              <a:t>sentinel</a:t>
            </a:r>
            <a:r>
              <a:rPr lang="en" sz="1800">
                <a:solidFill>
                  <a:schemeClr val="dk1"/>
                </a:solidFill>
                <a:latin typeface="Calibri"/>
                <a:ea typeface="Calibri"/>
                <a:cs typeface="Calibri"/>
                <a:sym typeface="Calibri"/>
              </a:rPr>
              <a:t>.</a:t>
            </a:r>
            <a:endParaRPr sz="1800">
              <a:latin typeface="Consolas"/>
              <a:ea typeface="Consolas"/>
              <a:cs typeface="Consolas"/>
              <a:sym typeface="Consolas"/>
            </a:endParaRPr>
          </a:p>
          <a:p>
            <a:pPr indent="-342900" lvl="0" marL="457200" rtl="0" algn="l">
              <a:spcBef>
                <a:spcPts val="0"/>
              </a:spcBef>
              <a:spcAft>
                <a:spcPts val="0"/>
              </a:spcAft>
              <a:buSzPts val="1800"/>
              <a:buFont typeface="Calibri"/>
              <a:buChar char="●"/>
            </a:pPr>
            <a:r>
              <a:rPr lang="en" sz="1800">
                <a:latin typeface="Consolas"/>
                <a:ea typeface="Consolas"/>
                <a:cs typeface="Consolas"/>
                <a:sym typeface="Consolas"/>
              </a:rPr>
              <a:t>sentinel</a:t>
            </a:r>
            <a:r>
              <a:rPr lang="en" sz="1800">
                <a:latin typeface="Calibri"/>
                <a:ea typeface="Calibri"/>
                <a:cs typeface="Calibri"/>
                <a:sym typeface="Calibri"/>
              </a:rPr>
              <a:t> </a:t>
            </a:r>
            <a:r>
              <a:rPr lang="en" sz="1800">
                <a:latin typeface="Roboto"/>
                <a:ea typeface="Roboto"/>
                <a:cs typeface="Roboto"/>
                <a:sym typeface="Roboto"/>
              </a:rPr>
              <a:t>is never null, always points to sentinel node.</a:t>
            </a:r>
            <a:endParaRPr sz="1800">
              <a:latin typeface="Roboto"/>
              <a:ea typeface="Roboto"/>
              <a:cs typeface="Roboto"/>
              <a:sym typeface="Roboto"/>
            </a:endParaRPr>
          </a:p>
          <a:p>
            <a:pPr indent="-342900" lvl="0" marL="457200" rtl="0" algn="l">
              <a:spcBef>
                <a:spcPts val="0"/>
              </a:spcBef>
              <a:spcAft>
                <a:spcPts val="0"/>
              </a:spcAft>
              <a:buSzPts val="1800"/>
              <a:buFont typeface="Calibri"/>
              <a:buChar char="●"/>
            </a:pPr>
            <a:r>
              <a:rPr lang="en" sz="1800">
                <a:latin typeface="Roboto"/>
                <a:ea typeface="Roboto"/>
                <a:cs typeface="Roboto"/>
                <a:sym typeface="Roboto"/>
              </a:rPr>
              <a:t>Sentinel node’s </a:t>
            </a:r>
            <a:r>
              <a:rPr lang="en" sz="1800">
                <a:latin typeface="Consolas"/>
                <a:ea typeface="Consolas"/>
                <a:cs typeface="Consolas"/>
                <a:sym typeface="Consolas"/>
              </a:rPr>
              <a:t>item</a:t>
            </a:r>
            <a:r>
              <a:rPr lang="en" sz="1800">
                <a:latin typeface="Roboto"/>
                <a:ea typeface="Roboto"/>
                <a:cs typeface="Roboto"/>
                <a:sym typeface="Roboto"/>
              </a:rPr>
              <a:t> needs to be some integer, but doesn’t matter what value we pick.</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Had to fix constructors and </a:t>
            </a:r>
            <a:r>
              <a:rPr lang="en" sz="1800">
                <a:solidFill>
                  <a:schemeClr val="dk1"/>
                </a:solidFill>
                <a:latin typeface="Roboto"/>
                <a:ea typeface="Roboto"/>
                <a:cs typeface="Roboto"/>
                <a:sym typeface="Roboto"/>
              </a:rPr>
              <a:t>methods </a:t>
            </a:r>
            <a:r>
              <a:rPr lang="en" sz="1800">
                <a:latin typeface="Roboto"/>
                <a:ea typeface="Roboto"/>
                <a:cs typeface="Roboto"/>
                <a:sym typeface="Roboto"/>
              </a:rPr>
              <a:t>to be compatible with sentinel nodes.</a:t>
            </a:r>
            <a:endParaRPr sz="1800">
              <a:latin typeface="Roboto"/>
              <a:ea typeface="Roboto"/>
              <a:cs typeface="Roboto"/>
              <a:sym typeface="Roboto"/>
            </a:endParaRPr>
          </a:p>
        </p:txBody>
      </p:sp>
      <p:sp>
        <p:nvSpPr>
          <p:cNvPr id="1105" name="Google Shape;1105;p115"/>
          <p:cNvSpPr/>
          <p:nvPr/>
        </p:nvSpPr>
        <p:spPr>
          <a:xfrm>
            <a:off x="1161975" y="12503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15"/>
          <p:cNvSpPr txBox="1"/>
          <p:nvPr/>
        </p:nvSpPr>
        <p:spPr>
          <a:xfrm>
            <a:off x="2626397" y="14769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07" name="Google Shape;1107;p115"/>
          <p:cNvSpPr/>
          <p:nvPr/>
        </p:nvSpPr>
        <p:spPr>
          <a:xfrm>
            <a:off x="2517725" y="14872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8" name="Google Shape;1108;p115"/>
          <p:cNvSpPr/>
          <p:nvPr/>
        </p:nvSpPr>
        <p:spPr>
          <a:xfrm>
            <a:off x="3160575" y="14933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09" name="Google Shape;1109;p115"/>
          <p:cNvCxnSpPr>
            <a:stCxn id="1108" idx="3"/>
          </p:cNvCxnSpPr>
          <p:nvPr/>
        </p:nvCxnSpPr>
        <p:spPr>
          <a:xfrm rot="10800000">
            <a:off x="3373875" y="16761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10" name="Google Shape;1110;p115"/>
          <p:cNvSpPr txBox="1"/>
          <p:nvPr/>
        </p:nvSpPr>
        <p:spPr>
          <a:xfrm>
            <a:off x="1114688" y="12174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11" name="Google Shape;1111;p115"/>
          <p:cNvCxnSpPr/>
          <p:nvPr/>
        </p:nvCxnSpPr>
        <p:spPr>
          <a:xfrm rot="10800000">
            <a:off x="714023" y="13959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12" name="Google Shape;1112;p115"/>
          <p:cNvCxnSpPr/>
          <p:nvPr/>
        </p:nvCxnSpPr>
        <p:spPr>
          <a:xfrm rot="10800000">
            <a:off x="714023" y="1619588"/>
            <a:ext cx="432300" cy="0"/>
          </a:xfrm>
          <a:prstGeom prst="straightConnector1">
            <a:avLst/>
          </a:prstGeom>
          <a:noFill/>
          <a:ln cap="flat" cmpd="sng" w="19050">
            <a:solidFill>
              <a:srgbClr val="666666"/>
            </a:solidFill>
            <a:prstDash val="solid"/>
            <a:round/>
            <a:headEnd len="med" w="med" type="none"/>
            <a:tailEnd len="med" w="med" type="none"/>
          </a:ln>
        </p:spPr>
      </p:cxnSp>
      <p:sp>
        <p:nvSpPr>
          <p:cNvPr id="1113" name="Google Shape;1113;p115"/>
          <p:cNvSpPr txBox="1"/>
          <p:nvPr/>
        </p:nvSpPr>
        <p:spPr>
          <a:xfrm>
            <a:off x="3121699" y="11878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14" name="Google Shape;1114;p115"/>
          <p:cNvSpPr txBox="1"/>
          <p:nvPr/>
        </p:nvSpPr>
        <p:spPr>
          <a:xfrm>
            <a:off x="1122660" y="14275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15" name="Google Shape;1115;p115"/>
          <p:cNvSpPr txBox="1"/>
          <p:nvPr/>
        </p:nvSpPr>
        <p:spPr>
          <a:xfrm>
            <a:off x="22752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16" name="Google Shape;1116;p115"/>
          <p:cNvSpPr txBox="1"/>
          <p:nvPr/>
        </p:nvSpPr>
        <p:spPr>
          <a:xfrm>
            <a:off x="2808661" y="27369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17" name="Google Shape;1117;p115"/>
          <p:cNvGrpSpPr/>
          <p:nvPr/>
        </p:nvGrpSpPr>
        <p:grpSpPr>
          <a:xfrm>
            <a:off x="2330024" y="2394714"/>
            <a:ext cx="1031828" cy="429277"/>
            <a:chOff x="809625" y="3638550"/>
            <a:chExt cx="1190525" cy="495300"/>
          </a:xfrm>
        </p:grpSpPr>
        <p:sp>
          <p:nvSpPr>
            <p:cNvPr id="1118" name="Google Shape;1118;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19" name="Google Shape;1119;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0" name="Google Shape;1120;p115"/>
          <p:cNvSpPr txBox="1"/>
          <p:nvPr/>
        </p:nvSpPr>
        <p:spPr>
          <a:xfrm>
            <a:off x="2512104" y="11878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21" name="Google Shape;1121;p115"/>
          <p:cNvCxnSpPr/>
          <p:nvPr/>
        </p:nvCxnSpPr>
        <p:spPr>
          <a:xfrm rot="10800000">
            <a:off x="714023" y="2029438"/>
            <a:ext cx="432300" cy="0"/>
          </a:xfrm>
          <a:prstGeom prst="straightConnector1">
            <a:avLst/>
          </a:prstGeom>
          <a:noFill/>
          <a:ln cap="flat" cmpd="sng" w="19050">
            <a:solidFill>
              <a:srgbClr val="666666"/>
            </a:solidFill>
            <a:prstDash val="solid"/>
            <a:round/>
            <a:headEnd len="med" w="med" type="none"/>
            <a:tailEnd len="med" w="med" type="none"/>
          </a:ln>
        </p:spPr>
      </p:cxnSp>
      <p:sp>
        <p:nvSpPr>
          <p:cNvPr id="1122" name="Google Shape;1122;p115"/>
          <p:cNvSpPr txBox="1"/>
          <p:nvPr/>
        </p:nvSpPr>
        <p:spPr>
          <a:xfrm>
            <a:off x="1122660" y="18427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23" name="Google Shape;1123;p115"/>
          <p:cNvSpPr txBox="1"/>
          <p:nvPr/>
        </p:nvSpPr>
        <p:spPr>
          <a:xfrm>
            <a:off x="1122660" y="16495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24" name="Google Shape;1124;p115"/>
          <p:cNvCxnSpPr/>
          <p:nvPr/>
        </p:nvCxnSpPr>
        <p:spPr>
          <a:xfrm rot="10800000">
            <a:off x="714023" y="18363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25" name="Google Shape;1125;p115"/>
          <p:cNvCxnSpPr>
            <a:stCxn id="1108" idx="3"/>
            <a:endCxn id="1119" idx="0"/>
          </p:cNvCxnSpPr>
          <p:nvPr/>
        </p:nvCxnSpPr>
        <p:spPr>
          <a:xfrm flipH="1">
            <a:off x="3103875" y="16806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grpSp>
        <p:nvGrpSpPr>
          <p:cNvPr id="1126" name="Google Shape;1126;p115"/>
          <p:cNvGrpSpPr/>
          <p:nvPr/>
        </p:nvGrpSpPr>
        <p:grpSpPr>
          <a:xfrm>
            <a:off x="714036" y="3204550"/>
            <a:ext cx="7860318" cy="1697623"/>
            <a:chOff x="714023" y="3321475"/>
            <a:chExt cx="7860318" cy="1697623"/>
          </a:xfrm>
        </p:grpSpPr>
        <p:sp>
          <p:nvSpPr>
            <p:cNvPr id="1127" name="Google Shape;1127;p115"/>
            <p:cNvSpPr/>
            <p:nvPr/>
          </p:nvSpPr>
          <p:spPr>
            <a:xfrm>
              <a:off x="2517725" y="36208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8" name="Google Shape;1128;p115"/>
            <p:cNvSpPr/>
            <p:nvPr/>
          </p:nvSpPr>
          <p:spPr>
            <a:xfrm>
              <a:off x="1161975" y="33839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15"/>
            <p:cNvSpPr/>
            <p:nvPr/>
          </p:nvSpPr>
          <p:spPr>
            <a:xfrm>
              <a:off x="3160575" y="36269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30" name="Google Shape;1130;p115"/>
            <p:cNvCxnSpPr>
              <a:stCxn id="1129" idx="3"/>
              <a:endCxn id="1131" idx="0"/>
            </p:cNvCxnSpPr>
            <p:nvPr/>
          </p:nvCxnSpPr>
          <p:spPr>
            <a:xfrm flipH="1">
              <a:off x="3103875" y="38142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32" name="Google Shape;1132;p115"/>
            <p:cNvCxnSpPr>
              <a:stCxn id="1129" idx="3"/>
            </p:cNvCxnSpPr>
            <p:nvPr/>
          </p:nvCxnSpPr>
          <p:spPr>
            <a:xfrm rot="10800000">
              <a:off x="3373875" y="38097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33" name="Google Shape;1133;p115"/>
            <p:cNvSpPr txBox="1"/>
            <p:nvPr/>
          </p:nvSpPr>
          <p:spPr>
            <a:xfrm>
              <a:off x="1114688" y="33510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34" name="Google Shape;1134;p115"/>
            <p:cNvCxnSpPr/>
            <p:nvPr/>
          </p:nvCxnSpPr>
          <p:spPr>
            <a:xfrm rot="10800000">
              <a:off x="714023" y="35295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35" name="Google Shape;1135;p115"/>
            <p:cNvCxnSpPr/>
            <p:nvPr/>
          </p:nvCxnSpPr>
          <p:spPr>
            <a:xfrm rot="10800000">
              <a:off x="714023" y="3753188"/>
              <a:ext cx="432300" cy="0"/>
            </a:xfrm>
            <a:prstGeom prst="straightConnector1">
              <a:avLst/>
            </a:prstGeom>
            <a:noFill/>
            <a:ln cap="flat" cmpd="sng" w="19050">
              <a:solidFill>
                <a:srgbClr val="666666"/>
              </a:solidFill>
              <a:prstDash val="solid"/>
              <a:round/>
              <a:headEnd len="med" w="med" type="none"/>
              <a:tailEnd len="med" w="med" type="none"/>
            </a:ln>
          </p:spPr>
        </p:cxnSp>
        <p:sp>
          <p:nvSpPr>
            <p:cNvPr id="1136" name="Google Shape;1136;p115"/>
            <p:cNvSpPr txBox="1"/>
            <p:nvPr/>
          </p:nvSpPr>
          <p:spPr>
            <a:xfrm>
              <a:off x="3121713" y="3321475"/>
              <a:ext cx="10317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37" name="Google Shape;1137;p115"/>
            <p:cNvSpPr txBox="1"/>
            <p:nvPr/>
          </p:nvSpPr>
          <p:spPr>
            <a:xfrm>
              <a:off x="1122660" y="35611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38" name="Google Shape;1138;p115"/>
            <p:cNvSpPr txBox="1"/>
            <p:nvPr/>
          </p:nvSpPr>
          <p:spPr>
            <a:xfrm>
              <a:off x="22752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39" name="Google Shape;1139;p115"/>
            <p:cNvSpPr txBox="1"/>
            <p:nvPr/>
          </p:nvSpPr>
          <p:spPr>
            <a:xfrm>
              <a:off x="2808661" y="48705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40" name="Google Shape;1140;p115"/>
            <p:cNvGrpSpPr/>
            <p:nvPr/>
          </p:nvGrpSpPr>
          <p:grpSpPr>
            <a:xfrm>
              <a:off x="2330024" y="4528314"/>
              <a:ext cx="1031828" cy="429277"/>
              <a:chOff x="809625" y="3638550"/>
              <a:chExt cx="1190525" cy="495300"/>
            </a:xfrm>
          </p:grpSpPr>
          <p:sp>
            <p:nvSpPr>
              <p:cNvPr id="1141" name="Google Shape;1141;p115"/>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63</a:t>
                </a:r>
                <a:endParaRPr/>
              </a:p>
            </p:txBody>
          </p:sp>
          <p:sp>
            <p:nvSpPr>
              <p:cNvPr id="1131" name="Google Shape;1131;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2" name="Google Shape;1142;p115"/>
            <p:cNvGrpSpPr/>
            <p:nvPr/>
          </p:nvGrpSpPr>
          <p:grpSpPr>
            <a:xfrm>
              <a:off x="4067520" y="4528314"/>
              <a:ext cx="1031828" cy="429277"/>
              <a:chOff x="809625" y="3638550"/>
              <a:chExt cx="1190525" cy="495300"/>
            </a:xfrm>
          </p:grpSpPr>
          <p:sp>
            <p:nvSpPr>
              <p:cNvPr id="1143" name="Google Shape;1143;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44" name="Google Shape;1144;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5" name="Google Shape;1145;p115"/>
            <p:cNvGrpSpPr/>
            <p:nvPr/>
          </p:nvGrpSpPr>
          <p:grpSpPr>
            <a:xfrm>
              <a:off x="7542513" y="4528314"/>
              <a:ext cx="1031828" cy="429277"/>
              <a:chOff x="809625" y="3638550"/>
              <a:chExt cx="1190525" cy="495300"/>
            </a:xfrm>
          </p:grpSpPr>
          <p:sp>
            <p:nvSpPr>
              <p:cNvPr id="1146" name="Google Shape;1146;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147" name="Google Shape;1147;p115"/>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115"/>
            <p:cNvGrpSpPr/>
            <p:nvPr/>
          </p:nvGrpSpPr>
          <p:grpSpPr>
            <a:xfrm>
              <a:off x="5805017" y="4528314"/>
              <a:ext cx="1031828" cy="429277"/>
              <a:chOff x="809625" y="3638550"/>
              <a:chExt cx="1190525" cy="495300"/>
            </a:xfrm>
          </p:grpSpPr>
          <p:sp>
            <p:nvSpPr>
              <p:cNvPr id="1149" name="Google Shape;1149;p115"/>
              <p:cNvSpPr/>
              <p:nvPr/>
            </p:nvSpPr>
            <p:spPr>
              <a:xfrm>
                <a:off x="809625"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150" name="Google Shape;1150;p115"/>
              <p:cNvSpPr/>
              <p:nvPr/>
            </p:nvSpPr>
            <p:spPr>
              <a:xfrm>
                <a:off x="1404950" y="3638550"/>
                <a:ext cx="595200" cy="4953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51" name="Google Shape;1151;p115"/>
            <p:cNvCxnSpPr>
              <a:endCxn id="1143" idx="1"/>
            </p:cNvCxnSpPr>
            <p:nvPr/>
          </p:nvCxnSpPr>
          <p:spPr>
            <a:xfrm>
              <a:off x="3011220" y="4742952"/>
              <a:ext cx="1056300" cy="0"/>
            </a:xfrm>
            <a:prstGeom prst="straightConnector1">
              <a:avLst/>
            </a:prstGeom>
            <a:noFill/>
            <a:ln cap="flat" cmpd="sng" w="19050">
              <a:solidFill>
                <a:srgbClr val="666666"/>
              </a:solidFill>
              <a:prstDash val="solid"/>
              <a:round/>
              <a:headEnd len="med" w="med" type="none"/>
              <a:tailEnd len="med" w="med" type="triangle"/>
            </a:ln>
          </p:spPr>
        </p:cxnSp>
        <p:cxnSp>
          <p:nvCxnSpPr>
            <p:cNvPr id="1152" name="Google Shape;1152;p115"/>
            <p:cNvCxnSpPr>
              <a:endCxn id="1149" idx="1"/>
            </p:cNvCxnSpPr>
            <p:nvPr/>
          </p:nvCxnSpPr>
          <p:spPr>
            <a:xfrm>
              <a:off x="4722617" y="4742952"/>
              <a:ext cx="1082400" cy="0"/>
            </a:xfrm>
            <a:prstGeom prst="straightConnector1">
              <a:avLst/>
            </a:prstGeom>
            <a:noFill/>
            <a:ln cap="flat" cmpd="sng" w="19050">
              <a:solidFill>
                <a:srgbClr val="666666"/>
              </a:solidFill>
              <a:prstDash val="solid"/>
              <a:round/>
              <a:headEnd len="med" w="med" type="none"/>
              <a:tailEnd len="med" w="med" type="triangle"/>
            </a:ln>
          </p:spPr>
        </p:cxnSp>
        <p:cxnSp>
          <p:nvCxnSpPr>
            <p:cNvPr id="1153" name="Google Shape;1153;p115"/>
            <p:cNvCxnSpPr>
              <a:endCxn id="1146" idx="1"/>
            </p:cNvCxnSpPr>
            <p:nvPr/>
          </p:nvCxnSpPr>
          <p:spPr>
            <a:xfrm>
              <a:off x="6419913" y="4742952"/>
              <a:ext cx="1122600" cy="0"/>
            </a:xfrm>
            <a:prstGeom prst="straightConnector1">
              <a:avLst/>
            </a:prstGeom>
            <a:noFill/>
            <a:ln cap="flat" cmpd="sng" w="19050">
              <a:solidFill>
                <a:srgbClr val="666666"/>
              </a:solidFill>
              <a:prstDash val="solid"/>
              <a:round/>
              <a:headEnd len="med" w="med" type="none"/>
              <a:tailEnd len="med" w="med" type="triangle"/>
            </a:ln>
          </p:spPr>
        </p:cxnSp>
        <p:sp>
          <p:nvSpPr>
            <p:cNvPr id="1154" name="Google Shape;1154;p115"/>
            <p:cNvSpPr txBox="1"/>
            <p:nvPr/>
          </p:nvSpPr>
          <p:spPr>
            <a:xfrm>
              <a:off x="2626397" y="36105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1155" name="Google Shape;1155;p115"/>
            <p:cNvSpPr txBox="1"/>
            <p:nvPr/>
          </p:nvSpPr>
          <p:spPr>
            <a:xfrm>
              <a:off x="2512104" y="33214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56" name="Google Shape;1156;p115"/>
            <p:cNvCxnSpPr/>
            <p:nvPr/>
          </p:nvCxnSpPr>
          <p:spPr>
            <a:xfrm rot="10800000">
              <a:off x="714023" y="4163038"/>
              <a:ext cx="432300" cy="0"/>
            </a:xfrm>
            <a:prstGeom prst="straightConnector1">
              <a:avLst/>
            </a:prstGeom>
            <a:noFill/>
            <a:ln cap="flat" cmpd="sng" w="19050">
              <a:solidFill>
                <a:srgbClr val="666666"/>
              </a:solidFill>
              <a:prstDash val="solid"/>
              <a:round/>
              <a:headEnd len="med" w="med" type="none"/>
              <a:tailEnd len="med" w="med" type="none"/>
            </a:ln>
          </p:spPr>
        </p:cxnSp>
        <p:sp>
          <p:nvSpPr>
            <p:cNvPr id="1157" name="Google Shape;1157;p115"/>
            <p:cNvSpPr txBox="1"/>
            <p:nvPr/>
          </p:nvSpPr>
          <p:spPr>
            <a:xfrm>
              <a:off x="1122660" y="39763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58" name="Google Shape;1158;p115"/>
            <p:cNvSpPr txBox="1"/>
            <p:nvPr/>
          </p:nvSpPr>
          <p:spPr>
            <a:xfrm>
              <a:off x="1122660" y="378318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59" name="Google Shape;1159;p115"/>
            <p:cNvCxnSpPr/>
            <p:nvPr/>
          </p:nvCxnSpPr>
          <p:spPr>
            <a:xfrm rot="10800000">
              <a:off x="714023" y="3969910"/>
              <a:ext cx="432300" cy="0"/>
            </a:xfrm>
            <a:prstGeom prst="straightConnector1">
              <a:avLst/>
            </a:prstGeom>
            <a:noFill/>
            <a:ln cap="flat" cmpd="sng" w="19050">
              <a:solidFill>
                <a:srgbClr val="666666"/>
              </a:solidFill>
              <a:prstDash val="solid"/>
              <a:round/>
              <a:headEnd len="med" w="med" type="none"/>
              <a:tailEnd len="med" w="med" type="none"/>
            </a:ln>
          </p:spPr>
        </p:cxnSp>
      </p:grpSp>
      <p:cxnSp>
        <p:nvCxnSpPr>
          <p:cNvPr id="1160" name="Google Shape;1160;p115"/>
          <p:cNvCxnSpPr/>
          <p:nvPr/>
        </p:nvCxnSpPr>
        <p:spPr>
          <a:xfrm>
            <a:off x="2841203" y="2395318"/>
            <a:ext cx="519300" cy="428100"/>
          </a:xfrm>
          <a:prstGeom prst="straightConnector1">
            <a:avLst/>
          </a:prstGeom>
          <a:noFill/>
          <a:ln cap="flat" cmpd="sng" w="19050">
            <a:solidFill>
              <a:schemeClr val="dk2"/>
            </a:solidFill>
            <a:prstDash val="solid"/>
            <a:round/>
            <a:headEnd len="med" w="med" type="none"/>
            <a:tailEnd len="med" w="med" type="none"/>
          </a:ln>
        </p:spPr>
      </p:cxnSp>
      <p:cxnSp>
        <p:nvCxnSpPr>
          <p:cNvPr id="1161" name="Google Shape;1161;p115"/>
          <p:cNvCxnSpPr/>
          <p:nvPr/>
        </p:nvCxnSpPr>
        <p:spPr>
          <a:xfrm>
            <a:off x="8045528" y="4405093"/>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16"/>
          <p:cNvSpPr txBox="1"/>
          <p:nvPr/>
        </p:nvSpPr>
        <p:spPr>
          <a:xfrm>
            <a:off x="4865800" y="858300"/>
            <a:ext cx="4164000" cy="35658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C494C4"/>
                </a:solidFill>
                <a:highlight>
                  <a:schemeClr val="dk1"/>
                </a:highlight>
                <a:latin typeface="Consolas"/>
                <a:ea typeface="Consolas"/>
                <a:cs typeface="Consolas"/>
                <a:sym typeface="Consolas"/>
              </a:rPr>
              <a:t>public void </a:t>
            </a:r>
            <a:r>
              <a:rPr lang="en" sz="1500">
                <a:solidFill>
                  <a:srgbClr val="5FB3B3"/>
                </a:solidFill>
                <a:highlight>
                  <a:schemeClr val="dk1"/>
                </a:highlight>
                <a:latin typeface="Consolas"/>
                <a:ea typeface="Consolas"/>
                <a:cs typeface="Consolas"/>
                <a:sym typeface="Consolas"/>
              </a:rPr>
              <a:t>addLast</a:t>
            </a:r>
            <a:r>
              <a:rPr lang="en" sz="1500">
                <a:solidFill>
                  <a:srgbClr val="FDFDFD"/>
                </a:solidFill>
                <a:highlight>
                  <a:schemeClr val="dk1"/>
                </a:highlight>
                <a:latin typeface="Consolas"/>
                <a:ea typeface="Consolas"/>
                <a:cs typeface="Consolas"/>
                <a:sym typeface="Consolas"/>
              </a:rPr>
              <a:t>(</a:t>
            </a:r>
            <a:r>
              <a:rPr lang="en" sz="1500">
                <a:solidFill>
                  <a:srgbClr val="C494C4"/>
                </a:solidFill>
                <a:highlight>
                  <a:schemeClr val="dk1"/>
                </a:highlight>
                <a:latin typeface="Consolas"/>
                <a:ea typeface="Consolas"/>
                <a:cs typeface="Consolas"/>
                <a:sym typeface="Consolas"/>
              </a:rPr>
              <a:t>int </a:t>
            </a:r>
            <a:r>
              <a:rPr lang="en" sz="1500">
                <a:solidFill>
                  <a:srgbClr val="F7AD56"/>
                </a:solidFill>
                <a:highlight>
                  <a:schemeClr val="dk1"/>
                </a:highlight>
                <a:latin typeface="Consolas"/>
                <a:ea typeface="Consolas"/>
                <a:cs typeface="Consolas"/>
                <a:sym typeface="Consolas"/>
              </a:rPr>
              <a:t>x</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size </a:t>
            </a:r>
            <a:r>
              <a:rPr lang="en" sz="1500">
                <a:solidFill>
                  <a:srgbClr val="F77A56"/>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1</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if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return</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F7AD56"/>
                </a:solidFill>
                <a:highlight>
                  <a:schemeClr val="dk1"/>
                </a:highlight>
                <a:latin typeface="Consolas"/>
                <a:ea typeface="Consolas"/>
                <a:cs typeface="Consolas"/>
                <a:sym typeface="Consolas"/>
              </a:rPr>
              <a:t>IntNode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sentinel</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while </a:t>
            </a:r>
            <a:r>
              <a:rPr lang="en" sz="1500">
                <a:solidFill>
                  <a:srgbClr val="FDFDFD"/>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 </a:t>
            </a:r>
            <a:r>
              <a:rPr lang="en" sz="1500">
                <a:solidFill>
                  <a:srgbClr val="F77A56"/>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A5ABB8"/>
                </a:solidFill>
                <a:highlight>
                  <a:schemeClr val="dk1"/>
                </a:highlight>
                <a:latin typeface="Consolas"/>
                <a:ea typeface="Consolas"/>
                <a:cs typeface="Consolas"/>
                <a:sym typeface="Consolas"/>
              </a:rPr>
              <a:t>   </a:t>
            </a:r>
            <a:r>
              <a:rPr lang="en" sz="1500">
                <a:solidFill>
                  <a:srgbClr val="FDFDFD"/>
                </a:solidFill>
                <a:highlight>
                  <a:schemeClr val="dk1"/>
                </a:highlight>
                <a:latin typeface="Consolas"/>
                <a:ea typeface="Consolas"/>
                <a:cs typeface="Consolas"/>
                <a:sym typeface="Consolas"/>
              </a:rPr>
              <a:t>}</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FDFDFD"/>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FDFDFD"/>
                </a:solidFill>
                <a:highlight>
                  <a:schemeClr val="dk1"/>
                </a:highlight>
                <a:latin typeface="Consolas"/>
                <a:ea typeface="Consolas"/>
                <a:cs typeface="Consolas"/>
                <a:sym typeface="Consolas"/>
              </a:rPr>
              <a:t>   </a:t>
            </a:r>
            <a:r>
              <a:rPr lang="en" sz="1500">
                <a:solidFill>
                  <a:srgbClr val="D6DCE7"/>
                </a:solidFill>
                <a:highlight>
                  <a:schemeClr val="dk1"/>
                </a:highlight>
                <a:latin typeface="Consolas"/>
                <a:ea typeface="Consolas"/>
                <a:cs typeface="Consolas"/>
                <a:sym typeface="Consolas"/>
              </a:rPr>
              <a:t>p</a:t>
            </a:r>
            <a:r>
              <a:rPr lang="en" sz="1500">
                <a:solidFill>
                  <a:srgbClr val="A5ABB8"/>
                </a:solidFill>
                <a:highlight>
                  <a:schemeClr val="dk1"/>
                </a:highlight>
                <a:latin typeface="Consolas"/>
                <a:ea typeface="Consolas"/>
                <a:cs typeface="Consolas"/>
                <a:sym typeface="Consolas"/>
              </a:rPr>
              <a:t>.</a:t>
            </a:r>
            <a:r>
              <a:rPr lang="en" sz="1500">
                <a:solidFill>
                  <a:srgbClr val="D6DCE7"/>
                </a:solidFill>
                <a:highlight>
                  <a:schemeClr val="dk1"/>
                </a:highlight>
                <a:latin typeface="Consolas"/>
                <a:ea typeface="Consolas"/>
                <a:cs typeface="Consolas"/>
                <a:sym typeface="Consolas"/>
              </a:rPr>
              <a:t>next </a:t>
            </a:r>
            <a:r>
              <a:rPr lang="en" sz="1500">
                <a:solidFill>
                  <a:srgbClr val="F77A56"/>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new IntNode</a:t>
            </a:r>
            <a:r>
              <a:rPr lang="en" sz="1500">
                <a:solidFill>
                  <a:srgbClr val="FDFDFD"/>
                </a:solidFill>
                <a:highlight>
                  <a:schemeClr val="dk1"/>
                </a:highlight>
                <a:latin typeface="Consolas"/>
                <a:ea typeface="Consolas"/>
                <a:cs typeface="Consolas"/>
                <a:sym typeface="Consolas"/>
              </a:rPr>
              <a:t>(</a:t>
            </a:r>
            <a:r>
              <a:rPr lang="en" sz="1500">
                <a:solidFill>
                  <a:srgbClr val="F7AD56"/>
                </a:solidFill>
                <a:highlight>
                  <a:schemeClr val="dk1"/>
                </a:highlight>
                <a:latin typeface="Consolas"/>
                <a:ea typeface="Consolas"/>
                <a:cs typeface="Consolas"/>
                <a:sym typeface="Consolas"/>
              </a:rPr>
              <a:t>x</a:t>
            </a:r>
            <a:r>
              <a:rPr lang="en" sz="1500">
                <a:solidFill>
                  <a:srgbClr val="A5ABB8"/>
                </a:solidFill>
                <a:highlight>
                  <a:schemeClr val="dk1"/>
                </a:highlight>
                <a:latin typeface="Consolas"/>
                <a:ea typeface="Consolas"/>
                <a:cs typeface="Consolas"/>
                <a:sym typeface="Consolas"/>
              </a:rPr>
              <a:t>, </a:t>
            </a:r>
            <a:r>
              <a:rPr lang="en" sz="1500">
                <a:solidFill>
                  <a:srgbClr val="C494C4"/>
                </a:solidFill>
                <a:highlight>
                  <a:schemeClr val="dk1"/>
                </a:highlight>
                <a:latin typeface="Consolas"/>
                <a:ea typeface="Consolas"/>
                <a:cs typeface="Consolas"/>
                <a:sym typeface="Consolas"/>
              </a:rPr>
              <a:t>null</a:t>
            </a:r>
            <a:r>
              <a:rPr lang="en" sz="1500">
                <a:solidFill>
                  <a:srgbClr val="FDFDFD"/>
                </a:solidFill>
                <a:highlight>
                  <a:schemeClr val="dk1"/>
                </a:highlight>
                <a:latin typeface="Consolas"/>
                <a:ea typeface="Consolas"/>
                <a:cs typeface="Consolas"/>
                <a:sym typeface="Consolas"/>
              </a:rPr>
              <a:t>)</a:t>
            </a:r>
            <a:r>
              <a:rPr lang="en" sz="1500">
                <a:solidFill>
                  <a:srgbClr val="A5ABB8"/>
                </a:solidFill>
                <a:highlight>
                  <a:schemeClr val="dk1"/>
                </a:highlight>
                <a:latin typeface="Consolas"/>
                <a:ea typeface="Consolas"/>
                <a:cs typeface="Consolas"/>
                <a:sym typeface="Consolas"/>
              </a:rPr>
              <a:t>;</a:t>
            </a:r>
            <a:endParaRPr sz="1500">
              <a:solidFill>
                <a:srgbClr val="A5ABB8"/>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rPr lang="en" sz="1500">
                <a:solidFill>
                  <a:srgbClr val="FDFDFD"/>
                </a:solidFill>
                <a:highlight>
                  <a:schemeClr val="dk1"/>
                </a:highlight>
                <a:latin typeface="Consolas"/>
                <a:ea typeface="Consolas"/>
                <a:cs typeface="Consolas"/>
                <a:sym typeface="Consolas"/>
              </a:rPr>
              <a:t>}</a:t>
            </a:r>
            <a:endParaRPr sz="1500">
              <a:solidFill>
                <a:srgbClr val="99CF50"/>
              </a:solidFill>
              <a:highlight>
                <a:schemeClr val="dk1"/>
              </a:highlight>
              <a:latin typeface="Consolas"/>
              <a:ea typeface="Consolas"/>
              <a:cs typeface="Consolas"/>
              <a:sym typeface="Consolas"/>
            </a:endParaRPr>
          </a:p>
        </p:txBody>
      </p:sp>
      <p:sp>
        <p:nvSpPr>
          <p:cNvPr id="1167" name="Google Shape;1167;p11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addLast (with Sentinel Node)</a:t>
            </a:r>
            <a:endParaRPr/>
          </a:p>
        </p:txBody>
      </p:sp>
      <p:sp>
        <p:nvSpPr>
          <p:cNvPr id="1168" name="Google Shape;1168;p116"/>
          <p:cNvSpPr txBox="1"/>
          <p:nvPr>
            <p:ph idx="1" type="body"/>
          </p:nvPr>
        </p:nvSpPr>
        <p:spPr>
          <a:xfrm>
            <a:off x="107047" y="402200"/>
            <a:ext cx="4569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Having a sentinel simplifies our </a:t>
            </a:r>
            <a:r>
              <a:rPr lang="en">
                <a:latin typeface="Consolas"/>
                <a:ea typeface="Consolas"/>
                <a:cs typeface="Consolas"/>
                <a:sym typeface="Consolas"/>
              </a:rPr>
              <a:t>addLast</a:t>
            </a:r>
            <a:r>
              <a:rPr lang="en"/>
              <a:t> </a:t>
            </a:r>
            <a:r>
              <a:rPr lang="en"/>
              <a:t>method. </a:t>
            </a:r>
            <a:endParaRPr/>
          </a:p>
          <a:p>
            <a:pPr indent="-342900" lvl="0" marL="457200" rtl="0" algn="l">
              <a:spcBef>
                <a:spcPts val="600"/>
              </a:spcBef>
              <a:spcAft>
                <a:spcPts val="0"/>
              </a:spcAft>
              <a:buSzPts val="1800"/>
              <a:buChar char="●"/>
            </a:pPr>
            <a:r>
              <a:rPr lang="en"/>
              <a:t>No need for a special case to check if </a:t>
            </a:r>
            <a:r>
              <a:rPr lang="en">
                <a:latin typeface="Consolas"/>
                <a:ea typeface="Consolas"/>
                <a:cs typeface="Consolas"/>
                <a:sym typeface="Consolas"/>
              </a:rPr>
              <a:t>sentinel</a:t>
            </a:r>
            <a:r>
              <a:rPr lang="en"/>
              <a:t> is null (since it is never null).</a:t>
            </a:r>
            <a:endParaRPr/>
          </a:p>
        </p:txBody>
      </p:sp>
      <p:cxnSp>
        <p:nvCxnSpPr>
          <p:cNvPr id="1169" name="Google Shape;1169;p116"/>
          <p:cNvCxnSpPr/>
          <p:nvPr/>
        </p:nvCxnSpPr>
        <p:spPr>
          <a:xfrm>
            <a:off x="5179675" y="1704850"/>
            <a:ext cx="3145800" cy="885900"/>
          </a:xfrm>
          <a:prstGeom prst="straightConnector1">
            <a:avLst/>
          </a:prstGeom>
          <a:noFill/>
          <a:ln cap="flat" cmpd="sng" w="19050">
            <a:solidFill>
              <a:srgbClr val="FF0000"/>
            </a:solidFill>
            <a:prstDash val="solid"/>
            <a:round/>
            <a:headEnd len="med" w="med" type="none"/>
            <a:tailEnd len="med" w="med" type="none"/>
          </a:ln>
        </p:spPr>
      </p:cxnSp>
      <p:cxnSp>
        <p:nvCxnSpPr>
          <p:cNvPr id="1170" name="Google Shape;1170;p116"/>
          <p:cNvCxnSpPr/>
          <p:nvPr/>
        </p:nvCxnSpPr>
        <p:spPr>
          <a:xfrm flipH="1" rot="10800000">
            <a:off x="5255950" y="1723075"/>
            <a:ext cx="3105600" cy="803100"/>
          </a:xfrm>
          <a:prstGeom prst="straightConnector1">
            <a:avLst/>
          </a:prstGeom>
          <a:noFill/>
          <a:ln cap="flat" cmpd="sng" w="19050">
            <a:solidFill>
              <a:srgbClr val="FF0000"/>
            </a:solidFill>
            <a:prstDash val="solid"/>
            <a:round/>
            <a:headEnd len="med" w="med" type="none"/>
            <a:tailEnd len="med" w="med" type="none"/>
          </a:ln>
        </p:spPr>
      </p:cxnSp>
      <p:sp>
        <p:nvSpPr>
          <p:cNvPr id="1171" name="Google Shape;1171;p116"/>
          <p:cNvSpPr/>
          <p:nvPr/>
        </p:nvSpPr>
        <p:spPr>
          <a:xfrm>
            <a:off x="971475" y="2812450"/>
            <a:ext cx="3075000" cy="9075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16"/>
          <p:cNvSpPr txBox="1"/>
          <p:nvPr/>
        </p:nvSpPr>
        <p:spPr>
          <a:xfrm>
            <a:off x="2435897" y="3039007"/>
            <a:ext cx="356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1173" name="Google Shape;1173;p116"/>
          <p:cNvSpPr/>
          <p:nvPr/>
        </p:nvSpPr>
        <p:spPr>
          <a:xfrm>
            <a:off x="2327225" y="3049313"/>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4" name="Google Shape;1174;p116"/>
          <p:cNvSpPr/>
          <p:nvPr/>
        </p:nvSpPr>
        <p:spPr>
          <a:xfrm>
            <a:off x="2970075" y="3055400"/>
            <a:ext cx="502500" cy="3747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75" name="Google Shape;1175;p116"/>
          <p:cNvCxnSpPr>
            <a:stCxn id="1174" idx="3"/>
          </p:cNvCxnSpPr>
          <p:nvPr/>
        </p:nvCxnSpPr>
        <p:spPr>
          <a:xfrm rot="10800000">
            <a:off x="3183375" y="3238250"/>
            <a:ext cx="289200" cy="4500"/>
          </a:xfrm>
          <a:prstGeom prst="straightConnector1">
            <a:avLst/>
          </a:prstGeom>
          <a:noFill/>
          <a:ln cap="flat" cmpd="sng" w="19050">
            <a:solidFill>
              <a:srgbClr val="666666"/>
            </a:solidFill>
            <a:prstDash val="solid"/>
            <a:round/>
            <a:headEnd len="med" w="med" type="none"/>
            <a:tailEnd len="med" w="med" type="none"/>
          </a:ln>
        </p:spPr>
      </p:cxnSp>
      <p:sp>
        <p:nvSpPr>
          <p:cNvPr id="1176" name="Google Shape;1176;p116"/>
          <p:cNvSpPr txBox="1"/>
          <p:nvPr/>
        </p:nvSpPr>
        <p:spPr>
          <a:xfrm>
            <a:off x="924188" y="2779537"/>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addFirst()</a:t>
            </a:r>
            <a:endParaRPr>
              <a:latin typeface="Ubuntu Mono"/>
              <a:ea typeface="Ubuntu Mono"/>
              <a:cs typeface="Ubuntu Mono"/>
              <a:sym typeface="Ubuntu Mono"/>
            </a:endParaRPr>
          </a:p>
        </p:txBody>
      </p:sp>
      <p:cxnSp>
        <p:nvCxnSpPr>
          <p:cNvPr id="1177" name="Google Shape;1177;p116"/>
          <p:cNvCxnSpPr/>
          <p:nvPr/>
        </p:nvCxnSpPr>
        <p:spPr>
          <a:xfrm rot="10800000">
            <a:off x="523523" y="295803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78" name="Google Shape;1178;p116"/>
          <p:cNvCxnSpPr/>
          <p:nvPr/>
        </p:nvCxnSpPr>
        <p:spPr>
          <a:xfrm rot="10800000">
            <a:off x="523523" y="3181688"/>
            <a:ext cx="432300" cy="0"/>
          </a:xfrm>
          <a:prstGeom prst="straightConnector1">
            <a:avLst/>
          </a:prstGeom>
          <a:noFill/>
          <a:ln cap="flat" cmpd="sng" w="19050">
            <a:solidFill>
              <a:srgbClr val="666666"/>
            </a:solidFill>
            <a:prstDash val="solid"/>
            <a:round/>
            <a:headEnd len="med" w="med" type="none"/>
            <a:tailEnd len="med" w="med" type="none"/>
          </a:ln>
        </p:spPr>
      </p:cxnSp>
      <p:sp>
        <p:nvSpPr>
          <p:cNvPr id="1179" name="Google Shape;1179;p116"/>
          <p:cNvSpPr txBox="1"/>
          <p:nvPr/>
        </p:nvSpPr>
        <p:spPr>
          <a:xfrm>
            <a:off x="2931199" y="2749975"/>
            <a:ext cx="95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sentinel</a:t>
            </a:r>
            <a:endParaRPr>
              <a:latin typeface="Ubuntu Mono"/>
              <a:ea typeface="Ubuntu Mono"/>
              <a:cs typeface="Ubuntu Mono"/>
              <a:sym typeface="Ubuntu Mono"/>
            </a:endParaRPr>
          </a:p>
        </p:txBody>
      </p:sp>
      <p:sp>
        <p:nvSpPr>
          <p:cNvPr id="1180" name="Google Shape;1180;p116"/>
          <p:cNvSpPr txBox="1"/>
          <p:nvPr/>
        </p:nvSpPr>
        <p:spPr>
          <a:xfrm>
            <a:off x="932160" y="2989650"/>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getFirst()</a:t>
            </a:r>
            <a:endParaRPr>
              <a:latin typeface="Ubuntu Mono"/>
              <a:ea typeface="Ubuntu Mono"/>
              <a:cs typeface="Ubuntu Mono"/>
              <a:sym typeface="Ubuntu Mono"/>
            </a:endParaRPr>
          </a:p>
        </p:txBody>
      </p:sp>
      <p:sp>
        <p:nvSpPr>
          <p:cNvPr id="1181" name="Google Shape;1181;p116"/>
          <p:cNvSpPr txBox="1"/>
          <p:nvPr/>
        </p:nvSpPr>
        <p:spPr>
          <a:xfrm>
            <a:off x="20847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item</a:t>
            </a:r>
            <a:endParaRPr sz="1200">
              <a:latin typeface="Ubuntu Mono"/>
              <a:ea typeface="Ubuntu Mono"/>
              <a:cs typeface="Ubuntu Mono"/>
              <a:sym typeface="Ubuntu Mono"/>
            </a:endParaRPr>
          </a:p>
        </p:txBody>
      </p:sp>
      <p:sp>
        <p:nvSpPr>
          <p:cNvPr id="1182" name="Google Shape;1182;p116"/>
          <p:cNvSpPr txBox="1"/>
          <p:nvPr/>
        </p:nvSpPr>
        <p:spPr>
          <a:xfrm>
            <a:off x="2618161" y="4299098"/>
            <a:ext cx="6606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Ubuntu Mono"/>
                <a:ea typeface="Ubuntu Mono"/>
                <a:cs typeface="Ubuntu Mono"/>
                <a:sym typeface="Ubuntu Mono"/>
              </a:rPr>
              <a:t> next</a:t>
            </a:r>
            <a:endParaRPr sz="1200">
              <a:latin typeface="Ubuntu Mono"/>
              <a:ea typeface="Ubuntu Mono"/>
              <a:cs typeface="Ubuntu Mono"/>
              <a:sym typeface="Ubuntu Mono"/>
            </a:endParaRPr>
          </a:p>
        </p:txBody>
      </p:sp>
      <p:grpSp>
        <p:nvGrpSpPr>
          <p:cNvPr id="1183" name="Google Shape;1183;p116"/>
          <p:cNvGrpSpPr/>
          <p:nvPr/>
        </p:nvGrpSpPr>
        <p:grpSpPr>
          <a:xfrm>
            <a:off x="2139524" y="3956814"/>
            <a:ext cx="1031828" cy="429277"/>
            <a:chOff x="809625" y="3638550"/>
            <a:chExt cx="1190525" cy="495300"/>
          </a:xfrm>
        </p:grpSpPr>
        <p:sp>
          <p:nvSpPr>
            <p:cNvPr id="1184" name="Google Shape;1184;p116"/>
            <p:cNvSpPr/>
            <p:nvPr/>
          </p:nvSpPr>
          <p:spPr>
            <a:xfrm>
              <a:off x="809625" y="3638550"/>
              <a:ext cx="595200" cy="495300"/>
            </a:xfrm>
            <a:prstGeom prst="rect">
              <a:avLst/>
            </a:prstGeom>
            <a:solidFill>
              <a:srgbClr val="D9D2E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185" name="Google Shape;1185;p116"/>
            <p:cNvSpPr/>
            <p:nvPr/>
          </p:nvSpPr>
          <p:spPr>
            <a:xfrm>
              <a:off x="1404950" y="3638550"/>
              <a:ext cx="595200" cy="495300"/>
            </a:xfrm>
            <a:prstGeom prst="rect">
              <a:avLst/>
            </a:prstGeom>
            <a:solidFill>
              <a:srgbClr val="B7B7B7"/>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6" name="Google Shape;1186;p116"/>
          <p:cNvSpPr txBox="1"/>
          <p:nvPr/>
        </p:nvSpPr>
        <p:spPr>
          <a:xfrm>
            <a:off x="2321604" y="2749981"/>
            <a:ext cx="832200" cy="3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cxnSp>
        <p:nvCxnSpPr>
          <p:cNvPr id="1187" name="Google Shape;1187;p116"/>
          <p:cNvCxnSpPr/>
          <p:nvPr/>
        </p:nvCxnSpPr>
        <p:spPr>
          <a:xfrm rot="10800000">
            <a:off x="523523" y="3591538"/>
            <a:ext cx="432300" cy="0"/>
          </a:xfrm>
          <a:prstGeom prst="straightConnector1">
            <a:avLst/>
          </a:prstGeom>
          <a:noFill/>
          <a:ln cap="flat" cmpd="sng" w="19050">
            <a:solidFill>
              <a:srgbClr val="666666"/>
            </a:solidFill>
            <a:prstDash val="solid"/>
            <a:round/>
            <a:headEnd len="med" w="med" type="none"/>
            <a:tailEnd len="med" w="med" type="none"/>
          </a:ln>
        </p:spPr>
      </p:cxnSp>
      <p:sp>
        <p:nvSpPr>
          <p:cNvPr id="1188" name="Google Shape;1188;p116"/>
          <p:cNvSpPr txBox="1"/>
          <p:nvPr/>
        </p:nvSpPr>
        <p:spPr>
          <a:xfrm>
            <a:off x="932160" y="3404808"/>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size()</a:t>
            </a:r>
            <a:endParaRPr>
              <a:latin typeface="Ubuntu Mono"/>
              <a:ea typeface="Ubuntu Mono"/>
              <a:cs typeface="Ubuntu Mono"/>
              <a:sym typeface="Ubuntu Mono"/>
            </a:endParaRPr>
          </a:p>
        </p:txBody>
      </p:sp>
      <p:sp>
        <p:nvSpPr>
          <p:cNvPr id="1189" name="Google Shape;1189;p116"/>
          <p:cNvSpPr txBox="1"/>
          <p:nvPr/>
        </p:nvSpPr>
        <p:spPr>
          <a:xfrm>
            <a:off x="932160" y="3211681"/>
            <a:ext cx="1574400" cy="33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Ubuntu Mono"/>
                <a:ea typeface="Ubuntu Mono"/>
                <a:cs typeface="Ubuntu Mono"/>
                <a:sym typeface="Ubuntu Mono"/>
              </a:rPr>
              <a:t>addLast()</a:t>
            </a:r>
            <a:endParaRPr>
              <a:latin typeface="Ubuntu Mono"/>
              <a:ea typeface="Ubuntu Mono"/>
              <a:cs typeface="Ubuntu Mono"/>
              <a:sym typeface="Ubuntu Mono"/>
            </a:endParaRPr>
          </a:p>
        </p:txBody>
      </p:sp>
      <p:cxnSp>
        <p:nvCxnSpPr>
          <p:cNvPr id="1190" name="Google Shape;1190;p116"/>
          <p:cNvCxnSpPr/>
          <p:nvPr/>
        </p:nvCxnSpPr>
        <p:spPr>
          <a:xfrm rot="10800000">
            <a:off x="523523" y="3398410"/>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1191" name="Google Shape;1191;p116"/>
          <p:cNvCxnSpPr>
            <a:stCxn id="1174" idx="3"/>
            <a:endCxn id="1185" idx="0"/>
          </p:cNvCxnSpPr>
          <p:nvPr/>
        </p:nvCxnSpPr>
        <p:spPr>
          <a:xfrm flipH="1">
            <a:off x="2913375" y="3242750"/>
            <a:ext cx="559200" cy="714000"/>
          </a:xfrm>
          <a:prstGeom prst="curvedConnector4">
            <a:avLst>
              <a:gd fmla="val -42583" name="adj1"/>
              <a:gd fmla="val 63124" name="adj2"/>
            </a:avLst>
          </a:prstGeom>
          <a:noFill/>
          <a:ln cap="flat" cmpd="sng" w="19050">
            <a:solidFill>
              <a:srgbClr val="666666"/>
            </a:solidFill>
            <a:prstDash val="solid"/>
            <a:round/>
            <a:headEnd len="med" w="med" type="none"/>
            <a:tailEnd len="med" w="med" type="triangle"/>
          </a:ln>
        </p:spPr>
      </p:cxnSp>
      <p:cxnSp>
        <p:nvCxnSpPr>
          <p:cNvPr id="1192" name="Google Shape;1192;p116"/>
          <p:cNvCxnSpPr/>
          <p:nvPr/>
        </p:nvCxnSpPr>
        <p:spPr>
          <a:xfrm>
            <a:off x="2650703" y="3957418"/>
            <a:ext cx="519300" cy="4281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1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chemeClr val="dk2"/>
                </a:solidFill>
              </a:rPr>
              <a:t>Getting Started</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IntList</a:t>
            </a:r>
            <a:r>
              <a:rPr lang="en">
                <a:solidFill>
                  <a:schemeClr val="dk2"/>
                </a:solidFill>
              </a:rPr>
              <a:t> → </a:t>
            </a:r>
            <a:r>
              <a:rPr lang="en">
                <a:solidFill>
                  <a:schemeClr val="dk2"/>
                </a:solidFill>
                <a:latin typeface="Consolas"/>
                <a:ea typeface="Consolas"/>
                <a:cs typeface="Consolas"/>
                <a:sym typeface="Consolas"/>
              </a:rPr>
              <a:t>IntNode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Creating the SLList Class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addFirst</a:t>
            </a:r>
            <a:r>
              <a:rPr lang="en">
                <a:solidFill>
                  <a:schemeClr val="dk2"/>
                </a:solidFill>
              </a:rPr>
              <a:t> and </a:t>
            </a:r>
            <a:r>
              <a:rPr lang="en">
                <a:solidFill>
                  <a:schemeClr val="dk2"/>
                </a:solidFill>
                <a:latin typeface="Consolas"/>
                <a:ea typeface="Consolas"/>
                <a:cs typeface="Consolas"/>
                <a:sym typeface="Consolas"/>
              </a:rPr>
              <a:t>getFirst</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rPr>
              <a:t>SLLists vs. IntLists</a:t>
            </a:r>
            <a:endParaRPr>
              <a:solidFill>
                <a:schemeClr val="dk2"/>
              </a:solidFill>
            </a:endParaRPr>
          </a:p>
          <a:p>
            <a:pPr indent="0" lvl="0" marL="0" rtl="0" algn="l">
              <a:spcBef>
                <a:spcPts val="600"/>
              </a:spcBef>
              <a:spcAft>
                <a:spcPts val="0"/>
              </a:spcAft>
              <a:buNone/>
            </a:pPr>
            <a:r>
              <a:rPr lang="en">
                <a:solidFill>
                  <a:schemeClr val="dk2"/>
                </a:solidFill>
              </a:rPr>
              <a:t>Syntax Improvements:</a:t>
            </a:r>
            <a:endParaRPr>
              <a:solidFill>
                <a:schemeClr val="dk2"/>
              </a:solidFill>
            </a:endParaRPr>
          </a:p>
          <a:p>
            <a:pPr indent="-342900" lvl="0" marL="457200" rtl="0" algn="l">
              <a:spcBef>
                <a:spcPts val="600"/>
              </a:spcBef>
              <a:spcAft>
                <a:spcPts val="0"/>
              </a:spcAft>
              <a:buClr>
                <a:schemeClr val="dk2"/>
              </a:buClr>
              <a:buSzPts val="1800"/>
              <a:buChar char="•"/>
            </a:pPr>
            <a:r>
              <a:rPr lang="en">
                <a:solidFill>
                  <a:schemeClr val="dk2"/>
                </a:solidFill>
              </a:rPr>
              <a:t>Access Control: Public vs. Private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Nested Classes</a:t>
            </a:r>
            <a:endParaRPr>
              <a:solidFill>
                <a:schemeClr val="dk2"/>
              </a:solidFill>
            </a:endParaRPr>
          </a:p>
          <a:p>
            <a:pPr indent="0" lvl="0" marL="0" rtl="0" algn="l">
              <a:spcBef>
                <a:spcPts val="600"/>
              </a:spcBef>
              <a:spcAft>
                <a:spcPts val="0"/>
              </a:spcAft>
              <a:buNone/>
            </a:pP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600"/>
              </a:spcBef>
              <a:spcAft>
                <a:spcPts val="0"/>
              </a:spcAft>
              <a:buClr>
                <a:schemeClr val="dk2"/>
              </a:buClr>
              <a:buSzPts val="1800"/>
              <a:buChar char="•"/>
            </a:pPr>
            <a:r>
              <a:rPr lang="en">
                <a:solidFill>
                  <a:schemeClr val="dk2"/>
                </a:solidFill>
              </a:rPr>
              <a:t>Creating </a:t>
            </a:r>
            <a:r>
              <a:rPr lang="en">
                <a:solidFill>
                  <a:schemeClr val="dk2"/>
                </a:solidFill>
                <a:latin typeface="Consolas"/>
                <a:ea typeface="Consolas"/>
                <a:cs typeface="Consolas"/>
                <a:sym typeface="Consolas"/>
              </a:rPr>
              <a:t>addLast</a:t>
            </a:r>
            <a:r>
              <a:rPr lang="en">
                <a:solidFill>
                  <a:schemeClr val="dk2"/>
                </a:solidFill>
              </a:rPr>
              <a:t> and </a:t>
            </a:r>
            <a:r>
              <a:rPr lang="en">
                <a:solidFill>
                  <a:schemeClr val="dk2"/>
                </a:solidFill>
                <a:latin typeface="Consolas"/>
                <a:ea typeface="Consolas"/>
                <a:cs typeface="Consolas"/>
                <a:sym typeface="Consolas"/>
              </a:rPr>
              <a:t>size</a:t>
            </a:r>
            <a:endParaRPr>
              <a:solidFill>
                <a:schemeClr val="dk2"/>
              </a:solidFill>
              <a:latin typeface="Consolas"/>
              <a:ea typeface="Consolas"/>
              <a:cs typeface="Consolas"/>
              <a:sym typeface="Consolas"/>
            </a:endParaRPr>
          </a:p>
          <a:p>
            <a:pPr indent="-342900" lvl="0" marL="457200" rtl="0" algn="l">
              <a:spcBef>
                <a:spcPts val="0"/>
              </a:spcBef>
              <a:spcAft>
                <a:spcPts val="0"/>
              </a:spcAft>
              <a:buClr>
                <a:schemeClr val="dk2"/>
              </a:buClr>
              <a:buSzPts val="1800"/>
              <a:buChar char="•"/>
            </a:pPr>
            <a:r>
              <a:rPr lang="en">
                <a:solidFill>
                  <a:schemeClr val="dk2"/>
                </a:solidFill>
                <a:latin typeface="Consolas"/>
                <a:ea typeface="Consolas"/>
                <a:cs typeface="Consolas"/>
                <a:sym typeface="Consolas"/>
              </a:rPr>
              <a:t>size</a:t>
            </a:r>
            <a:r>
              <a:rPr lang="en">
                <a:solidFill>
                  <a:schemeClr val="dk2"/>
                </a:solidFill>
              </a:rPr>
              <a:t> Efficiency, caching</a:t>
            </a:r>
            <a:endParaRPr>
              <a:solidFill>
                <a:schemeClr val="dk2"/>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Empty List</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dk2"/>
              </a:buClr>
              <a:buSzPts val="1800"/>
              <a:buChar char="•"/>
            </a:pPr>
            <a:r>
              <a:rPr lang="en">
                <a:solidFill>
                  <a:schemeClr val="dk2"/>
                </a:solidFill>
                <a:latin typeface="Consolas"/>
                <a:ea typeface="Consolas"/>
                <a:cs typeface="Consolas"/>
                <a:sym typeface="Consolas"/>
              </a:rPr>
              <a:t>addLast</a:t>
            </a:r>
            <a:r>
              <a:rPr lang="en">
                <a:solidFill>
                  <a:schemeClr val="dk2"/>
                </a:solidFill>
              </a:rPr>
              <a:t> Bug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Sentinel Nodes</a:t>
            </a:r>
            <a:endParaRPr>
              <a:solidFill>
                <a:schemeClr val="dk2"/>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Invariants</a:t>
            </a:r>
            <a:endParaRPr b="1">
              <a:solidFill>
                <a:schemeClr val="accent3"/>
              </a:solidFill>
              <a:latin typeface="Roboto"/>
              <a:ea typeface="Roboto"/>
              <a:cs typeface="Roboto"/>
              <a:sym typeface="Roboto"/>
            </a:endParaRPr>
          </a:p>
        </p:txBody>
      </p:sp>
      <p:sp>
        <p:nvSpPr>
          <p:cNvPr id="1198" name="Google Shape;1198;p11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199" name="Google Shape;1199;p11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4, CS61B, Fall 2023</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11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Invariants</a:t>
            </a:r>
            <a:endParaRPr/>
          </a:p>
        </p:txBody>
      </p:sp>
      <p:sp>
        <p:nvSpPr>
          <p:cNvPr id="1205" name="Google Shape;1205;p11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invariant is a condition that is guaranteed to be true during code execution (assuming there are no bugs in your code).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An </a:t>
            </a:r>
            <a:r>
              <a:rPr lang="en">
                <a:latin typeface="Consolas"/>
                <a:ea typeface="Consolas"/>
                <a:cs typeface="Consolas"/>
                <a:sym typeface="Consolas"/>
              </a:rPr>
              <a:t>SLList</a:t>
            </a:r>
            <a:r>
              <a:rPr lang="en"/>
              <a:t> with a sentinel node has at least the following invariants:</a:t>
            </a:r>
            <a:endParaRPr/>
          </a:p>
          <a:p>
            <a:pPr indent="-342900" lvl="0" marL="457200" rtl="0" algn="l">
              <a:spcBef>
                <a:spcPts val="600"/>
              </a:spcBef>
              <a:spcAft>
                <a:spcPts val="0"/>
              </a:spcAft>
              <a:buSzPts val="1800"/>
              <a:buChar char="●"/>
            </a:pPr>
            <a:r>
              <a:rPr lang="en"/>
              <a:t>The </a:t>
            </a:r>
            <a:r>
              <a:rPr lang="en">
                <a:latin typeface="Consolas"/>
                <a:ea typeface="Consolas"/>
                <a:cs typeface="Consolas"/>
                <a:sym typeface="Consolas"/>
              </a:rPr>
              <a:t>sentinel</a:t>
            </a:r>
            <a:r>
              <a:rPr lang="en"/>
              <a:t> reference always points to the sentinel node.</a:t>
            </a:r>
            <a:endParaRPr/>
          </a:p>
          <a:p>
            <a:pPr indent="-342900" lvl="0" marL="457200" rtl="0" algn="l">
              <a:spcBef>
                <a:spcPts val="0"/>
              </a:spcBef>
              <a:spcAft>
                <a:spcPts val="0"/>
              </a:spcAft>
              <a:buSzPts val="1800"/>
              <a:buChar char="●"/>
            </a:pPr>
            <a:r>
              <a:rPr lang="en"/>
              <a:t>The first node (if it exists), is always at </a:t>
            </a:r>
            <a:r>
              <a:rPr lang="en">
                <a:latin typeface="Consolas"/>
                <a:ea typeface="Consolas"/>
                <a:cs typeface="Consolas"/>
                <a:sym typeface="Consolas"/>
              </a:rPr>
              <a:t>sentinel.next</a:t>
            </a:r>
            <a:r>
              <a:rPr lang="en"/>
              <a:t>.</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size</a:t>
            </a:r>
            <a:r>
              <a:rPr lang="en"/>
              <a:t> variable is always the total number of items that have been added.</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Invariants make it easier to reason about code:</a:t>
            </a:r>
            <a:endParaRPr/>
          </a:p>
          <a:p>
            <a:pPr indent="-342900" lvl="0" marL="457200" rtl="0" algn="l">
              <a:spcBef>
                <a:spcPts val="600"/>
              </a:spcBef>
              <a:spcAft>
                <a:spcPts val="0"/>
              </a:spcAft>
              <a:buSzPts val="1800"/>
              <a:buChar char="●"/>
            </a:pPr>
            <a:r>
              <a:rPr lang="en"/>
              <a:t>Can assume they are true to simplify code (e.g. </a:t>
            </a:r>
            <a:r>
              <a:rPr lang="en">
                <a:latin typeface="Consolas"/>
                <a:ea typeface="Consolas"/>
                <a:cs typeface="Consolas"/>
                <a:sym typeface="Consolas"/>
              </a:rPr>
              <a:t>addLast</a:t>
            </a:r>
            <a:r>
              <a:rPr lang="en"/>
              <a:t> doesn’t need to worry about nulls).</a:t>
            </a:r>
            <a:endParaRPr/>
          </a:p>
          <a:p>
            <a:pPr indent="-342900" lvl="0" marL="457200" rtl="0" algn="l">
              <a:spcBef>
                <a:spcPts val="0"/>
              </a:spcBef>
              <a:spcAft>
                <a:spcPts val="0"/>
              </a:spcAft>
              <a:buSzPts val="1800"/>
              <a:buChar char="●"/>
            </a:pPr>
            <a:r>
              <a:rPr lang="en"/>
              <a:t>Must ensure that methods preserve invariants.</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1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graphicFrame>
        <p:nvGraphicFramePr>
          <p:cNvPr id="1211" name="Google Shape;1211;p119"/>
          <p:cNvGraphicFramePr/>
          <p:nvPr/>
        </p:nvGraphicFramePr>
        <p:xfrm>
          <a:off x="1847875" y="957450"/>
          <a:ext cx="3000000" cy="3000000"/>
        </p:xfrm>
        <a:graphic>
          <a:graphicData uri="http://schemas.openxmlformats.org/drawingml/2006/table">
            <a:tbl>
              <a:tblPr>
                <a:noFill/>
                <a:tableStyleId>{9565BABB-19A9-4429-B3EF-2651D419B546}</a:tableStyleId>
              </a:tblPr>
              <a:tblGrid>
                <a:gridCol w="1745000"/>
                <a:gridCol w="449525"/>
                <a:gridCol w="3824750"/>
              </a:tblGrid>
              <a:tr h="381000">
                <a:tc>
                  <a:txBody>
                    <a:bodyPr/>
                    <a:lstStyle/>
                    <a:p>
                      <a:pPr indent="0" lvl="0" marL="0" rtl="0" algn="l">
                        <a:spcBef>
                          <a:spcPts val="0"/>
                        </a:spcBef>
                        <a:spcAft>
                          <a:spcPts val="0"/>
                        </a:spcAft>
                        <a:buNone/>
                      </a:pPr>
                      <a:r>
                        <a:rPr lang="en"/>
                        <a:t>Methods</a:t>
                      </a:r>
                      <a:endParaRPr/>
                    </a:p>
                  </a:txBody>
                  <a:tcPr marT="91425" marB="91425" marR="91425" marL="91425"/>
                </a:tc>
                <a:tc gridSpan="2">
                  <a:txBody>
                    <a:bodyPr/>
                    <a:lstStyle/>
                    <a:p>
                      <a:pPr indent="0" lvl="0" marL="0" rtl="0" algn="l">
                        <a:spcBef>
                          <a:spcPts val="0"/>
                        </a:spcBef>
                        <a:spcAft>
                          <a:spcPts val="0"/>
                        </a:spcAft>
                        <a:buNone/>
                      </a:pPr>
                      <a:r>
                        <a:rPr lang="en"/>
                        <a:t>Non-Obvious Improvements</a:t>
                      </a:r>
                      <a:endParaRPr/>
                    </a:p>
                  </a:txBody>
                  <a:tcPr marT="91425" marB="91425" marR="91425" marL="91425"/>
                </a:tc>
                <a:tc hMerge="1"/>
              </a:tr>
              <a:tr h="381000">
                <a:tc>
                  <a:txBody>
                    <a:bodyPr/>
                    <a:lstStyle/>
                    <a:p>
                      <a:pPr indent="0" lvl="0" marL="0" rtl="0" algn="l">
                        <a:spcBef>
                          <a:spcPts val="0"/>
                        </a:spcBef>
                        <a:spcAft>
                          <a:spcPts val="0"/>
                        </a:spcAft>
                        <a:buNone/>
                      </a:pPr>
                      <a:r>
                        <a:rPr lang="en">
                          <a:latin typeface="Consolas"/>
                          <a:ea typeface="Consolas"/>
                          <a:cs typeface="Consolas"/>
                          <a:sym typeface="Consolas"/>
                        </a:rPr>
                        <a:t>addFirst(int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Rebranding: </a:t>
                      </a:r>
                      <a:r>
                        <a:rPr lang="en">
                          <a:solidFill>
                            <a:srgbClr val="208920"/>
                          </a:solidFill>
                          <a:latin typeface="Consolas"/>
                          <a:ea typeface="Consolas"/>
                          <a:cs typeface="Consolas"/>
                          <a:sym typeface="Consolas"/>
                        </a:rPr>
                        <a:t>IntList</a:t>
                      </a:r>
                      <a:r>
                        <a:rPr lang="en"/>
                        <a:t> → </a:t>
                      </a:r>
                      <a:r>
                        <a:rPr lang="en">
                          <a:solidFill>
                            <a:srgbClr val="208920"/>
                          </a:solidFill>
                          <a:latin typeface="Consolas"/>
                          <a:ea typeface="Consolas"/>
                          <a:cs typeface="Consolas"/>
                          <a:sym typeface="Consolas"/>
                        </a:rPr>
                        <a:t>IntNode</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rPr lang="en">
                          <a:latin typeface="Consolas"/>
                          <a:ea typeface="Consolas"/>
                          <a:cs typeface="Consolas"/>
                          <a:sym typeface="Consolas"/>
                        </a:rPr>
                        <a:t>getFirst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Bureaucracy: </a:t>
                      </a:r>
                      <a:r>
                        <a:rPr lang="en">
                          <a:solidFill>
                            <a:srgbClr val="208920"/>
                          </a:solidFill>
                          <a:latin typeface="Consolas"/>
                          <a:ea typeface="Consolas"/>
                          <a:cs typeface="Consolas"/>
                          <a:sym typeface="Consolas"/>
                        </a:rPr>
                        <a:t>SLList</a:t>
                      </a:r>
                      <a:r>
                        <a:rPr lang="en"/>
                        <a:t> </a:t>
                      </a:r>
                      <a:endParaRPr/>
                    </a:p>
                  </a:txBody>
                  <a:tcPr marT="91425" marB="91425" marR="91425" marL="91425"/>
                </a:tc>
              </a:tr>
              <a:tr h="396200">
                <a:tc>
                  <a:txBody>
                    <a:bodyPr/>
                    <a:lstStyle/>
                    <a:p>
                      <a:pPr indent="0" lvl="0" marL="0" rtl="0" algn="l">
                        <a:spcBef>
                          <a:spcPts val="0"/>
                        </a:spcBef>
                        <a:spcAft>
                          <a:spcPts val="0"/>
                        </a:spcAft>
                        <a:buNone/>
                      </a:pPr>
                      <a:r>
                        <a:rPr lang="en">
                          <a:latin typeface="Consolas"/>
                          <a:ea typeface="Consolas"/>
                          <a:cs typeface="Consolas"/>
                          <a:sym typeface="Consolas"/>
                        </a:rPr>
                        <a:t>size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Access Control: </a:t>
                      </a:r>
                      <a:r>
                        <a:rPr lang="en">
                          <a:solidFill>
                            <a:srgbClr val="9C20EE"/>
                          </a:solidFill>
                          <a:latin typeface="Consolas"/>
                          <a:ea typeface="Consolas"/>
                          <a:cs typeface="Consolas"/>
                          <a:sym typeface="Consolas"/>
                        </a:rPr>
                        <a:t>public</a:t>
                      </a:r>
                      <a:r>
                        <a:rPr lang="en"/>
                        <a:t> → </a:t>
                      </a:r>
                      <a:r>
                        <a:rPr lang="en">
                          <a:solidFill>
                            <a:srgbClr val="9C20EE"/>
                          </a:solidFill>
                          <a:latin typeface="Consolas"/>
                          <a:ea typeface="Consolas"/>
                          <a:cs typeface="Consolas"/>
                          <a:sym typeface="Consolas"/>
                        </a:rPr>
                        <a:t>private</a:t>
                      </a:r>
                      <a:endParaRPr>
                        <a:solidFill>
                          <a:srgbClr val="9C20EE"/>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addLast(int 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Nested Class: Bringing </a:t>
                      </a:r>
                      <a:r>
                        <a:rPr lang="en">
                          <a:solidFill>
                            <a:srgbClr val="208920"/>
                          </a:solidFill>
                          <a:latin typeface="Consolas"/>
                          <a:ea typeface="Consolas"/>
                          <a:cs typeface="Consolas"/>
                          <a:sym typeface="Consolas"/>
                        </a:rPr>
                        <a:t>IntNode</a:t>
                      </a:r>
                      <a:r>
                        <a:rPr lang="en"/>
                        <a:t> into </a:t>
                      </a:r>
                      <a:r>
                        <a:rPr lang="en">
                          <a:solidFill>
                            <a:srgbClr val="208920"/>
                          </a:solidFill>
                          <a:latin typeface="Consolas"/>
                          <a:ea typeface="Consolas"/>
                          <a:cs typeface="Consolas"/>
                          <a:sym typeface="Consolas"/>
                        </a:rPr>
                        <a:t>SLList</a:t>
                      </a:r>
                      <a:endParaRPr>
                        <a:solidFill>
                          <a:srgbClr val="208920"/>
                        </a:solidFill>
                        <a:latin typeface="Consolas"/>
                        <a:ea typeface="Consolas"/>
                        <a:cs typeface="Consolas"/>
                        <a:sym typeface="Consolas"/>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Caching: Saving </a:t>
                      </a:r>
                      <a:r>
                        <a:rPr lang="en">
                          <a:latin typeface="Consolas"/>
                          <a:ea typeface="Consolas"/>
                          <a:cs typeface="Consolas"/>
                          <a:sym typeface="Consolas"/>
                        </a:rPr>
                        <a:t>size</a:t>
                      </a:r>
                      <a:r>
                        <a:rPr lang="en"/>
                        <a:t> as an </a:t>
                      </a:r>
                      <a:r>
                        <a:rPr lang="en">
                          <a:latin typeface="Consolas"/>
                          <a:ea typeface="Consolas"/>
                          <a:cs typeface="Consolas"/>
                          <a:sym typeface="Consolas"/>
                        </a:rPr>
                        <a:t>int</a:t>
                      </a:r>
                      <a:r>
                        <a:rPr lang="en"/>
                        <a:t>.</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Generalizing: Adding a </a:t>
                      </a:r>
                      <a:r>
                        <a:rPr lang="en">
                          <a:latin typeface="Consolas"/>
                          <a:ea typeface="Consolas"/>
                          <a:cs typeface="Consolas"/>
                          <a:sym typeface="Consolas"/>
                        </a:rPr>
                        <a:t>sentinel</a:t>
                      </a:r>
                      <a:r>
                        <a:rPr lang="en"/>
                        <a:t> node to allow representation of the empty list.</a:t>
                      </a:r>
                      <a:endParaRPr/>
                    </a:p>
                  </a:txBody>
                  <a:tcPr marT="91425" marB="91425" marR="91425" marL="91425"/>
                </a:tc>
              </a:tr>
            </a:tbl>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12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Just an Introduction</a:t>
            </a:r>
            <a:endParaRPr/>
          </a:p>
        </p:txBody>
      </p:sp>
      <p:sp>
        <p:nvSpPr>
          <p:cNvPr id="1217" name="Google Shape;1217;p12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If today felt like a lot to digest, don’t worry.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lang="en">
                <a:latin typeface="Consolas"/>
                <a:ea typeface="Consolas"/>
                <a:cs typeface="Consolas"/>
                <a:sym typeface="Consolas"/>
              </a:rPr>
              <a:t>LinkedListDeque</a:t>
            </a:r>
            <a:r>
              <a:rPr lang="en"/>
              <a:t> class that you’ll build in project 1A will give you practice so that you can deeply understand the ideas from this week’s lectures.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B7B7B7"/>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