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embeddedFontLst>
    <p:embeddedFont>
      <p:font typeface="Roboto Medium"/>
      <p:regular r:id="rId54"/>
      <p:bold r:id="rId55"/>
      <p:italic r:id="rId56"/>
      <p:boldItalic r:id="rId57"/>
    </p:embeddedFont>
    <p:embeddedFont>
      <p:font typeface="Roboto"/>
      <p:regular r:id="rId58"/>
      <p:bold r:id="rId59"/>
      <p:italic r:id="rId60"/>
      <p:boldItalic r:id="rId61"/>
    </p:embeddedFont>
    <p:embeddedFont>
      <p:font typeface="Roboto Light"/>
      <p:regular r:id="rId62"/>
      <p:bold r:id="rId63"/>
      <p:italic r:id="rId64"/>
      <p:boldItalic r:id="rId65"/>
    </p:embeddedFont>
    <p:embeddedFont>
      <p:font typeface="Ubuntu Mono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00C0E2-4B09-4A4F-8B7F-EAE1B68AE3F7}">
  <a:tblStyle styleId="{5500C0E2-4B09-4A4F-8B7F-EAE1B68AE3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Light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5.xml"/><Relationship Id="rId64" Type="http://schemas.openxmlformats.org/officeDocument/2006/relationships/font" Target="fonts/RobotoLight-italic.fntdata"/><Relationship Id="rId63" Type="http://schemas.openxmlformats.org/officeDocument/2006/relationships/font" Target="fonts/RobotoLight-bold.fntdata"/><Relationship Id="rId22" Type="http://schemas.openxmlformats.org/officeDocument/2006/relationships/slide" Target="slides/slide17.xml"/><Relationship Id="rId66" Type="http://schemas.openxmlformats.org/officeDocument/2006/relationships/font" Target="fonts/UbuntuMono-regular.fntdata"/><Relationship Id="rId21" Type="http://schemas.openxmlformats.org/officeDocument/2006/relationships/slide" Target="slides/slide16.xml"/><Relationship Id="rId65" Type="http://schemas.openxmlformats.org/officeDocument/2006/relationships/font" Target="fonts/RobotoLight-boldItalic.fntdata"/><Relationship Id="rId24" Type="http://schemas.openxmlformats.org/officeDocument/2006/relationships/slide" Target="slides/slide19.xml"/><Relationship Id="rId68" Type="http://schemas.openxmlformats.org/officeDocument/2006/relationships/font" Target="fonts/UbuntuMono-italic.fntdata"/><Relationship Id="rId23" Type="http://schemas.openxmlformats.org/officeDocument/2006/relationships/slide" Target="slides/slide18.xml"/><Relationship Id="rId67" Type="http://schemas.openxmlformats.org/officeDocument/2006/relationships/font" Target="fonts/UbuntuMono-bold.fntdata"/><Relationship Id="rId60" Type="http://schemas.openxmlformats.org/officeDocument/2006/relationships/font" Target="fonts/Roboto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UbuntuMon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RobotoMedium-bold.fntdata"/><Relationship Id="rId10" Type="http://schemas.openxmlformats.org/officeDocument/2006/relationships/slide" Target="slides/slide5.xml"/><Relationship Id="rId54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57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59" Type="http://schemas.openxmlformats.org/officeDocument/2006/relationships/font" Target="fonts/Roboto-bold.fntdata"/><Relationship Id="rId14" Type="http://schemas.openxmlformats.org/officeDocument/2006/relationships/slide" Target="slides/slide9.xml"/><Relationship Id="rId58" Type="http://schemas.openxmlformats.org/officeDocument/2006/relationships/font" Target="fonts/Robot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f7kWBC39qmNqOwDiOtE-OBHuBQiadhvjxQAYEdIMG18-s0g/viewfor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0bef8cfe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0bef8cfe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29fe3f43_0_5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29fe3f4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010e82e6ee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010e82e6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29fe3f43_0_5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29fe3f43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829fe3f43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829fe3f4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829fe3f43_0_2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829fe3f4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829fe3f43_0_2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829fe3f43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829fe3f43_0_3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829fe3f43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829fe3f43_0_4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829fe3f4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829fe3f43_0_4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829fe3f43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010e82e6ee_0_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010e82e6e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0d6ca5de1_6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0d6ca5de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29fe3f43_0_7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29fe3f43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5c2e5bdf95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5c2e5bdf9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5c2e5bdf95_0_1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5c2e5bdf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5c2e5bdf95_0_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5c2e5bdf9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5c2e5bdf95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5c2e5bdf9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25c2e5bdf95_0_1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25c2e5bdf9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5c2e5bdf95_0_2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25c2e5bdf9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5c2e5bdf95_0_2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5c2e5bdf9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829fe3f43_0_7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829fe3f43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829fe3f43_0_7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829fe3f43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29fe3f43_0_5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29fe3f4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010e82e6ee_0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010e82e6e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1c378be34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1c378be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c378be347_0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c378be3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6240fb3ba_0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6240fb3ba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Mention of things getting garbage collected weakens the narrative a bit, but I think it’s a good reinforcement of a tricky idea. 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010e82e6ee_0_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010e82e6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6240fb3ba_0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6240fb3ba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6240fb3ba_0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6240fb3ba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in Java visualizer, better arrow notation except for with String.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6240fb3ba_024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6240fb3ba_0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in Java visualizer, better arrow notation except for with String.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6240fb3ba_02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6240fb3ba_0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2010e82e6ee_0_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2010e82e6e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829fe3f43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829fe3f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6240fb3ba_02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6240fb3ba_0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6240fb3ba_0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6240fb3ba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6240fb3ba_01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6240fb3ba_0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question is a little boring.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010e82e6ee_0_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010e82e6e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1088234679_27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1088234679_27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c378be347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c378be3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088234679_27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088234679_2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class+Planet+%7B%0A++++++public+double+mass%3B%0A++++++public+String+name%3B%0A+++++++++%0A++++++public+Planet(double+m,+String+n)+%7B%0A+++++++++mass+%3D+m%3B%0A+++++++++name+%3D+n%3B%0A++++++%7D%0A+++%7D%0A++++++%0A+++public+static+void+main(String%5B%5D+args)+%7B%0A++++++Planet+p+%3D+new+Planet(6e24,+%22earth%22)%3B%0A++++++int%5B%5D+x+%3D+new+int%5B%5D%7B100,+101,+102,+103%7D%3B%0A%0A++++++int+indexOfInterest+%3D+2%3B%0A++++++String+fieldOfInterest+%3D+%22mass%22%3B%0A%0A++++++/*+get+contents+of+container+%232+*/%0A++++++int+k+%3D+x%5BindexOfInterest%5D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c378be347_0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c378be34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cscircles.cemc.uwaterloo.ca/java_visualize/#code=public+class+ClassNameHere+%7B%0A+++public+static+class+Planet+%7B%0A++++++public+double+mass%3B%0A++++++public+String+name%3B%0A+++++++++%0A++++++public+Planet(double+m,+String+n)+%7B%0A+++++++++mass+%3D+m%3B%0A+++++++++name+%3D+n%3B%0A++++++%7D%0A+++%7D%0A++++++%0A+++public+static+void+main(String%5B%5D+args)+%7B%0A++++++Planet+p+%3D+new+Planet(6e24,+%22earth%22)%3B%0A++++++int%5B%5D+x+%3D+new+int%5B%5D%7B100,+101,+102,+103%7D%3B%0A%0A++++++int+indexOfInterest+%3D+2%3B%0A++++++String+fieldOfInterest+%3D+%22mass%22%3B%0A%0A++++++/*+get+contents+of+container+%232+*/%0A++++++int+k+%3D+x%5BindexOfInterest%5D%3B%0A+++%7D%0A%7D&amp;mode=edit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1088234679_27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1088234679_27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29fe3f43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29fe3f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010e82e6e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010e82e6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29fe3f4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29fe3f4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https://docs.google.com/forms/d/e/1FAIpQLSff7kWBC39qmNqOwDiOtE-OBHuBQiadhvjxQAYEdIMG18-s0g/viewform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answered by 3:24 during Spring 2017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29fe3f43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29fe3f4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9b77faee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9b77fa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goo.gl/tFyMEJ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goo.gl/gzAuBa" TargetMode="External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goo.gl/VS4cOK" TargetMode="External"/><Relationship Id="rId4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oo.gl/CqrZ7Y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hyperlink" Target="https://goo.gl/JxpyLq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oo.gl/JxpyLq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DLLists and Arrays</a:t>
            </a:r>
            <a:endParaRPr sz="3600"/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5 (Lists 3)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CS61B, Fall 2023 @ UC Berkeley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987" y="170600"/>
            <a:ext cx="4313839" cy="28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#7: .last and ???      Goal:  Fast operations on last.</a:t>
            </a:r>
            <a:endParaRPr/>
          </a:p>
        </p:txBody>
      </p:sp>
      <p:sp>
        <p:nvSpPr>
          <p:cNvPr id="398" name="Google Shape;398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added .last. What other changes might we make so that remove is also fast?</a:t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33"/>
          <p:cNvCxnSpPr>
            <a:stCxn id="401" idx="3"/>
            <a:endCxn id="403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33"/>
          <p:cNvCxnSpPr>
            <a:stCxn id="401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33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3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33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8" name="Google Shape;408;p33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09" name="Google Shape;409;p33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10" name="Google Shape;410;p33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411" name="Google Shape;411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3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413" name="Google Shape;413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416" name="Google Shape;416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33"/>
          <p:cNvCxnSpPr>
            <a:endCxn id="413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3"/>
          <p:cNvCxnSpPr>
            <a:endCxn id="416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0" name="Google Shape;420;p33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22" name="Google Shape;422;p33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3" name="Google Shape;423;p33"/>
          <p:cNvGrpSpPr/>
          <p:nvPr/>
        </p:nvGrpSpPr>
        <p:grpSpPr>
          <a:xfrm>
            <a:off x="1114701" y="3234112"/>
            <a:ext cx="1582372" cy="961571"/>
            <a:chOff x="1114701" y="3234112"/>
            <a:chExt cx="1582372" cy="961571"/>
          </a:xfrm>
        </p:grpSpPr>
        <p:sp>
          <p:nvSpPr>
            <p:cNvPr id="424" name="Google Shape;424;p33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25" name="Google Shape;425;p33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26" name="Google Shape;426;p33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27" name="Google Shape;427;p33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428" name="Google Shape;428;p33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33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31" name="Google Shape;431;p33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3"/>
          <p:cNvCxnSpPr>
            <a:stCxn id="429" idx="3"/>
            <a:endCxn id="433" idx="0"/>
          </p:cNvCxnSpPr>
          <p:nvPr/>
        </p:nvCxnSpPr>
        <p:spPr>
          <a:xfrm>
            <a:off x="4812713" y="3697127"/>
            <a:ext cx="29877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3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5" name="Google Shape;435;p33"/>
          <p:cNvGrpSpPr/>
          <p:nvPr/>
        </p:nvGrpSpPr>
        <p:grpSpPr>
          <a:xfrm>
            <a:off x="7542525" y="4411389"/>
            <a:ext cx="1031828" cy="429276"/>
            <a:chOff x="809625" y="3638550"/>
            <a:chExt cx="1190525" cy="495300"/>
          </a:xfrm>
        </p:grpSpPr>
        <p:sp>
          <p:nvSpPr>
            <p:cNvPr id="433" name="Google Shape;433;p33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7" name="Google Shape;437;p33"/>
          <p:cNvCxnSpPr>
            <a:endCxn id="433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3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Doubly Linked Lists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Doubly Linked Lists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45" name="Google Shape;445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Fall 2023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#7: .last and .prev</a:t>
            </a:r>
            <a:endParaRPr/>
          </a:p>
        </p:txBody>
      </p:sp>
      <p:sp>
        <p:nvSpPr>
          <p:cNvPr id="451" name="Google Shape;451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added .last. What other changes might we make so that remove is also fast?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backwards links from every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yields a “</a:t>
            </a:r>
            <a:r>
              <a:rPr b="1" lang="en"/>
              <a:t>doubly linked list</a:t>
            </a:r>
            <a:r>
              <a:rPr lang="en"/>
              <a:t>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, as opposed to our earlier “</a:t>
            </a:r>
            <a:r>
              <a:rPr b="1" lang="en"/>
              <a:t>singly linked list</a:t>
            </a:r>
            <a:r>
              <a:rPr lang="en"/>
              <a:t>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2517738" y="3580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5"/>
          <p:cNvSpPr/>
          <p:nvPr/>
        </p:nvSpPr>
        <p:spPr>
          <a:xfrm>
            <a:off x="1162005" y="33432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"/>
          <p:cNvSpPr/>
          <p:nvPr/>
        </p:nvSpPr>
        <p:spPr>
          <a:xfrm>
            <a:off x="3160588" y="3586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35"/>
          <p:cNvCxnSpPr>
            <a:stCxn id="454" idx="3"/>
            <a:endCxn id="456" idx="0"/>
          </p:cNvCxnSpPr>
          <p:nvPr/>
        </p:nvCxnSpPr>
        <p:spPr>
          <a:xfrm flipH="1">
            <a:off x="2113288" y="37735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35"/>
          <p:cNvCxnSpPr>
            <a:stCxn id="454" idx="3"/>
          </p:cNvCxnSpPr>
          <p:nvPr/>
        </p:nvCxnSpPr>
        <p:spPr>
          <a:xfrm rot="10800000">
            <a:off x="3373888" y="3769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35"/>
          <p:cNvCxnSpPr/>
          <p:nvPr/>
        </p:nvCxnSpPr>
        <p:spPr>
          <a:xfrm rot="10800000">
            <a:off x="714036" y="3488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35"/>
          <p:cNvCxnSpPr/>
          <p:nvPr/>
        </p:nvCxnSpPr>
        <p:spPr>
          <a:xfrm rot="10800000">
            <a:off x="714036" y="369427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5"/>
          <p:cNvSpPr txBox="1"/>
          <p:nvPr/>
        </p:nvSpPr>
        <p:spPr>
          <a:xfrm>
            <a:off x="3121727" y="3280750"/>
            <a:ext cx="1021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12846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62" name="Google Shape;462;p35"/>
          <p:cNvSpPr txBox="1"/>
          <p:nvPr/>
        </p:nvSpPr>
        <p:spPr>
          <a:xfrm>
            <a:off x="18180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63" name="Google Shape;463;p35"/>
          <p:cNvGrpSpPr/>
          <p:nvPr/>
        </p:nvGrpSpPr>
        <p:grpSpPr>
          <a:xfrm>
            <a:off x="1339437" y="4487589"/>
            <a:ext cx="1031828" cy="429276"/>
            <a:chOff x="809625" y="3638550"/>
            <a:chExt cx="1190525" cy="495300"/>
          </a:xfrm>
        </p:grpSpPr>
        <p:sp>
          <p:nvSpPr>
            <p:cNvPr id="464" name="Google Shape;464;p3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5"/>
          <p:cNvGrpSpPr/>
          <p:nvPr/>
        </p:nvGrpSpPr>
        <p:grpSpPr>
          <a:xfrm>
            <a:off x="3457933" y="4487589"/>
            <a:ext cx="1031828" cy="429276"/>
            <a:chOff x="809625" y="3638550"/>
            <a:chExt cx="1190525" cy="495300"/>
          </a:xfrm>
        </p:grpSpPr>
        <p:sp>
          <p:nvSpPr>
            <p:cNvPr id="466" name="Google Shape;466;p35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8" name="Google Shape;468;p35"/>
          <p:cNvCxnSpPr/>
          <p:nvPr/>
        </p:nvCxnSpPr>
        <p:spPr>
          <a:xfrm>
            <a:off x="2092000" y="47968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9" name="Google Shape;469;p35"/>
          <p:cNvSpPr txBox="1"/>
          <p:nvPr/>
        </p:nvSpPr>
        <p:spPr>
          <a:xfrm>
            <a:off x="2626410" y="3569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70" name="Google Shape;470;p35"/>
          <p:cNvSpPr txBox="1"/>
          <p:nvPr/>
        </p:nvSpPr>
        <p:spPr>
          <a:xfrm>
            <a:off x="2512116" y="3280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71" name="Google Shape;471;p35"/>
          <p:cNvCxnSpPr/>
          <p:nvPr/>
        </p:nvCxnSpPr>
        <p:spPr>
          <a:xfrm rot="10800000">
            <a:off x="714036" y="4122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35"/>
          <p:cNvCxnSpPr/>
          <p:nvPr/>
        </p:nvCxnSpPr>
        <p:spPr>
          <a:xfrm rot="10800000">
            <a:off x="714036" y="391771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35"/>
          <p:cNvSpPr/>
          <p:nvPr/>
        </p:nvSpPr>
        <p:spPr>
          <a:xfrm>
            <a:off x="4310213" y="35859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5"/>
          <p:cNvSpPr txBox="1"/>
          <p:nvPr/>
        </p:nvSpPr>
        <p:spPr>
          <a:xfrm>
            <a:off x="4249814" y="32750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475" name="Google Shape;475;p35"/>
          <p:cNvCxnSpPr/>
          <p:nvPr/>
        </p:nvCxnSpPr>
        <p:spPr>
          <a:xfrm rot="10800000">
            <a:off x="4645775" y="37710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35"/>
          <p:cNvCxnSpPr>
            <a:stCxn id="473" idx="3"/>
            <a:endCxn id="477" idx="0"/>
          </p:cNvCxnSpPr>
          <p:nvPr/>
        </p:nvCxnSpPr>
        <p:spPr>
          <a:xfrm>
            <a:off x="4812713" y="3773327"/>
            <a:ext cx="1021800" cy="7143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35"/>
          <p:cNvSpPr/>
          <p:nvPr/>
        </p:nvSpPr>
        <p:spPr>
          <a:xfrm>
            <a:off x="2512497" y="3585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5"/>
          <p:cNvSpPr/>
          <p:nvPr/>
        </p:nvSpPr>
        <p:spPr>
          <a:xfrm>
            <a:off x="2984151" y="4487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5"/>
          <p:cNvSpPr/>
          <p:nvPr/>
        </p:nvSpPr>
        <p:spPr>
          <a:xfrm>
            <a:off x="823426" y="44875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1" name="Google Shape;481;p35"/>
          <p:cNvCxnSpPr/>
          <p:nvPr/>
        </p:nvCxnSpPr>
        <p:spPr>
          <a:xfrm rot="10800000">
            <a:off x="2371400" y="4572150"/>
            <a:ext cx="9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5"/>
          <p:cNvSpPr txBox="1"/>
          <p:nvPr/>
        </p:nvSpPr>
        <p:spPr>
          <a:xfrm>
            <a:off x="737944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483" name="Google Shape;483;p35"/>
          <p:cNvGrpSpPr/>
          <p:nvPr/>
        </p:nvGrpSpPr>
        <p:grpSpPr>
          <a:xfrm>
            <a:off x="1114701" y="3281409"/>
            <a:ext cx="1582372" cy="961571"/>
            <a:chOff x="1114701" y="3234112"/>
            <a:chExt cx="1582372" cy="961571"/>
          </a:xfrm>
        </p:grpSpPr>
        <p:sp>
          <p:nvSpPr>
            <p:cNvPr id="484" name="Google Shape;484;p35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85" name="Google Shape;485;p35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86" name="Google Shape;486;p35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487" name="Google Shape;487;p35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488" name="Google Shape;488;p35"/>
          <p:cNvGrpSpPr/>
          <p:nvPr/>
        </p:nvGrpSpPr>
        <p:grpSpPr>
          <a:xfrm>
            <a:off x="5102651" y="4487577"/>
            <a:ext cx="1505610" cy="429301"/>
            <a:chOff x="5102651" y="4487577"/>
            <a:chExt cx="1505610" cy="429301"/>
          </a:xfrm>
        </p:grpSpPr>
        <p:grpSp>
          <p:nvGrpSpPr>
            <p:cNvPr id="489" name="Google Shape;489;p35"/>
            <p:cNvGrpSpPr/>
            <p:nvPr/>
          </p:nvGrpSpPr>
          <p:grpSpPr>
            <a:xfrm>
              <a:off x="5576433" y="4487601"/>
              <a:ext cx="1031828" cy="429276"/>
              <a:chOff x="809625" y="3638550"/>
              <a:chExt cx="1190525" cy="495300"/>
            </a:xfrm>
          </p:grpSpPr>
          <p:sp>
            <p:nvSpPr>
              <p:cNvPr id="477" name="Google Shape;477;p35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490" name="Google Shape;490;p35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" name="Google Shape;491;p35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Google Shape;492;p35"/>
          <p:cNvCxnSpPr/>
          <p:nvPr/>
        </p:nvCxnSpPr>
        <p:spPr>
          <a:xfrm rot="10800000">
            <a:off x="4489675" y="4572150"/>
            <a:ext cx="8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5"/>
          <p:cNvCxnSpPr/>
          <p:nvPr/>
        </p:nvCxnSpPr>
        <p:spPr>
          <a:xfrm>
            <a:off x="4231200" y="4796825"/>
            <a:ext cx="884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5"/>
          <p:cNvSpPr txBox="1"/>
          <p:nvPr/>
        </p:nvSpPr>
        <p:spPr>
          <a:xfrm>
            <a:off x="34457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39791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6" name="Google Shape;496;p35"/>
          <p:cNvSpPr txBox="1"/>
          <p:nvPr/>
        </p:nvSpPr>
        <p:spPr>
          <a:xfrm>
            <a:off x="289906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7" name="Google Shape;497;p35"/>
          <p:cNvSpPr txBox="1"/>
          <p:nvPr/>
        </p:nvSpPr>
        <p:spPr>
          <a:xfrm>
            <a:off x="55460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8" name="Google Shape;498;p35"/>
          <p:cNvSpPr txBox="1"/>
          <p:nvPr/>
        </p:nvSpPr>
        <p:spPr>
          <a:xfrm>
            <a:off x="60794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499" name="Google Shape;499;p35"/>
          <p:cNvSpPr txBox="1"/>
          <p:nvPr/>
        </p:nvSpPr>
        <p:spPr>
          <a:xfrm>
            <a:off x="499931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00" name="Google Shape;500;p35"/>
          <p:cNvCxnSpPr/>
          <p:nvPr/>
        </p:nvCxnSpPr>
        <p:spPr>
          <a:xfrm>
            <a:off x="6079453" y="44757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35"/>
          <p:cNvCxnSpPr/>
          <p:nvPr/>
        </p:nvCxnSpPr>
        <p:spPr>
          <a:xfrm>
            <a:off x="814597" y="44881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2" name="Google Shape;502;p35"/>
          <p:cNvSpPr txBox="1"/>
          <p:nvPr/>
        </p:nvSpPr>
        <p:spPr>
          <a:xfrm>
            <a:off x="5403700" y="2148025"/>
            <a:ext cx="3748800" cy="11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Note: Arrows point at entire nodes, not fields! 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holds the address of the last node, not the 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item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field of the sentinel node.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5"/>
          <p:cNvSpPr/>
          <p:nvPr/>
        </p:nvSpPr>
        <p:spPr>
          <a:xfrm>
            <a:off x="5720700" y="3117825"/>
            <a:ext cx="1168175" cy="918425"/>
          </a:xfrm>
          <a:custGeom>
            <a:rect b="b" l="l" r="r" t="t"/>
            <a:pathLst>
              <a:path extrusionOk="0" h="36737" w="46727">
                <a:moveTo>
                  <a:pt x="46727" y="0"/>
                </a:moveTo>
                <a:cubicBezTo>
                  <a:pt x="34692" y="15739"/>
                  <a:pt x="19813" y="36737"/>
                  <a:pt x="0" y="36737"/>
                </a:cubicBezTo>
              </a:path>
            </a:pathLst>
          </a:custGeom>
          <a:noFill/>
          <a:ln cap="flat" cmpd="sng" w="9525">
            <a:solidFill>
              <a:srgbClr val="AC202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(Naive)</a:t>
            </a:r>
            <a:endParaRPr/>
          </a:p>
        </p:txBody>
      </p:sp>
      <p:sp>
        <p:nvSpPr>
          <p:cNvPr id="509" name="Google Shape;509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Reverse pointers allow all operations (add, get, remove) to be fast.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call such a list a “doubly linked list” or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.</a:t>
            </a:r>
            <a:endParaRPr/>
          </a:p>
        </p:txBody>
      </p:sp>
      <p:sp>
        <p:nvSpPr>
          <p:cNvPr id="510" name="Google Shape;510;p36"/>
          <p:cNvSpPr/>
          <p:nvPr/>
        </p:nvSpPr>
        <p:spPr>
          <a:xfrm>
            <a:off x="2517738" y="3580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6"/>
          <p:cNvSpPr/>
          <p:nvPr/>
        </p:nvSpPr>
        <p:spPr>
          <a:xfrm>
            <a:off x="1162005" y="33432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6"/>
          <p:cNvSpPr/>
          <p:nvPr/>
        </p:nvSpPr>
        <p:spPr>
          <a:xfrm>
            <a:off x="3160588" y="3586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" name="Google Shape;513;p36"/>
          <p:cNvCxnSpPr>
            <a:stCxn id="512" idx="3"/>
            <a:endCxn id="514" idx="0"/>
          </p:cNvCxnSpPr>
          <p:nvPr/>
        </p:nvCxnSpPr>
        <p:spPr>
          <a:xfrm flipH="1">
            <a:off x="2113288" y="37735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6"/>
          <p:cNvCxnSpPr>
            <a:stCxn id="512" idx="3"/>
          </p:cNvCxnSpPr>
          <p:nvPr/>
        </p:nvCxnSpPr>
        <p:spPr>
          <a:xfrm rot="10800000">
            <a:off x="3373888" y="3769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6"/>
          <p:cNvCxnSpPr/>
          <p:nvPr/>
        </p:nvCxnSpPr>
        <p:spPr>
          <a:xfrm rot="10800000">
            <a:off x="714036" y="3488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36"/>
          <p:cNvCxnSpPr/>
          <p:nvPr/>
        </p:nvCxnSpPr>
        <p:spPr>
          <a:xfrm rot="10800000">
            <a:off x="714036" y="37016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8" name="Google Shape;518;p36"/>
          <p:cNvSpPr txBox="1"/>
          <p:nvPr/>
        </p:nvSpPr>
        <p:spPr>
          <a:xfrm>
            <a:off x="3121727" y="3280750"/>
            <a:ext cx="1021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12846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18180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21" name="Google Shape;521;p36"/>
          <p:cNvGrpSpPr/>
          <p:nvPr/>
        </p:nvGrpSpPr>
        <p:grpSpPr>
          <a:xfrm>
            <a:off x="1339437" y="4487589"/>
            <a:ext cx="1031828" cy="429276"/>
            <a:chOff x="809625" y="3638550"/>
            <a:chExt cx="1190525" cy="495300"/>
          </a:xfrm>
        </p:grpSpPr>
        <p:sp>
          <p:nvSpPr>
            <p:cNvPr id="522" name="Google Shape;522;p3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6"/>
          <p:cNvGrpSpPr/>
          <p:nvPr/>
        </p:nvGrpSpPr>
        <p:grpSpPr>
          <a:xfrm>
            <a:off x="3457933" y="4487589"/>
            <a:ext cx="1031828" cy="429276"/>
            <a:chOff x="809625" y="3638550"/>
            <a:chExt cx="1190525" cy="495300"/>
          </a:xfrm>
        </p:grpSpPr>
        <p:sp>
          <p:nvSpPr>
            <p:cNvPr id="524" name="Google Shape;524;p3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6" name="Google Shape;526;p36"/>
          <p:cNvCxnSpPr/>
          <p:nvPr/>
        </p:nvCxnSpPr>
        <p:spPr>
          <a:xfrm>
            <a:off x="2092000" y="47968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36"/>
          <p:cNvSpPr txBox="1"/>
          <p:nvPr/>
        </p:nvSpPr>
        <p:spPr>
          <a:xfrm>
            <a:off x="2626410" y="3569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28" name="Google Shape;528;p36"/>
          <p:cNvSpPr txBox="1"/>
          <p:nvPr/>
        </p:nvSpPr>
        <p:spPr>
          <a:xfrm>
            <a:off x="2512116" y="3280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29" name="Google Shape;529;p36"/>
          <p:cNvCxnSpPr/>
          <p:nvPr/>
        </p:nvCxnSpPr>
        <p:spPr>
          <a:xfrm rot="10800000">
            <a:off x="714036" y="4122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36"/>
          <p:cNvCxnSpPr/>
          <p:nvPr/>
        </p:nvCxnSpPr>
        <p:spPr>
          <a:xfrm rot="10800000">
            <a:off x="714036" y="390623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36"/>
          <p:cNvSpPr/>
          <p:nvPr/>
        </p:nvSpPr>
        <p:spPr>
          <a:xfrm>
            <a:off x="4310213" y="35859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6"/>
          <p:cNvSpPr txBox="1"/>
          <p:nvPr/>
        </p:nvSpPr>
        <p:spPr>
          <a:xfrm>
            <a:off x="4249814" y="32750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33" name="Google Shape;533;p36"/>
          <p:cNvCxnSpPr/>
          <p:nvPr/>
        </p:nvCxnSpPr>
        <p:spPr>
          <a:xfrm rot="10800000">
            <a:off x="4645775" y="37710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36"/>
          <p:cNvCxnSpPr>
            <a:stCxn id="531" idx="3"/>
            <a:endCxn id="535" idx="0"/>
          </p:cNvCxnSpPr>
          <p:nvPr/>
        </p:nvCxnSpPr>
        <p:spPr>
          <a:xfrm>
            <a:off x="4812713" y="3773327"/>
            <a:ext cx="1021800" cy="7143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36"/>
          <p:cNvSpPr/>
          <p:nvPr/>
        </p:nvSpPr>
        <p:spPr>
          <a:xfrm>
            <a:off x="2512497" y="3585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6"/>
          <p:cNvSpPr/>
          <p:nvPr/>
        </p:nvSpPr>
        <p:spPr>
          <a:xfrm>
            <a:off x="2984151" y="4487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6"/>
          <p:cNvSpPr/>
          <p:nvPr/>
        </p:nvSpPr>
        <p:spPr>
          <a:xfrm>
            <a:off x="823426" y="44875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36"/>
          <p:cNvCxnSpPr/>
          <p:nvPr/>
        </p:nvCxnSpPr>
        <p:spPr>
          <a:xfrm rot="10800000">
            <a:off x="2371400" y="4572150"/>
            <a:ext cx="9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6"/>
          <p:cNvSpPr txBox="1"/>
          <p:nvPr/>
        </p:nvSpPr>
        <p:spPr>
          <a:xfrm>
            <a:off x="737944" y="4834102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41" name="Google Shape;541;p36"/>
          <p:cNvGrpSpPr/>
          <p:nvPr/>
        </p:nvGrpSpPr>
        <p:grpSpPr>
          <a:xfrm>
            <a:off x="1114701" y="3281409"/>
            <a:ext cx="1582372" cy="961571"/>
            <a:chOff x="1114701" y="3234112"/>
            <a:chExt cx="1582372" cy="961571"/>
          </a:xfrm>
        </p:grpSpPr>
        <p:sp>
          <p:nvSpPr>
            <p:cNvPr id="542" name="Google Shape;542;p3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3" name="Google Shape;543;p3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4" name="Google Shape;544;p3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45" name="Google Shape;545;p3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546" name="Google Shape;546;p36"/>
          <p:cNvGrpSpPr/>
          <p:nvPr/>
        </p:nvGrpSpPr>
        <p:grpSpPr>
          <a:xfrm>
            <a:off x="5102651" y="4487577"/>
            <a:ext cx="1505610" cy="429301"/>
            <a:chOff x="5102651" y="4487577"/>
            <a:chExt cx="1505610" cy="429301"/>
          </a:xfrm>
        </p:grpSpPr>
        <p:grpSp>
          <p:nvGrpSpPr>
            <p:cNvPr id="547" name="Google Shape;547;p36"/>
            <p:cNvGrpSpPr/>
            <p:nvPr/>
          </p:nvGrpSpPr>
          <p:grpSpPr>
            <a:xfrm>
              <a:off x="5576433" y="4487601"/>
              <a:ext cx="1031828" cy="429276"/>
              <a:chOff x="809625" y="3638550"/>
              <a:chExt cx="1190525" cy="495300"/>
            </a:xfrm>
          </p:grpSpPr>
          <p:sp>
            <p:nvSpPr>
              <p:cNvPr id="535" name="Google Shape;535;p3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548" name="Google Shape;548;p3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9" name="Google Shape;549;p36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0" name="Google Shape;550;p36"/>
          <p:cNvCxnSpPr/>
          <p:nvPr/>
        </p:nvCxnSpPr>
        <p:spPr>
          <a:xfrm rot="10800000">
            <a:off x="4489675" y="4572150"/>
            <a:ext cx="8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36"/>
          <p:cNvCxnSpPr/>
          <p:nvPr/>
        </p:nvCxnSpPr>
        <p:spPr>
          <a:xfrm>
            <a:off x="4231200" y="4796825"/>
            <a:ext cx="884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36"/>
          <p:cNvSpPr/>
          <p:nvPr/>
        </p:nvSpPr>
        <p:spPr>
          <a:xfrm>
            <a:off x="1459680" y="150937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6"/>
          <p:cNvSpPr txBox="1"/>
          <p:nvPr/>
        </p:nvSpPr>
        <p:spPr>
          <a:xfrm>
            <a:off x="2924085" y="173593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54" name="Google Shape;554;p36"/>
          <p:cNvSpPr/>
          <p:nvPr/>
        </p:nvSpPr>
        <p:spPr>
          <a:xfrm>
            <a:off x="2810172" y="175211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6"/>
          <p:cNvSpPr/>
          <p:nvPr/>
        </p:nvSpPr>
        <p:spPr>
          <a:xfrm>
            <a:off x="2815413" y="17462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6"/>
          <p:cNvSpPr/>
          <p:nvPr/>
        </p:nvSpPr>
        <p:spPr>
          <a:xfrm>
            <a:off x="3458263" y="17523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7" name="Google Shape;557;p36"/>
          <p:cNvCxnSpPr>
            <a:stCxn id="556" idx="3"/>
            <a:endCxn id="558" idx="0"/>
          </p:cNvCxnSpPr>
          <p:nvPr/>
        </p:nvCxnSpPr>
        <p:spPr>
          <a:xfrm flipH="1">
            <a:off x="2410963" y="193967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36"/>
          <p:cNvCxnSpPr>
            <a:stCxn id="556" idx="3"/>
          </p:cNvCxnSpPr>
          <p:nvPr/>
        </p:nvCxnSpPr>
        <p:spPr>
          <a:xfrm rot="10800000">
            <a:off x="3671563" y="193517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0" name="Google Shape;560;p36"/>
          <p:cNvCxnSpPr/>
          <p:nvPr/>
        </p:nvCxnSpPr>
        <p:spPr>
          <a:xfrm rot="10800000">
            <a:off x="1011711" y="1654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6"/>
          <p:cNvCxnSpPr/>
          <p:nvPr/>
        </p:nvCxnSpPr>
        <p:spPr>
          <a:xfrm rot="10800000">
            <a:off x="1011711" y="18677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36"/>
          <p:cNvSpPr txBox="1"/>
          <p:nvPr/>
        </p:nvSpPr>
        <p:spPr>
          <a:xfrm>
            <a:off x="3419400" y="144690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563" name="Google Shape;563;p36"/>
          <p:cNvGrpSpPr/>
          <p:nvPr/>
        </p:nvGrpSpPr>
        <p:grpSpPr>
          <a:xfrm>
            <a:off x="1637112" y="2653739"/>
            <a:ext cx="1031828" cy="429276"/>
            <a:chOff x="809625" y="3638550"/>
            <a:chExt cx="1190525" cy="495300"/>
          </a:xfrm>
        </p:grpSpPr>
        <p:sp>
          <p:nvSpPr>
            <p:cNvPr id="564" name="Google Shape;564;p36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36"/>
          <p:cNvSpPr txBox="1"/>
          <p:nvPr/>
        </p:nvSpPr>
        <p:spPr>
          <a:xfrm>
            <a:off x="2809791" y="144690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66" name="Google Shape;566;p36"/>
          <p:cNvCxnSpPr/>
          <p:nvPr/>
        </p:nvCxnSpPr>
        <p:spPr>
          <a:xfrm rot="10800000">
            <a:off x="1011711" y="2288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6"/>
          <p:cNvCxnSpPr/>
          <p:nvPr/>
        </p:nvCxnSpPr>
        <p:spPr>
          <a:xfrm rot="10800000">
            <a:off x="1011711" y="208386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36"/>
          <p:cNvSpPr/>
          <p:nvPr/>
        </p:nvSpPr>
        <p:spPr>
          <a:xfrm>
            <a:off x="4607888" y="175212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6"/>
          <p:cNvSpPr txBox="1"/>
          <p:nvPr/>
        </p:nvSpPr>
        <p:spPr>
          <a:xfrm>
            <a:off x="4547489" y="144118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70" name="Google Shape;570;p36"/>
          <p:cNvCxnSpPr>
            <a:stCxn id="568" idx="3"/>
          </p:cNvCxnSpPr>
          <p:nvPr/>
        </p:nvCxnSpPr>
        <p:spPr>
          <a:xfrm rot="10800000">
            <a:off x="4943588" y="1937077"/>
            <a:ext cx="166800" cy="2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6"/>
          <p:cNvCxnSpPr>
            <a:stCxn id="568" idx="3"/>
            <a:endCxn id="558" idx="3"/>
          </p:cNvCxnSpPr>
          <p:nvPr/>
        </p:nvCxnSpPr>
        <p:spPr>
          <a:xfrm flipH="1">
            <a:off x="2668988" y="1939477"/>
            <a:ext cx="2441400" cy="928800"/>
          </a:xfrm>
          <a:prstGeom prst="curvedConnector3">
            <a:avLst>
              <a:gd fmla="val -9754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36"/>
          <p:cNvSpPr/>
          <p:nvPr/>
        </p:nvSpPr>
        <p:spPr>
          <a:xfrm>
            <a:off x="1121101" y="265371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" name="Google Shape;573;p36"/>
          <p:cNvGrpSpPr/>
          <p:nvPr/>
        </p:nvGrpSpPr>
        <p:grpSpPr>
          <a:xfrm>
            <a:off x="1438038" y="1446575"/>
            <a:ext cx="1582372" cy="961571"/>
            <a:chOff x="1114701" y="3234112"/>
            <a:chExt cx="1582372" cy="961571"/>
          </a:xfrm>
        </p:grpSpPr>
        <p:sp>
          <p:nvSpPr>
            <p:cNvPr id="574" name="Google Shape;574;p36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75" name="Google Shape;575;p36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76" name="Google Shape;576;p36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77" name="Google Shape;577;p36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578" name="Google Shape;578;p36"/>
          <p:cNvSpPr txBox="1"/>
          <p:nvPr/>
        </p:nvSpPr>
        <p:spPr>
          <a:xfrm>
            <a:off x="34457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79" name="Google Shape;579;p36"/>
          <p:cNvSpPr txBox="1"/>
          <p:nvPr/>
        </p:nvSpPr>
        <p:spPr>
          <a:xfrm>
            <a:off x="39791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289906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1" name="Google Shape;581;p36"/>
          <p:cNvSpPr txBox="1"/>
          <p:nvPr/>
        </p:nvSpPr>
        <p:spPr>
          <a:xfrm>
            <a:off x="55460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2" name="Google Shape;582;p36"/>
          <p:cNvSpPr txBox="1"/>
          <p:nvPr/>
        </p:nvSpPr>
        <p:spPr>
          <a:xfrm>
            <a:off x="60794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3" name="Google Shape;583;p36"/>
          <p:cNvSpPr txBox="1"/>
          <p:nvPr/>
        </p:nvSpPr>
        <p:spPr>
          <a:xfrm>
            <a:off x="499931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84" name="Google Shape;584;p36"/>
          <p:cNvCxnSpPr/>
          <p:nvPr/>
        </p:nvCxnSpPr>
        <p:spPr>
          <a:xfrm>
            <a:off x="6079453" y="44757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36"/>
          <p:cNvCxnSpPr/>
          <p:nvPr/>
        </p:nvCxnSpPr>
        <p:spPr>
          <a:xfrm>
            <a:off x="814597" y="44881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6"/>
          <p:cNvCxnSpPr/>
          <p:nvPr/>
        </p:nvCxnSpPr>
        <p:spPr>
          <a:xfrm>
            <a:off x="1119447" y="2661532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36"/>
          <p:cNvCxnSpPr/>
          <p:nvPr/>
        </p:nvCxnSpPr>
        <p:spPr>
          <a:xfrm>
            <a:off x="2149697" y="2661547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(Naive)</a:t>
            </a:r>
            <a:endParaRPr/>
          </a:p>
        </p:txBody>
      </p:sp>
      <p:sp>
        <p:nvSpPr>
          <p:cNvPr id="593" name="Google Shape;593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Non-obvious fact: This approach has an annoying special case: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sometimes points at the sentinel, and sometimes points at a ‘real’ node. </a:t>
            </a:r>
            <a:endParaRPr/>
          </a:p>
        </p:txBody>
      </p:sp>
      <p:sp>
        <p:nvSpPr>
          <p:cNvPr id="594" name="Google Shape;594;p37"/>
          <p:cNvSpPr/>
          <p:nvPr/>
        </p:nvSpPr>
        <p:spPr>
          <a:xfrm>
            <a:off x="2517738" y="35800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"/>
          <p:cNvSpPr/>
          <p:nvPr/>
        </p:nvSpPr>
        <p:spPr>
          <a:xfrm>
            <a:off x="1162005" y="33432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7"/>
          <p:cNvSpPr/>
          <p:nvPr/>
        </p:nvSpPr>
        <p:spPr>
          <a:xfrm>
            <a:off x="3160588" y="35861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37"/>
          <p:cNvCxnSpPr>
            <a:stCxn id="596" idx="3"/>
            <a:endCxn id="598" idx="0"/>
          </p:cNvCxnSpPr>
          <p:nvPr/>
        </p:nvCxnSpPr>
        <p:spPr>
          <a:xfrm flipH="1">
            <a:off x="2113288" y="37735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37"/>
          <p:cNvCxnSpPr>
            <a:stCxn id="596" idx="3"/>
          </p:cNvCxnSpPr>
          <p:nvPr/>
        </p:nvCxnSpPr>
        <p:spPr>
          <a:xfrm rot="10800000">
            <a:off x="3373888" y="37690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7"/>
          <p:cNvCxnSpPr/>
          <p:nvPr/>
        </p:nvCxnSpPr>
        <p:spPr>
          <a:xfrm rot="10800000">
            <a:off x="714036" y="34888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1" name="Google Shape;601;p37"/>
          <p:cNvCxnSpPr/>
          <p:nvPr/>
        </p:nvCxnSpPr>
        <p:spPr>
          <a:xfrm rot="10800000">
            <a:off x="714036" y="37016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37"/>
          <p:cNvSpPr txBox="1"/>
          <p:nvPr/>
        </p:nvSpPr>
        <p:spPr>
          <a:xfrm>
            <a:off x="3121727" y="3280750"/>
            <a:ext cx="1021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03" name="Google Shape;603;p37"/>
          <p:cNvSpPr txBox="1"/>
          <p:nvPr/>
        </p:nvSpPr>
        <p:spPr>
          <a:xfrm>
            <a:off x="12846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04" name="Google Shape;604;p37"/>
          <p:cNvSpPr txBox="1"/>
          <p:nvPr/>
        </p:nvSpPr>
        <p:spPr>
          <a:xfrm>
            <a:off x="1818073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05" name="Google Shape;605;p37"/>
          <p:cNvGrpSpPr/>
          <p:nvPr/>
        </p:nvGrpSpPr>
        <p:grpSpPr>
          <a:xfrm>
            <a:off x="1339437" y="4487589"/>
            <a:ext cx="1031828" cy="429277"/>
            <a:chOff x="809625" y="3638550"/>
            <a:chExt cx="1190525" cy="495300"/>
          </a:xfrm>
        </p:grpSpPr>
        <p:sp>
          <p:nvSpPr>
            <p:cNvPr id="606" name="Google Shape;606;p3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7" name="Google Shape;607;p37"/>
          <p:cNvGrpSpPr/>
          <p:nvPr/>
        </p:nvGrpSpPr>
        <p:grpSpPr>
          <a:xfrm>
            <a:off x="3457933" y="4487589"/>
            <a:ext cx="1031828" cy="429277"/>
            <a:chOff x="809625" y="3638550"/>
            <a:chExt cx="1190525" cy="495300"/>
          </a:xfrm>
        </p:grpSpPr>
        <p:sp>
          <p:nvSpPr>
            <p:cNvPr id="608" name="Google Shape;608;p3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0" name="Google Shape;610;p37"/>
          <p:cNvCxnSpPr/>
          <p:nvPr/>
        </p:nvCxnSpPr>
        <p:spPr>
          <a:xfrm>
            <a:off x="2092000" y="4796825"/>
            <a:ext cx="9048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1" name="Google Shape;611;p37"/>
          <p:cNvSpPr txBox="1"/>
          <p:nvPr/>
        </p:nvSpPr>
        <p:spPr>
          <a:xfrm>
            <a:off x="2626410" y="35697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12" name="Google Shape;612;p37"/>
          <p:cNvSpPr txBox="1"/>
          <p:nvPr/>
        </p:nvSpPr>
        <p:spPr>
          <a:xfrm>
            <a:off x="2512116" y="32807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13" name="Google Shape;613;p37"/>
          <p:cNvCxnSpPr/>
          <p:nvPr/>
        </p:nvCxnSpPr>
        <p:spPr>
          <a:xfrm rot="10800000">
            <a:off x="714036" y="41223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4" name="Google Shape;614;p37"/>
          <p:cNvCxnSpPr/>
          <p:nvPr/>
        </p:nvCxnSpPr>
        <p:spPr>
          <a:xfrm rot="10800000">
            <a:off x="714036" y="390623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37"/>
          <p:cNvSpPr/>
          <p:nvPr/>
        </p:nvSpPr>
        <p:spPr>
          <a:xfrm>
            <a:off x="4310213" y="35859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7"/>
          <p:cNvSpPr txBox="1"/>
          <p:nvPr/>
        </p:nvSpPr>
        <p:spPr>
          <a:xfrm>
            <a:off x="4249814" y="32750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17" name="Google Shape;617;p37"/>
          <p:cNvCxnSpPr/>
          <p:nvPr/>
        </p:nvCxnSpPr>
        <p:spPr>
          <a:xfrm rot="10800000">
            <a:off x="4645775" y="37710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8" name="Google Shape;618;p37"/>
          <p:cNvCxnSpPr>
            <a:stCxn id="615" idx="3"/>
            <a:endCxn id="619" idx="0"/>
          </p:cNvCxnSpPr>
          <p:nvPr/>
        </p:nvCxnSpPr>
        <p:spPr>
          <a:xfrm>
            <a:off x="4812713" y="3773327"/>
            <a:ext cx="10218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37"/>
          <p:cNvSpPr/>
          <p:nvPr/>
        </p:nvSpPr>
        <p:spPr>
          <a:xfrm>
            <a:off x="2512497" y="35859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2984151" y="44875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7"/>
          <p:cNvSpPr/>
          <p:nvPr/>
        </p:nvSpPr>
        <p:spPr>
          <a:xfrm>
            <a:off x="823426" y="44875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3" name="Google Shape;623;p37"/>
          <p:cNvCxnSpPr/>
          <p:nvPr/>
        </p:nvCxnSpPr>
        <p:spPr>
          <a:xfrm rot="10800000">
            <a:off x="2371400" y="4572150"/>
            <a:ext cx="900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37"/>
          <p:cNvSpPr txBox="1"/>
          <p:nvPr/>
        </p:nvSpPr>
        <p:spPr>
          <a:xfrm>
            <a:off x="737944" y="4834102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25" name="Google Shape;625;p37"/>
          <p:cNvGrpSpPr/>
          <p:nvPr/>
        </p:nvGrpSpPr>
        <p:grpSpPr>
          <a:xfrm>
            <a:off x="1114701" y="3281409"/>
            <a:ext cx="1582372" cy="961571"/>
            <a:chOff x="1114701" y="3234112"/>
            <a:chExt cx="1582372" cy="961571"/>
          </a:xfrm>
        </p:grpSpPr>
        <p:sp>
          <p:nvSpPr>
            <p:cNvPr id="626" name="Google Shape;626;p3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7" name="Google Shape;627;p3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8" name="Google Shape;628;p3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29" name="Google Shape;629;p3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630" name="Google Shape;630;p37"/>
          <p:cNvGrpSpPr/>
          <p:nvPr/>
        </p:nvGrpSpPr>
        <p:grpSpPr>
          <a:xfrm>
            <a:off x="5102651" y="4487577"/>
            <a:ext cx="1505610" cy="429301"/>
            <a:chOff x="5102651" y="4487577"/>
            <a:chExt cx="1505610" cy="429301"/>
          </a:xfrm>
        </p:grpSpPr>
        <p:grpSp>
          <p:nvGrpSpPr>
            <p:cNvPr id="631" name="Google Shape;631;p37"/>
            <p:cNvGrpSpPr/>
            <p:nvPr/>
          </p:nvGrpSpPr>
          <p:grpSpPr>
            <a:xfrm>
              <a:off x="5576433" y="4487602"/>
              <a:ext cx="1031828" cy="429277"/>
              <a:chOff x="809625" y="3638550"/>
              <a:chExt cx="1190525" cy="495300"/>
            </a:xfrm>
          </p:grpSpPr>
          <p:sp>
            <p:nvSpPr>
              <p:cNvPr id="619" name="Google Shape;619;p37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FFFFFF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3" name="Google Shape;633;p37"/>
            <p:cNvSpPr/>
            <p:nvPr/>
          </p:nvSpPr>
          <p:spPr>
            <a:xfrm>
              <a:off x="5102651" y="4487577"/>
              <a:ext cx="516000" cy="429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4" name="Google Shape;634;p37"/>
          <p:cNvCxnSpPr/>
          <p:nvPr/>
        </p:nvCxnSpPr>
        <p:spPr>
          <a:xfrm rot="10800000">
            <a:off x="4489675" y="4572150"/>
            <a:ext cx="85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37"/>
          <p:cNvCxnSpPr/>
          <p:nvPr/>
        </p:nvCxnSpPr>
        <p:spPr>
          <a:xfrm>
            <a:off x="4231200" y="4796825"/>
            <a:ext cx="884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37"/>
          <p:cNvSpPr txBox="1"/>
          <p:nvPr/>
        </p:nvSpPr>
        <p:spPr>
          <a:xfrm>
            <a:off x="34457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7" name="Google Shape;637;p37"/>
          <p:cNvSpPr txBox="1"/>
          <p:nvPr/>
        </p:nvSpPr>
        <p:spPr>
          <a:xfrm>
            <a:off x="397918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8" name="Google Shape;638;p37"/>
          <p:cNvSpPr txBox="1"/>
          <p:nvPr/>
        </p:nvSpPr>
        <p:spPr>
          <a:xfrm>
            <a:off x="289906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9" name="Google Shape;639;p37"/>
          <p:cNvSpPr txBox="1"/>
          <p:nvPr/>
        </p:nvSpPr>
        <p:spPr>
          <a:xfrm>
            <a:off x="55460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0" name="Google Shape;640;p37"/>
          <p:cNvSpPr txBox="1"/>
          <p:nvPr/>
        </p:nvSpPr>
        <p:spPr>
          <a:xfrm>
            <a:off x="6079439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1" name="Google Shape;641;p37"/>
          <p:cNvSpPr txBox="1"/>
          <p:nvPr/>
        </p:nvSpPr>
        <p:spPr>
          <a:xfrm>
            <a:off x="4999310" y="48298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2" name="Google Shape;642;p37"/>
          <p:cNvCxnSpPr/>
          <p:nvPr/>
        </p:nvCxnSpPr>
        <p:spPr>
          <a:xfrm>
            <a:off x="6079453" y="44757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37"/>
          <p:cNvCxnSpPr/>
          <p:nvPr/>
        </p:nvCxnSpPr>
        <p:spPr>
          <a:xfrm>
            <a:off x="814597" y="44881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37"/>
          <p:cNvSpPr/>
          <p:nvPr/>
        </p:nvSpPr>
        <p:spPr>
          <a:xfrm>
            <a:off x="1459680" y="150937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 txBox="1"/>
          <p:nvPr/>
        </p:nvSpPr>
        <p:spPr>
          <a:xfrm>
            <a:off x="2924085" y="173593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2810172" y="175211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2815413" y="17462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3458263" y="17523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9" name="Google Shape;649;p37"/>
          <p:cNvCxnSpPr>
            <a:stCxn id="648" idx="3"/>
            <a:endCxn id="650" idx="0"/>
          </p:cNvCxnSpPr>
          <p:nvPr/>
        </p:nvCxnSpPr>
        <p:spPr>
          <a:xfrm flipH="1">
            <a:off x="2410963" y="193967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37"/>
          <p:cNvCxnSpPr>
            <a:stCxn id="648" idx="3"/>
          </p:cNvCxnSpPr>
          <p:nvPr/>
        </p:nvCxnSpPr>
        <p:spPr>
          <a:xfrm rot="10800000">
            <a:off x="3671563" y="193517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37"/>
          <p:cNvCxnSpPr/>
          <p:nvPr/>
        </p:nvCxnSpPr>
        <p:spPr>
          <a:xfrm rot="10800000">
            <a:off x="1011711" y="165495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7"/>
          <p:cNvCxnSpPr/>
          <p:nvPr/>
        </p:nvCxnSpPr>
        <p:spPr>
          <a:xfrm rot="10800000">
            <a:off x="1011711" y="186778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37"/>
          <p:cNvSpPr txBox="1"/>
          <p:nvPr/>
        </p:nvSpPr>
        <p:spPr>
          <a:xfrm>
            <a:off x="3419400" y="144690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55" name="Google Shape;655;p37"/>
          <p:cNvGrpSpPr/>
          <p:nvPr/>
        </p:nvGrpSpPr>
        <p:grpSpPr>
          <a:xfrm>
            <a:off x="1637112" y="2653739"/>
            <a:ext cx="1031828" cy="429277"/>
            <a:chOff x="809625" y="3638550"/>
            <a:chExt cx="1190525" cy="495300"/>
          </a:xfrm>
        </p:grpSpPr>
        <p:sp>
          <p:nvSpPr>
            <p:cNvPr id="656" name="Google Shape;656;p37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7"/>
          <p:cNvSpPr txBox="1"/>
          <p:nvPr/>
        </p:nvSpPr>
        <p:spPr>
          <a:xfrm>
            <a:off x="2809791" y="144690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58" name="Google Shape;658;p37"/>
          <p:cNvCxnSpPr/>
          <p:nvPr/>
        </p:nvCxnSpPr>
        <p:spPr>
          <a:xfrm rot="10800000">
            <a:off x="1011711" y="228846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" name="Google Shape;659;p37"/>
          <p:cNvCxnSpPr/>
          <p:nvPr/>
        </p:nvCxnSpPr>
        <p:spPr>
          <a:xfrm rot="10800000">
            <a:off x="1011711" y="208386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37"/>
          <p:cNvSpPr/>
          <p:nvPr/>
        </p:nvSpPr>
        <p:spPr>
          <a:xfrm>
            <a:off x="4607888" y="175212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7"/>
          <p:cNvSpPr txBox="1"/>
          <p:nvPr/>
        </p:nvSpPr>
        <p:spPr>
          <a:xfrm>
            <a:off x="4547489" y="144118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62" name="Google Shape;662;p37"/>
          <p:cNvCxnSpPr>
            <a:stCxn id="660" idx="3"/>
          </p:cNvCxnSpPr>
          <p:nvPr/>
        </p:nvCxnSpPr>
        <p:spPr>
          <a:xfrm rot="10800000">
            <a:off x="4943588" y="1937077"/>
            <a:ext cx="166800" cy="2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37"/>
          <p:cNvCxnSpPr>
            <a:stCxn id="660" idx="3"/>
            <a:endCxn id="650" idx="3"/>
          </p:cNvCxnSpPr>
          <p:nvPr/>
        </p:nvCxnSpPr>
        <p:spPr>
          <a:xfrm flipH="1">
            <a:off x="2668988" y="1939477"/>
            <a:ext cx="2441400" cy="928800"/>
          </a:xfrm>
          <a:prstGeom prst="curvedConnector3">
            <a:avLst>
              <a:gd fmla="val -975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4" name="Google Shape;664;p37"/>
          <p:cNvSpPr/>
          <p:nvPr/>
        </p:nvSpPr>
        <p:spPr>
          <a:xfrm>
            <a:off x="1121101" y="265371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7"/>
          <p:cNvGrpSpPr/>
          <p:nvPr/>
        </p:nvGrpSpPr>
        <p:grpSpPr>
          <a:xfrm>
            <a:off x="1438038" y="1446575"/>
            <a:ext cx="1582372" cy="961571"/>
            <a:chOff x="1114701" y="3234112"/>
            <a:chExt cx="1582372" cy="961571"/>
          </a:xfrm>
        </p:grpSpPr>
        <p:sp>
          <p:nvSpPr>
            <p:cNvPr id="666" name="Google Shape;666;p37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7" name="Google Shape;667;p37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8" name="Google Shape;668;p37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669" name="Google Shape;669;p37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670" name="Google Shape;670;p37"/>
          <p:cNvCxnSpPr/>
          <p:nvPr/>
        </p:nvCxnSpPr>
        <p:spPr>
          <a:xfrm>
            <a:off x="1119447" y="2661532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37"/>
          <p:cNvCxnSpPr/>
          <p:nvPr/>
        </p:nvCxnSpPr>
        <p:spPr>
          <a:xfrm>
            <a:off x="2149697" y="2661547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(Double Sentinel)</a:t>
            </a:r>
            <a:endParaRPr/>
          </a:p>
        </p:txBody>
      </p:sp>
      <p:sp>
        <p:nvSpPr>
          <p:cNvPr id="677" name="Google Shape;677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solution: Have two sentinels.</a:t>
            </a:r>
            <a:endParaRPr/>
          </a:p>
        </p:txBody>
      </p:sp>
      <p:sp>
        <p:nvSpPr>
          <p:cNvPr id="678" name="Google Shape;678;p38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" name="Google Shape;681;p38"/>
          <p:cNvCxnSpPr>
            <a:stCxn id="680" idx="3"/>
            <a:endCxn id="682" idx="0"/>
          </p:cNvCxnSpPr>
          <p:nvPr/>
        </p:nvCxnSpPr>
        <p:spPr>
          <a:xfrm flipH="1">
            <a:off x="2113288" y="36973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38"/>
          <p:cNvCxnSpPr>
            <a:stCxn id="680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38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8"/>
          <p:cNvCxnSpPr/>
          <p:nvPr/>
        </p:nvCxnSpPr>
        <p:spPr>
          <a:xfrm rot="10800000">
            <a:off x="714036" y="362543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38"/>
          <p:cNvSpPr txBox="1"/>
          <p:nvPr/>
        </p:nvSpPr>
        <p:spPr>
          <a:xfrm>
            <a:off x="3121725" y="3204550"/>
            <a:ext cx="103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sentFront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87" name="Google Shape;687;p38"/>
          <p:cNvSpPr txBox="1"/>
          <p:nvPr/>
        </p:nvSpPr>
        <p:spPr>
          <a:xfrm>
            <a:off x="1284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18180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689" name="Google Shape;689;p38"/>
          <p:cNvGrpSpPr/>
          <p:nvPr/>
        </p:nvGrpSpPr>
        <p:grpSpPr>
          <a:xfrm>
            <a:off x="1339437" y="4411389"/>
            <a:ext cx="1031828" cy="429276"/>
            <a:chOff x="809625" y="3638550"/>
            <a:chExt cx="1190525" cy="495300"/>
          </a:xfrm>
        </p:grpSpPr>
        <p:sp>
          <p:nvSpPr>
            <p:cNvPr id="690" name="Google Shape;690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" name="Google Shape;691;p38"/>
          <p:cNvGrpSpPr/>
          <p:nvPr/>
        </p:nvGrpSpPr>
        <p:grpSpPr>
          <a:xfrm>
            <a:off x="3457933" y="4411389"/>
            <a:ext cx="1031828" cy="429276"/>
            <a:chOff x="809625" y="3638550"/>
            <a:chExt cx="1190525" cy="495300"/>
          </a:xfrm>
        </p:grpSpPr>
        <p:sp>
          <p:nvSpPr>
            <p:cNvPr id="692" name="Google Shape;692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38"/>
          <p:cNvCxnSpPr/>
          <p:nvPr/>
        </p:nvCxnSpPr>
        <p:spPr>
          <a:xfrm>
            <a:off x="2132450" y="4720625"/>
            <a:ext cx="864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38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96" name="Google Shape;696;p38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97" name="Google Shape;697;p38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8" name="Google Shape;698;p38"/>
          <p:cNvCxnSpPr/>
          <p:nvPr/>
        </p:nvCxnSpPr>
        <p:spPr>
          <a:xfrm rot="10800000">
            <a:off x="714036" y="3841512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9" name="Google Shape;699;p38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8"/>
          <p:cNvSpPr txBox="1"/>
          <p:nvPr/>
        </p:nvSpPr>
        <p:spPr>
          <a:xfrm>
            <a:off x="4249826" y="3198825"/>
            <a:ext cx="9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sentBack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01" name="Google Shape;701;p38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38"/>
          <p:cNvCxnSpPr>
            <a:stCxn id="699" idx="3"/>
            <a:endCxn id="703" idx="0"/>
          </p:cNvCxnSpPr>
          <p:nvPr/>
        </p:nvCxnSpPr>
        <p:spPr>
          <a:xfrm>
            <a:off x="4812713" y="3697127"/>
            <a:ext cx="3140100" cy="714300"/>
          </a:xfrm>
          <a:prstGeom prst="curvedConnector2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38"/>
          <p:cNvSpPr/>
          <p:nvPr/>
        </p:nvSpPr>
        <p:spPr>
          <a:xfrm>
            <a:off x="2512497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8"/>
          <p:cNvSpPr/>
          <p:nvPr/>
        </p:nvSpPr>
        <p:spPr>
          <a:xfrm>
            <a:off x="2984151" y="44113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38"/>
          <p:cNvSpPr/>
          <p:nvPr/>
        </p:nvSpPr>
        <p:spPr>
          <a:xfrm>
            <a:off x="823426" y="4411364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7" name="Google Shape;707;p38"/>
          <p:cNvCxnSpPr/>
          <p:nvPr/>
        </p:nvCxnSpPr>
        <p:spPr>
          <a:xfrm rot="10800000">
            <a:off x="2371200" y="4495950"/>
            <a:ext cx="813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38"/>
          <p:cNvSpPr txBox="1"/>
          <p:nvPr/>
        </p:nvSpPr>
        <p:spPr>
          <a:xfrm>
            <a:off x="737944" y="4757902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09" name="Google Shape;709;p38"/>
          <p:cNvGrpSpPr/>
          <p:nvPr/>
        </p:nvGrpSpPr>
        <p:grpSpPr>
          <a:xfrm>
            <a:off x="5576433" y="4411401"/>
            <a:ext cx="1031828" cy="429276"/>
            <a:chOff x="809625" y="3638550"/>
            <a:chExt cx="1190525" cy="495300"/>
          </a:xfrm>
        </p:grpSpPr>
        <p:sp>
          <p:nvSpPr>
            <p:cNvPr id="710" name="Google Shape;710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2" name="Google Shape;712;p38"/>
          <p:cNvCxnSpPr/>
          <p:nvPr/>
        </p:nvCxnSpPr>
        <p:spPr>
          <a:xfrm>
            <a:off x="4293575" y="4720625"/>
            <a:ext cx="821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38"/>
          <p:cNvSpPr/>
          <p:nvPr/>
        </p:nvSpPr>
        <p:spPr>
          <a:xfrm>
            <a:off x="5102651" y="44113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4" name="Google Shape;714;p38"/>
          <p:cNvCxnSpPr/>
          <p:nvPr/>
        </p:nvCxnSpPr>
        <p:spPr>
          <a:xfrm rot="10800000">
            <a:off x="4489725" y="4495950"/>
            <a:ext cx="85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5" name="Google Shape;715;p38"/>
          <p:cNvGrpSpPr/>
          <p:nvPr/>
        </p:nvGrpSpPr>
        <p:grpSpPr>
          <a:xfrm>
            <a:off x="7694958" y="4411389"/>
            <a:ext cx="1031828" cy="429276"/>
            <a:chOff x="809625" y="3638550"/>
            <a:chExt cx="1190525" cy="495300"/>
          </a:xfrm>
        </p:grpSpPr>
        <p:sp>
          <p:nvSpPr>
            <p:cNvPr id="703" name="Google Shape;703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7" name="Google Shape;717;p38"/>
          <p:cNvCxnSpPr/>
          <p:nvPr/>
        </p:nvCxnSpPr>
        <p:spPr>
          <a:xfrm>
            <a:off x="6382675" y="4720625"/>
            <a:ext cx="851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38"/>
          <p:cNvSpPr/>
          <p:nvPr/>
        </p:nvSpPr>
        <p:spPr>
          <a:xfrm>
            <a:off x="7221176" y="44113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9" name="Google Shape;719;p38"/>
          <p:cNvCxnSpPr/>
          <p:nvPr/>
        </p:nvCxnSpPr>
        <p:spPr>
          <a:xfrm rot="10800000">
            <a:off x="6608250" y="4495950"/>
            <a:ext cx="855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38"/>
          <p:cNvSpPr/>
          <p:nvPr/>
        </p:nvSpPr>
        <p:spPr>
          <a:xfrm>
            <a:off x="2675142" y="1366463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38"/>
          <p:cNvSpPr txBox="1"/>
          <p:nvPr/>
        </p:nvSpPr>
        <p:spPr>
          <a:xfrm>
            <a:off x="4139547" y="1593019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2" name="Google Shape;722;p38"/>
          <p:cNvSpPr/>
          <p:nvPr/>
        </p:nvSpPr>
        <p:spPr>
          <a:xfrm>
            <a:off x="4025635" y="1609202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38"/>
          <p:cNvSpPr/>
          <p:nvPr/>
        </p:nvSpPr>
        <p:spPr>
          <a:xfrm>
            <a:off x="4030875" y="160332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8"/>
          <p:cNvSpPr/>
          <p:nvPr/>
        </p:nvSpPr>
        <p:spPr>
          <a:xfrm>
            <a:off x="4673725" y="160941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38"/>
          <p:cNvCxnSpPr>
            <a:stCxn id="724" idx="3"/>
            <a:endCxn id="726" idx="0"/>
          </p:cNvCxnSpPr>
          <p:nvPr/>
        </p:nvCxnSpPr>
        <p:spPr>
          <a:xfrm flipH="1">
            <a:off x="3626425" y="1796762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38"/>
          <p:cNvCxnSpPr>
            <a:stCxn id="724" idx="3"/>
          </p:cNvCxnSpPr>
          <p:nvPr/>
        </p:nvCxnSpPr>
        <p:spPr>
          <a:xfrm rot="10800000">
            <a:off x="4887025" y="1792262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38"/>
          <p:cNvCxnSpPr/>
          <p:nvPr/>
        </p:nvCxnSpPr>
        <p:spPr>
          <a:xfrm rot="10800000">
            <a:off x="2227173" y="151204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38"/>
          <p:cNvCxnSpPr/>
          <p:nvPr/>
        </p:nvCxnSpPr>
        <p:spPr>
          <a:xfrm rot="10800000">
            <a:off x="2227173" y="171340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38"/>
          <p:cNvSpPr txBox="1"/>
          <p:nvPr/>
        </p:nvSpPr>
        <p:spPr>
          <a:xfrm>
            <a:off x="4634863" y="1303988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sentFront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31" name="Google Shape;731;p38"/>
          <p:cNvGrpSpPr/>
          <p:nvPr/>
        </p:nvGrpSpPr>
        <p:grpSpPr>
          <a:xfrm>
            <a:off x="2852574" y="2510826"/>
            <a:ext cx="1031828" cy="429276"/>
            <a:chOff x="809625" y="3638550"/>
            <a:chExt cx="1190525" cy="495300"/>
          </a:xfrm>
        </p:grpSpPr>
        <p:sp>
          <p:nvSpPr>
            <p:cNvPr id="732" name="Google Shape;732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26" name="Google Shape;726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3" name="Google Shape;733;p38"/>
          <p:cNvSpPr txBox="1"/>
          <p:nvPr/>
        </p:nvSpPr>
        <p:spPr>
          <a:xfrm>
            <a:off x="4025254" y="1303994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34" name="Google Shape;734;p38"/>
          <p:cNvCxnSpPr/>
          <p:nvPr/>
        </p:nvCxnSpPr>
        <p:spPr>
          <a:xfrm rot="10800000">
            <a:off x="2227173" y="2145550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5" name="Google Shape;735;p38"/>
          <p:cNvSpPr/>
          <p:nvPr/>
        </p:nvSpPr>
        <p:spPr>
          <a:xfrm>
            <a:off x="5823350" y="160921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38"/>
          <p:cNvCxnSpPr/>
          <p:nvPr/>
        </p:nvCxnSpPr>
        <p:spPr>
          <a:xfrm rot="10800000">
            <a:off x="2227173" y="1929476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7" name="Google Shape;737;p38"/>
          <p:cNvSpPr txBox="1"/>
          <p:nvPr/>
        </p:nvSpPr>
        <p:spPr>
          <a:xfrm>
            <a:off x="5762950" y="1298275"/>
            <a:ext cx="926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sentBack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38" name="Google Shape;738;p38"/>
          <p:cNvCxnSpPr>
            <a:stCxn id="735" idx="3"/>
          </p:cNvCxnSpPr>
          <p:nvPr/>
        </p:nvCxnSpPr>
        <p:spPr>
          <a:xfrm rot="10800000">
            <a:off x="6159050" y="1794164"/>
            <a:ext cx="166800" cy="24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38"/>
          <p:cNvSpPr/>
          <p:nvPr/>
        </p:nvSpPr>
        <p:spPr>
          <a:xfrm>
            <a:off x="2336563" y="2510802"/>
            <a:ext cx="516000" cy="429300"/>
          </a:xfrm>
          <a:prstGeom prst="rect">
            <a:avLst/>
          </a:prstGeom>
          <a:solidFill>
            <a:srgbClr val="B7B7B7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0" name="Google Shape;740;p38"/>
          <p:cNvCxnSpPr>
            <a:stCxn id="735" idx="3"/>
            <a:endCxn id="741" idx="0"/>
          </p:cNvCxnSpPr>
          <p:nvPr/>
        </p:nvCxnSpPr>
        <p:spPr>
          <a:xfrm flipH="1">
            <a:off x="5881550" y="1796564"/>
            <a:ext cx="444300" cy="729900"/>
          </a:xfrm>
          <a:prstGeom prst="curvedConnector4">
            <a:avLst>
              <a:gd fmla="val -53596" name="adj1"/>
              <a:gd fmla="val 62837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42" name="Google Shape;742;p38"/>
          <p:cNvGrpSpPr/>
          <p:nvPr/>
        </p:nvGrpSpPr>
        <p:grpSpPr>
          <a:xfrm>
            <a:off x="5623474" y="2526501"/>
            <a:ext cx="1031828" cy="429276"/>
            <a:chOff x="809625" y="3638550"/>
            <a:chExt cx="1190525" cy="495300"/>
          </a:xfrm>
        </p:grpSpPr>
        <p:sp>
          <p:nvSpPr>
            <p:cNvPr id="741" name="Google Shape;741;p3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43" name="Google Shape;743;p3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" name="Google Shape;744;p38"/>
          <p:cNvSpPr/>
          <p:nvPr/>
        </p:nvSpPr>
        <p:spPr>
          <a:xfrm>
            <a:off x="5107464" y="25264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5" name="Google Shape;745;p38"/>
          <p:cNvCxnSpPr/>
          <p:nvPr/>
        </p:nvCxnSpPr>
        <p:spPr>
          <a:xfrm rot="10800000">
            <a:off x="3899350" y="2587375"/>
            <a:ext cx="147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38"/>
          <p:cNvCxnSpPr/>
          <p:nvPr/>
        </p:nvCxnSpPr>
        <p:spPr>
          <a:xfrm>
            <a:off x="3630825" y="2832150"/>
            <a:ext cx="1445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47" name="Google Shape;747;p38"/>
          <p:cNvGrpSpPr/>
          <p:nvPr/>
        </p:nvGrpSpPr>
        <p:grpSpPr>
          <a:xfrm>
            <a:off x="2644063" y="1305400"/>
            <a:ext cx="1582372" cy="961571"/>
            <a:chOff x="1114701" y="3234112"/>
            <a:chExt cx="1582372" cy="961571"/>
          </a:xfrm>
        </p:grpSpPr>
        <p:sp>
          <p:nvSpPr>
            <p:cNvPr id="748" name="Google Shape;748;p3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49" name="Google Shape;749;p3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0" name="Google Shape;750;p3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1" name="Google Shape;751;p3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752" name="Google Shape;752;p38"/>
          <p:cNvGrpSpPr/>
          <p:nvPr/>
        </p:nvGrpSpPr>
        <p:grpSpPr>
          <a:xfrm>
            <a:off x="1102876" y="3210464"/>
            <a:ext cx="1582372" cy="961571"/>
            <a:chOff x="1114701" y="3234112"/>
            <a:chExt cx="1582372" cy="961571"/>
          </a:xfrm>
        </p:grpSpPr>
        <p:sp>
          <p:nvSpPr>
            <p:cNvPr id="753" name="Google Shape;753;p38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4" name="Google Shape;754;p38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getBack()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5" name="Google Shape;755;p38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6" name="Google Shape;756;p38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757" name="Google Shape;757;p38"/>
          <p:cNvSpPr txBox="1"/>
          <p:nvPr/>
        </p:nvSpPr>
        <p:spPr>
          <a:xfrm>
            <a:off x="4788985" y="4819862"/>
            <a:ext cx="4110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one reasonable approach for Project 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38"/>
          <p:cNvCxnSpPr/>
          <p:nvPr/>
        </p:nvCxnSpPr>
        <p:spPr>
          <a:xfrm>
            <a:off x="6146659" y="2532812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38"/>
          <p:cNvCxnSpPr/>
          <p:nvPr/>
        </p:nvCxnSpPr>
        <p:spPr>
          <a:xfrm>
            <a:off x="2334922" y="250932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8"/>
          <p:cNvCxnSpPr/>
          <p:nvPr/>
        </p:nvCxnSpPr>
        <p:spPr>
          <a:xfrm>
            <a:off x="818085" y="4411974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38"/>
          <p:cNvCxnSpPr/>
          <p:nvPr/>
        </p:nvCxnSpPr>
        <p:spPr>
          <a:xfrm>
            <a:off x="8205453" y="4411987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Doubly Linked Lists (Circular Sentinel)</a:t>
            </a:r>
            <a:endParaRPr/>
          </a:p>
        </p:txBody>
      </p:sp>
      <p:sp>
        <p:nvSpPr>
          <p:cNvPr id="767" name="Google Shape;767;p3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Even better topology (IMO):</a:t>
            </a:r>
            <a:endParaRPr/>
          </a:p>
        </p:txBody>
      </p:sp>
      <p:sp>
        <p:nvSpPr>
          <p:cNvPr id="768" name="Google Shape;768;p39"/>
          <p:cNvSpPr/>
          <p:nvPr/>
        </p:nvSpPr>
        <p:spPr>
          <a:xfrm>
            <a:off x="2737130" y="1187088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9"/>
          <p:cNvSpPr txBox="1"/>
          <p:nvPr/>
        </p:nvSpPr>
        <p:spPr>
          <a:xfrm>
            <a:off x="4201535" y="1413644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0" name="Google Shape;770;p39"/>
          <p:cNvSpPr/>
          <p:nvPr/>
        </p:nvSpPr>
        <p:spPr>
          <a:xfrm>
            <a:off x="4087622" y="142982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39"/>
          <p:cNvSpPr/>
          <p:nvPr/>
        </p:nvSpPr>
        <p:spPr>
          <a:xfrm>
            <a:off x="4092863" y="142395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9"/>
          <p:cNvSpPr/>
          <p:nvPr/>
        </p:nvSpPr>
        <p:spPr>
          <a:xfrm>
            <a:off x="4735713" y="143003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3" name="Google Shape;773;p39"/>
          <p:cNvCxnSpPr>
            <a:stCxn id="772" idx="3"/>
            <a:endCxn id="774" idx="0"/>
          </p:cNvCxnSpPr>
          <p:nvPr/>
        </p:nvCxnSpPr>
        <p:spPr>
          <a:xfrm flipH="1">
            <a:off x="3688413" y="1617387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39"/>
          <p:cNvCxnSpPr>
            <a:stCxn id="772" idx="3"/>
          </p:cNvCxnSpPr>
          <p:nvPr/>
        </p:nvCxnSpPr>
        <p:spPr>
          <a:xfrm rot="10800000">
            <a:off x="4949013" y="161288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39"/>
          <p:cNvCxnSpPr/>
          <p:nvPr/>
        </p:nvCxnSpPr>
        <p:spPr>
          <a:xfrm rot="10800000">
            <a:off x="2289161" y="1332671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39"/>
          <p:cNvCxnSpPr/>
          <p:nvPr/>
        </p:nvCxnSpPr>
        <p:spPr>
          <a:xfrm rot="10800000">
            <a:off x="2289161" y="1534028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" name="Google Shape;778;p39"/>
          <p:cNvSpPr txBox="1"/>
          <p:nvPr/>
        </p:nvSpPr>
        <p:spPr>
          <a:xfrm>
            <a:off x="4696850" y="1124613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79" name="Google Shape;779;p39"/>
          <p:cNvGrpSpPr/>
          <p:nvPr/>
        </p:nvGrpSpPr>
        <p:grpSpPr>
          <a:xfrm>
            <a:off x="2914562" y="2331451"/>
            <a:ext cx="1031828" cy="429276"/>
            <a:chOff x="809625" y="3638550"/>
            <a:chExt cx="1190525" cy="495300"/>
          </a:xfrm>
        </p:grpSpPr>
        <p:sp>
          <p:nvSpPr>
            <p:cNvPr id="780" name="Google Shape;780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1" name="Google Shape;781;p39"/>
          <p:cNvSpPr txBox="1"/>
          <p:nvPr/>
        </p:nvSpPr>
        <p:spPr>
          <a:xfrm>
            <a:off x="4087241" y="1124619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82" name="Google Shape;782;p39"/>
          <p:cNvCxnSpPr/>
          <p:nvPr/>
        </p:nvCxnSpPr>
        <p:spPr>
          <a:xfrm rot="10800000">
            <a:off x="2289161" y="196617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9"/>
          <p:cNvCxnSpPr/>
          <p:nvPr/>
        </p:nvCxnSpPr>
        <p:spPr>
          <a:xfrm rot="10800000">
            <a:off x="2289161" y="1761574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39"/>
          <p:cNvSpPr/>
          <p:nvPr/>
        </p:nvSpPr>
        <p:spPr>
          <a:xfrm>
            <a:off x="2398551" y="233142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39"/>
          <p:cNvSpPr/>
          <p:nvPr/>
        </p:nvSpPr>
        <p:spPr>
          <a:xfrm>
            <a:off x="2974938" y="34276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9"/>
          <p:cNvSpPr/>
          <p:nvPr/>
        </p:nvSpPr>
        <p:spPr>
          <a:xfrm>
            <a:off x="1619201" y="3190825"/>
            <a:ext cx="3248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9"/>
          <p:cNvSpPr/>
          <p:nvPr/>
        </p:nvSpPr>
        <p:spPr>
          <a:xfrm>
            <a:off x="3617788" y="34337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39"/>
          <p:cNvCxnSpPr>
            <a:stCxn id="787" idx="3"/>
            <a:endCxn id="789" idx="0"/>
          </p:cNvCxnSpPr>
          <p:nvPr/>
        </p:nvCxnSpPr>
        <p:spPr>
          <a:xfrm flipH="1">
            <a:off x="2570488" y="3621125"/>
            <a:ext cx="1549800" cy="714000"/>
          </a:xfrm>
          <a:prstGeom prst="curvedConnector4">
            <a:avLst>
              <a:gd fmla="val -15365" name="adj1"/>
              <a:gd fmla="val 63124" name="adj2"/>
            </a:avLst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39"/>
          <p:cNvCxnSpPr>
            <a:stCxn id="787" idx="3"/>
          </p:cNvCxnSpPr>
          <p:nvPr/>
        </p:nvCxnSpPr>
        <p:spPr>
          <a:xfrm rot="10800000">
            <a:off x="3831088" y="36166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2089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39"/>
          <p:cNvCxnSpPr/>
          <p:nvPr/>
        </p:nvCxnSpPr>
        <p:spPr>
          <a:xfrm rot="10800000">
            <a:off x="1171236" y="33364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39"/>
          <p:cNvCxnSpPr/>
          <p:nvPr/>
        </p:nvCxnSpPr>
        <p:spPr>
          <a:xfrm rot="10800000">
            <a:off x="1171236" y="353776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39"/>
          <p:cNvSpPr txBox="1"/>
          <p:nvPr/>
        </p:nvSpPr>
        <p:spPr>
          <a:xfrm>
            <a:off x="3578928" y="3128350"/>
            <a:ext cx="1032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794" name="Google Shape;794;p39"/>
          <p:cNvGrpSpPr/>
          <p:nvPr/>
        </p:nvGrpSpPr>
        <p:grpSpPr>
          <a:xfrm>
            <a:off x="3915133" y="4335189"/>
            <a:ext cx="1031828" cy="429276"/>
            <a:chOff x="809625" y="3638550"/>
            <a:chExt cx="1190525" cy="495300"/>
          </a:xfrm>
        </p:grpSpPr>
        <p:sp>
          <p:nvSpPr>
            <p:cNvPr id="795" name="Google Shape;795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7" name="Google Shape;797;p39"/>
          <p:cNvSpPr txBox="1"/>
          <p:nvPr/>
        </p:nvSpPr>
        <p:spPr>
          <a:xfrm>
            <a:off x="3083610" y="34173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98" name="Google Shape;798;p39"/>
          <p:cNvSpPr txBox="1"/>
          <p:nvPr/>
        </p:nvSpPr>
        <p:spPr>
          <a:xfrm>
            <a:off x="2969316" y="31283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99" name="Google Shape;799;p39"/>
          <p:cNvCxnSpPr/>
          <p:nvPr/>
        </p:nvCxnSpPr>
        <p:spPr>
          <a:xfrm rot="10800000">
            <a:off x="1171236" y="39699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39"/>
          <p:cNvCxnSpPr/>
          <p:nvPr/>
        </p:nvCxnSpPr>
        <p:spPr>
          <a:xfrm rot="10800000">
            <a:off x="1171236" y="375383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39"/>
          <p:cNvSpPr/>
          <p:nvPr/>
        </p:nvSpPr>
        <p:spPr>
          <a:xfrm>
            <a:off x="2969697" y="34335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39"/>
          <p:cNvSpPr/>
          <p:nvPr/>
        </p:nvSpPr>
        <p:spPr>
          <a:xfrm>
            <a:off x="3441351" y="43351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39"/>
          <p:cNvSpPr/>
          <p:nvPr/>
        </p:nvSpPr>
        <p:spPr>
          <a:xfrm>
            <a:off x="1280626" y="4335164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4" name="Google Shape;804;p39"/>
          <p:cNvCxnSpPr/>
          <p:nvPr/>
        </p:nvCxnSpPr>
        <p:spPr>
          <a:xfrm rot="10800000">
            <a:off x="2828350" y="4419750"/>
            <a:ext cx="845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5" name="Google Shape;805;p39"/>
          <p:cNvGrpSpPr/>
          <p:nvPr/>
        </p:nvGrpSpPr>
        <p:grpSpPr>
          <a:xfrm>
            <a:off x="6033633" y="4335201"/>
            <a:ext cx="1031828" cy="429276"/>
            <a:chOff x="809625" y="3638550"/>
            <a:chExt cx="1190525" cy="495300"/>
          </a:xfrm>
        </p:grpSpPr>
        <p:sp>
          <p:nvSpPr>
            <p:cNvPr id="806" name="Google Shape;806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8" name="Google Shape;808;p39"/>
          <p:cNvCxnSpPr/>
          <p:nvPr/>
        </p:nvCxnSpPr>
        <p:spPr>
          <a:xfrm>
            <a:off x="4711400" y="4644425"/>
            <a:ext cx="861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39"/>
          <p:cNvSpPr/>
          <p:nvPr/>
        </p:nvSpPr>
        <p:spPr>
          <a:xfrm>
            <a:off x="5559851" y="4335177"/>
            <a:ext cx="516000" cy="4293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39"/>
          <p:cNvCxnSpPr/>
          <p:nvPr/>
        </p:nvCxnSpPr>
        <p:spPr>
          <a:xfrm rot="10800000">
            <a:off x="4946875" y="4419750"/>
            <a:ext cx="84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" name="Google Shape;811;p39"/>
          <p:cNvCxnSpPr>
            <a:stCxn id="807" idx="2"/>
            <a:endCxn id="789" idx="2"/>
          </p:cNvCxnSpPr>
          <p:nvPr/>
        </p:nvCxnSpPr>
        <p:spPr>
          <a:xfrm rot="5400000">
            <a:off x="4688781" y="2646328"/>
            <a:ext cx="600" cy="4236900"/>
          </a:xfrm>
          <a:prstGeom prst="curvedConnector3">
            <a:avLst>
              <a:gd fmla="val 39687500" name="adj1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" name="Google Shape;812;p39"/>
          <p:cNvCxnSpPr>
            <a:stCxn id="807" idx="3"/>
            <a:endCxn id="803" idx="1"/>
          </p:cNvCxnSpPr>
          <p:nvPr/>
        </p:nvCxnSpPr>
        <p:spPr>
          <a:xfrm flipH="1">
            <a:off x="1280561" y="4549840"/>
            <a:ext cx="5784900" cy="600"/>
          </a:xfrm>
          <a:prstGeom prst="curvedConnector5">
            <a:avLst>
              <a:gd fmla="val -4116" name="adj1"/>
              <a:gd fmla="val 91093374" name="adj2"/>
              <a:gd fmla="val 104115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grpSp>
        <p:nvGrpSpPr>
          <p:cNvPr id="813" name="Google Shape;813;p39"/>
          <p:cNvGrpSpPr/>
          <p:nvPr/>
        </p:nvGrpSpPr>
        <p:grpSpPr>
          <a:xfrm>
            <a:off x="1796637" y="4335189"/>
            <a:ext cx="1031828" cy="429276"/>
            <a:chOff x="809625" y="3638550"/>
            <a:chExt cx="1190525" cy="495300"/>
          </a:xfrm>
        </p:grpSpPr>
        <p:sp>
          <p:nvSpPr>
            <p:cNvPr id="814" name="Google Shape;814;p39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5" name="Google Shape;815;p39"/>
          <p:cNvSpPr txBox="1"/>
          <p:nvPr/>
        </p:nvSpPr>
        <p:spPr>
          <a:xfrm>
            <a:off x="4398348" y="4668709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6" name="Google Shape;816;p39"/>
          <p:cNvSpPr txBox="1"/>
          <p:nvPr/>
        </p:nvSpPr>
        <p:spPr>
          <a:xfrm>
            <a:off x="3917561" y="466651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17" name="Google Shape;817;p39"/>
          <p:cNvSpPr txBox="1"/>
          <p:nvPr/>
        </p:nvSpPr>
        <p:spPr>
          <a:xfrm>
            <a:off x="3369044" y="4664704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prev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18" name="Google Shape;818;p39"/>
          <p:cNvCxnSpPr>
            <a:stCxn id="774" idx="3"/>
            <a:endCxn id="784" idx="2"/>
          </p:cNvCxnSpPr>
          <p:nvPr/>
        </p:nvCxnSpPr>
        <p:spPr>
          <a:xfrm flipH="1">
            <a:off x="2656690" y="2546090"/>
            <a:ext cx="1289700" cy="214500"/>
          </a:xfrm>
          <a:prstGeom prst="curvedConnector4">
            <a:avLst>
              <a:gd fmla="val -18464" name="adj1"/>
              <a:gd fmla="val 211078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9" name="Google Shape;819;p39"/>
          <p:cNvCxnSpPr>
            <a:stCxn id="784" idx="0"/>
            <a:endCxn id="780" idx="0"/>
          </p:cNvCxnSpPr>
          <p:nvPr/>
        </p:nvCxnSpPr>
        <p:spPr>
          <a:xfrm flipH="1" rot="-5400000">
            <a:off x="2914251" y="2073727"/>
            <a:ext cx="600" cy="516000"/>
          </a:xfrm>
          <a:prstGeom prst="curvedConnector3">
            <a:avLst>
              <a:gd fmla="val -2286692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20" name="Google Shape;820;p39"/>
          <p:cNvGrpSpPr/>
          <p:nvPr/>
        </p:nvGrpSpPr>
        <p:grpSpPr>
          <a:xfrm>
            <a:off x="2683764" y="1139189"/>
            <a:ext cx="1582372" cy="961571"/>
            <a:chOff x="1114701" y="3234112"/>
            <a:chExt cx="1582372" cy="961571"/>
          </a:xfrm>
        </p:grpSpPr>
        <p:sp>
          <p:nvSpPr>
            <p:cNvPr id="821" name="Google Shape;821;p3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2" name="Google Shape;822;p3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3" name="Google Shape;823;p3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4" name="Google Shape;824;p3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grpSp>
        <p:nvGrpSpPr>
          <p:cNvPr id="825" name="Google Shape;825;p39"/>
          <p:cNvGrpSpPr/>
          <p:nvPr/>
        </p:nvGrpSpPr>
        <p:grpSpPr>
          <a:xfrm>
            <a:off x="1560076" y="3134264"/>
            <a:ext cx="1582372" cy="961571"/>
            <a:chOff x="1114701" y="3234112"/>
            <a:chExt cx="1582372" cy="961571"/>
          </a:xfrm>
        </p:grpSpPr>
        <p:sp>
          <p:nvSpPr>
            <p:cNvPr id="826" name="Google Shape;826;p39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7" name="Google Shape;827;p39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8" name="Google Shape;828;p39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9" name="Google Shape;829;p39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sp>
        <p:nvSpPr>
          <p:cNvPr id="830" name="Google Shape;830;p39"/>
          <p:cNvSpPr txBox="1"/>
          <p:nvPr/>
        </p:nvSpPr>
        <p:spPr>
          <a:xfrm>
            <a:off x="7769650" y="4107275"/>
            <a:ext cx="1228500" cy="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This is my preferred approach for Project 1.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1" name="Google Shape;831;p39"/>
          <p:cNvCxnSpPr>
            <a:stCxn id="803" idx="1"/>
          </p:cNvCxnSpPr>
          <p:nvPr/>
        </p:nvCxnSpPr>
        <p:spPr>
          <a:xfrm>
            <a:off x="1280626" y="4549814"/>
            <a:ext cx="16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2" name="Google Shape;832;p39"/>
          <p:cNvCxnSpPr>
            <a:stCxn id="807" idx="2"/>
          </p:cNvCxnSpPr>
          <p:nvPr/>
        </p:nvCxnSpPr>
        <p:spPr>
          <a:xfrm rot="10800000">
            <a:off x="6807531" y="4579078"/>
            <a:ext cx="0" cy="1854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39"/>
          <p:cNvCxnSpPr>
            <a:stCxn id="774" idx="3"/>
          </p:cNvCxnSpPr>
          <p:nvPr/>
        </p:nvCxnSpPr>
        <p:spPr>
          <a:xfrm rot="10800000">
            <a:off x="3717190" y="2546090"/>
            <a:ext cx="229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39"/>
          <p:cNvCxnSpPr>
            <a:stCxn id="784" idx="0"/>
          </p:cNvCxnSpPr>
          <p:nvPr/>
        </p:nvCxnSpPr>
        <p:spPr>
          <a:xfrm>
            <a:off x="2656551" y="2331427"/>
            <a:ext cx="0" cy="21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39"/>
          <p:cNvCxnSpPr/>
          <p:nvPr/>
        </p:nvCxnSpPr>
        <p:spPr>
          <a:xfrm>
            <a:off x="2535850" y="4644425"/>
            <a:ext cx="9180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6" name="Google Shape;836;p39"/>
          <p:cNvSpPr txBox="1"/>
          <p:nvPr/>
        </p:nvSpPr>
        <p:spPr>
          <a:xfrm>
            <a:off x="5936050" y="2397175"/>
            <a:ext cx="2909700" cy="17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Examples: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sentinel.next.next is the node with item=9.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sentinel.next.next.next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points at the sentinel node.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arrow in </a:t>
            </a: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magenta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sentinel.next.next.next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39"/>
          <p:cNvSpPr txBox="1"/>
          <p:nvPr/>
        </p:nvSpPr>
        <p:spPr>
          <a:xfrm>
            <a:off x="7276750" y="801975"/>
            <a:ext cx="17214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Note: arrows are pointing at entire nodes, not specific fields of nodes.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#8: Fancier Sentinel Node(s)</a:t>
            </a:r>
            <a:endParaRPr/>
          </a:p>
        </p:txBody>
      </p:sp>
      <p:sp>
        <p:nvSpPr>
          <p:cNvPr id="843" name="Google Shape;843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fast, adding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.prev</a:t>
            </a:r>
            <a:r>
              <a:rPr lang="en"/>
              <a:t> introduces lots of special cases.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avoid these, either: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additional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sentBack</a:t>
            </a:r>
            <a:r>
              <a:rPr lang="en"/>
              <a:t> sentinel at the end of the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your linked list circular (highly </a:t>
            </a:r>
            <a:r>
              <a:rPr lang="en"/>
              <a:t>recommended</a:t>
            </a:r>
            <a:r>
              <a:rPr lang="en"/>
              <a:t> for project 1), with a single sentinel in the middle.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DLList Summary</a:t>
            </a:r>
            <a:endParaRPr/>
          </a:p>
        </p:txBody>
      </p:sp>
      <p:sp>
        <p:nvSpPr>
          <p:cNvPr id="849" name="Google Shape;849;p41"/>
          <p:cNvSpPr txBox="1"/>
          <p:nvPr>
            <p:ph idx="1" type="body"/>
          </p:nvPr>
        </p:nvSpPr>
        <p:spPr>
          <a:xfrm>
            <a:off x="243000" y="4278587"/>
            <a:ext cx="84438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Still many steps before we have an industrial strength data structure. Will discuss over coming weeks.</a:t>
            </a:r>
            <a:br>
              <a:rPr lang="en"/>
            </a:br>
            <a:endParaRPr/>
          </a:p>
        </p:txBody>
      </p:sp>
      <p:graphicFrame>
        <p:nvGraphicFramePr>
          <p:cNvPr id="850" name="Google Shape;850;p41"/>
          <p:cNvGraphicFramePr/>
          <p:nvPr/>
        </p:nvGraphicFramePr>
        <p:xfrm>
          <a:off x="521200" y="6641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{5500C0E2-4B09-4A4F-8B7F-EAE1B68AE3F7}</a:tableStyleId>
              </a:tblPr>
              <a:tblGrid>
                <a:gridCol w="1851925"/>
                <a:gridCol w="609225"/>
                <a:gridCol w="5873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Non-Obvious Improvements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Rebranding: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Bureaucracy: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Control: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Nested Class: Bringing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removeLast()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Caching: Saving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 an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Generalizing: Adding a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to allow representation of the empty list.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Looking back: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.last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.prev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 fast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removeLast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Sentinel upgrade: Avoiding special cases with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sentBack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or circular list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Generic Lists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4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Generic Lists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857" name="Google Shape;857;p4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Fall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Summary of SLLists So Far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SLLists So Far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Fall 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Only Lists</a:t>
            </a:r>
            <a:endParaRPr/>
          </a:p>
        </p:txBody>
      </p:sp>
      <p:sp>
        <p:nvSpPr>
          <p:cNvPr id="863" name="Google Shape;863;p43"/>
          <p:cNvSpPr txBox="1"/>
          <p:nvPr>
            <p:ph idx="1" type="body"/>
          </p:nvPr>
        </p:nvSpPr>
        <p:spPr>
          <a:xfrm>
            <a:off x="243000" y="556500"/>
            <a:ext cx="84438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issue with our list classes: They only support integers.</a:t>
            </a:r>
            <a:endParaRPr/>
          </a:p>
        </p:txBody>
      </p:sp>
      <p:sp>
        <p:nvSpPr>
          <p:cNvPr id="864" name="Google Shape;864;p43"/>
          <p:cNvSpPr txBox="1"/>
          <p:nvPr/>
        </p:nvSpPr>
        <p:spPr>
          <a:xfrm>
            <a:off x="5049400" y="3543575"/>
            <a:ext cx="3916500" cy="140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SLListLauncher.java:6: error: incompatible types: String cannot be converted to int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SLList s2 = new SLList("hi");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5" name="Google Shape;865;p43"/>
          <p:cNvSpPr txBox="1"/>
          <p:nvPr/>
        </p:nvSpPr>
        <p:spPr>
          <a:xfrm>
            <a:off x="7822700" y="1994775"/>
            <a:ext cx="10983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Works fine!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43"/>
          <p:cNvSpPr txBox="1"/>
          <p:nvPr/>
        </p:nvSpPr>
        <p:spPr>
          <a:xfrm>
            <a:off x="243000" y="1229550"/>
            <a:ext cx="4142400" cy="3528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Google Shape;867;p43"/>
          <p:cNvSpPr txBox="1"/>
          <p:nvPr/>
        </p:nvSpPr>
        <p:spPr>
          <a:xfrm>
            <a:off x="5360200" y="1229550"/>
            <a:ext cx="3605700" cy="7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8" name="Google Shape;868;p43"/>
          <p:cNvSpPr txBox="1"/>
          <p:nvPr/>
        </p:nvSpPr>
        <p:spPr>
          <a:xfrm>
            <a:off x="5049325" y="2668450"/>
            <a:ext cx="3916500" cy="79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874" name="Google Shape;874;p44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5" name="Google Shape;875;p44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44"/>
          <p:cNvSpPr txBox="1"/>
          <p:nvPr/>
        </p:nvSpPr>
        <p:spPr>
          <a:xfrm>
            <a:off x="7075575" y="647250"/>
            <a:ext cx="17586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In this demo, we'll modify our SLList to support lists of any data type, not just lists of integers.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882" name="Google Shape;882;p45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45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45"/>
          <p:cNvSpPr txBox="1"/>
          <p:nvPr/>
        </p:nvSpPr>
        <p:spPr>
          <a:xfrm>
            <a:off x="7075575" y="647250"/>
            <a:ext cx="16614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A placeholder name, which will get replaced by the true data type each time  a new SLList is created.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45"/>
          <p:cNvCxnSpPr/>
          <p:nvPr/>
        </p:nvCxnSpPr>
        <p:spPr>
          <a:xfrm rot="10800000">
            <a:off x="3933475" y="892925"/>
            <a:ext cx="31308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891" name="Google Shape;891;p46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46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3" name="Google Shape;893;p46"/>
          <p:cNvCxnSpPr/>
          <p:nvPr/>
        </p:nvCxnSpPr>
        <p:spPr>
          <a:xfrm rot="10800000">
            <a:off x="3469875" y="2113625"/>
            <a:ext cx="36057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46"/>
          <p:cNvSpPr txBox="1"/>
          <p:nvPr/>
        </p:nvSpPr>
        <p:spPr>
          <a:xfrm>
            <a:off x="7075575" y="1714050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Items are no longer integers, but the LochNess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46"/>
          <p:cNvSpPr/>
          <p:nvPr/>
        </p:nvSpPr>
        <p:spPr>
          <a:xfrm>
            <a:off x="3436075" y="2509225"/>
            <a:ext cx="3650800" cy="248675"/>
          </a:xfrm>
          <a:custGeom>
            <a:rect b="b" l="l" r="r" t="t"/>
            <a:pathLst>
              <a:path extrusionOk="0" h="9947" w="146032">
                <a:moveTo>
                  <a:pt x="146032" y="0"/>
                </a:moveTo>
                <a:lnTo>
                  <a:pt x="0" y="0"/>
                </a:lnTo>
                <a:lnTo>
                  <a:pt x="0" y="9947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01" name="Google Shape;901;p47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2" name="Google Shape;902;p47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47"/>
          <p:cNvSpPr txBox="1"/>
          <p:nvPr/>
        </p:nvSpPr>
        <p:spPr>
          <a:xfrm>
            <a:off x="7075575" y="1714050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Renaming IntNode to StuffNode to be more descriptive.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09" name="Google Shape;909;p48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0" name="Google Shape;910;p48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48"/>
          <p:cNvSpPr txBox="1"/>
          <p:nvPr/>
        </p:nvSpPr>
        <p:spPr>
          <a:xfrm>
            <a:off x="7075575" y="1668839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Replaced int x with LochNess x, the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2" name="Google Shape;912;p48"/>
          <p:cNvCxnSpPr/>
          <p:nvPr/>
        </p:nvCxnSpPr>
        <p:spPr>
          <a:xfrm rot="10800000">
            <a:off x="3763975" y="1883525"/>
            <a:ext cx="3300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18" name="Google Shape;918;p49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9" name="Google Shape;919;p49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49"/>
          <p:cNvSpPr txBox="1"/>
          <p:nvPr/>
        </p:nvSpPr>
        <p:spPr>
          <a:xfrm>
            <a:off x="7075575" y="1668839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Replaced int x with LochNess x, the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1" name="Google Shape;921;p49"/>
          <p:cNvCxnSpPr/>
          <p:nvPr/>
        </p:nvCxnSpPr>
        <p:spPr>
          <a:xfrm rot="10800000">
            <a:off x="4588975" y="1883525"/>
            <a:ext cx="24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49"/>
          <p:cNvSpPr txBox="1"/>
          <p:nvPr/>
        </p:nvSpPr>
        <p:spPr>
          <a:xfrm>
            <a:off x="7075575" y="2899341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Return type is LochNess, not int.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3" name="Google Shape;923;p49"/>
          <p:cNvCxnSpPr/>
          <p:nvPr/>
        </p:nvCxnSpPr>
        <p:spPr>
          <a:xfrm rot="10800000">
            <a:off x="3842875" y="3114028"/>
            <a:ext cx="32214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Generic Lists</a:t>
            </a:r>
            <a:endParaRPr/>
          </a:p>
        </p:txBody>
      </p:sp>
      <p:sp>
        <p:nvSpPr>
          <p:cNvPr id="929" name="Google Shape;929;p50"/>
          <p:cNvSpPr txBox="1"/>
          <p:nvPr/>
        </p:nvSpPr>
        <p:spPr>
          <a:xfrm>
            <a:off x="269825" y="647250"/>
            <a:ext cx="6608100" cy="435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LochNess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StuffNode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/** Move p until it reaches the end of the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StuffNode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50"/>
          <p:cNvSpPr/>
          <p:nvPr/>
        </p:nvSpPr>
        <p:spPr>
          <a:xfrm>
            <a:off x="452750" y="448350"/>
            <a:ext cx="1005300" cy="198900"/>
          </a:xfrm>
          <a:prstGeom prst="trapezoid">
            <a:avLst>
              <a:gd fmla="val 25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50"/>
          <p:cNvSpPr txBox="1"/>
          <p:nvPr/>
        </p:nvSpPr>
        <p:spPr>
          <a:xfrm>
            <a:off x="7075575" y="1668839"/>
            <a:ext cx="16614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Replaced int x with LochNess x, the placeholder data type.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2" name="Google Shape;932;p50"/>
          <p:cNvCxnSpPr/>
          <p:nvPr/>
        </p:nvCxnSpPr>
        <p:spPr>
          <a:xfrm rot="10800000">
            <a:off x="4588975" y="1883525"/>
            <a:ext cx="2475300" cy="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SLists</a:t>
            </a:r>
            <a:endParaRPr/>
          </a:p>
        </p:txBody>
      </p:sp>
      <p:sp>
        <p:nvSpPr>
          <p:cNvPr id="938" name="Google Shape;938;p5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us to defer type selection until declaration.</a:t>
            </a:r>
            <a:endParaRPr/>
          </a:p>
        </p:txBody>
      </p:sp>
      <p:sp>
        <p:nvSpPr>
          <p:cNvPr id="939" name="Google Shape;939;p51"/>
          <p:cNvSpPr txBox="1"/>
          <p:nvPr/>
        </p:nvSpPr>
        <p:spPr>
          <a:xfrm>
            <a:off x="243000" y="1478200"/>
            <a:ext cx="3905100" cy="323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BleepBlorp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BleepBlorp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0" name="Google Shape;940;p51"/>
          <p:cNvSpPr txBox="1"/>
          <p:nvPr/>
        </p:nvSpPr>
        <p:spPr>
          <a:xfrm>
            <a:off x="4283775" y="2373850"/>
            <a:ext cx="4600200" cy="1443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Generics</a:t>
            </a:r>
            <a:endParaRPr/>
          </a:p>
        </p:txBody>
      </p:sp>
      <p:sp>
        <p:nvSpPr>
          <p:cNvPr id="946" name="Google Shape;946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spend a lot more time with generics later, but here are the rules of thumb you’ll need for project 1: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.java file </a:t>
            </a:r>
            <a:r>
              <a:rPr b="1" lang="en"/>
              <a:t>implementing </a:t>
            </a:r>
            <a:r>
              <a:rPr lang="en"/>
              <a:t>your data structure, specify your “generic type” </a:t>
            </a:r>
            <a:r>
              <a:rPr b="1" lang="en"/>
              <a:t>only once</a:t>
            </a:r>
            <a:r>
              <a:rPr lang="en"/>
              <a:t> at the very top of the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.java files that </a:t>
            </a:r>
            <a:r>
              <a:rPr b="1" lang="en"/>
              <a:t>use </a:t>
            </a:r>
            <a:r>
              <a:rPr lang="en"/>
              <a:t>your data structure, specify desired type </a:t>
            </a:r>
            <a:r>
              <a:rPr b="1" lang="en"/>
              <a:t>once</a:t>
            </a:r>
            <a:r>
              <a:rPr lang="en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Write out desired type during </a:t>
            </a:r>
            <a:r>
              <a:rPr b="1" lang="en"/>
              <a:t>declaration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Use the empty diamond operator &lt;&gt; during </a:t>
            </a:r>
            <a:r>
              <a:rPr b="1" lang="en"/>
              <a:t>instantiation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declaring or instantiating your data structure, use the reference type.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int: Integer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double: Double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char: Character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boolean: Boolean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long: Long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etc.</a:t>
            </a:r>
            <a:br>
              <a:rPr lang="en"/>
            </a:br>
            <a:endParaRPr/>
          </a:p>
        </p:txBody>
      </p:sp>
      <p:sp>
        <p:nvSpPr>
          <p:cNvPr id="947" name="Google Shape;947;p52"/>
          <p:cNvSpPr txBox="1"/>
          <p:nvPr/>
        </p:nvSpPr>
        <p:spPr>
          <a:xfrm>
            <a:off x="3467425" y="3424700"/>
            <a:ext cx="4478400" cy="1220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5.3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9.3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15.2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Last Time (From IntList to SLList)</a:t>
            </a:r>
            <a:endParaRPr/>
          </a:p>
        </p:txBody>
      </p:sp>
      <p:graphicFrame>
        <p:nvGraphicFramePr>
          <p:cNvPr id="161" name="Google Shape;161;p26"/>
          <p:cNvGraphicFramePr/>
          <p:nvPr/>
        </p:nvGraphicFramePr>
        <p:xfrm>
          <a:off x="2762275" y="6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{5500C0E2-4B09-4A4F-8B7F-EAE1B68AE3F7}</a:tableStyleId>
              </a:tblPr>
              <a:tblGrid>
                <a:gridCol w="1745000"/>
                <a:gridCol w="449525"/>
                <a:gridCol w="3824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Non-Obvious Improvements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addFirst(int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Rebranding: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IntList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getFirst()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Bureaucracy: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addLast(int 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Control: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public</a:t>
                      </a:r>
                      <a:r>
                        <a:rPr lang="en"/>
                        <a:t> → </a:t>
                      </a:r>
                      <a:r>
                        <a:rPr lang="en">
                          <a:solidFill>
                            <a:srgbClr val="9C20EE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private</a:t>
                      </a:r>
                      <a:endParaRPr>
                        <a:solidFill>
                          <a:srgbClr val="9C20EE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Nested Class: Bringing</a:t>
                      </a:r>
                      <a:r>
                        <a:rPr lang="en"/>
                        <a:t>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IntNode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into </a:t>
                      </a:r>
                      <a:r>
                        <a:rPr lang="en">
                          <a:solidFill>
                            <a:srgbClr val="20892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SLList</a:t>
                      </a:r>
                      <a:endParaRPr>
                        <a:solidFill>
                          <a:srgbClr val="20892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Caching: Saving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as an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Generalizing: Adding a 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sentinel</a:t>
                      </a:r>
                      <a:r>
                        <a:rPr lang="en"/>
                        <a:t> </a:t>
                      </a: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node to allow representation of the empty list.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2" name="Google Shape;162;p26"/>
          <p:cNvCxnSpPr/>
          <p:nvPr/>
        </p:nvCxnSpPr>
        <p:spPr>
          <a:xfrm>
            <a:off x="7588328" y="44812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6"/>
          <p:cNvSpPr/>
          <p:nvPr/>
        </p:nvSpPr>
        <p:spPr>
          <a:xfrm>
            <a:off x="2590331" y="2624319"/>
            <a:ext cx="1908600" cy="1549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6"/>
          <p:cNvGrpSpPr/>
          <p:nvPr/>
        </p:nvGrpSpPr>
        <p:grpSpPr>
          <a:xfrm>
            <a:off x="256836" y="3280750"/>
            <a:ext cx="7860318" cy="1697623"/>
            <a:chOff x="714023" y="3321475"/>
            <a:chExt cx="7860318" cy="1697623"/>
          </a:xfrm>
        </p:grpSpPr>
        <p:sp>
          <p:nvSpPr>
            <p:cNvPr id="165" name="Google Shape;165;p26"/>
            <p:cNvSpPr/>
            <p:nvPr/>
          </p:nvSpPr>
          <p:spPr>
            <a:xfrm>
              <a:off x="2517725" y="3620813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161975" y="3383950"/>
              <a:ext cx="3075000" cy="9075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160575" y="3626900"/>
              <a:ext cx="502500" cy="374700"/>
            </a:xfrm>
            <a:prstGeom prst="rect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8" name="Google Shape;168;p26"/>
            <p:cNvCxnSpPr>
              <a:stCxn id="167" idx="3"/>
              <a:endCxn id="169" idx="0"/>
            </p:cNvCxnSpPr>
            <p:nvPr/>
          </p:nvCxnSpPr>
          <p:spPr>
            <a:xfrm flipH="1">
              <a:off x="3103875" y="3814250"/>
              <a:ext cx="559200" cy="714000"/>
            </a:xfrm>
            <a:prstGeom prst="curvedConnector4">
              <a:avLst>
                <a:gd fmla="val -42583" name="adj1"/>
                <a:gd fmla="val 63124" name="adj2"/>
              </a:avLst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0" name="Google Shape;170;p26"/>
            <p:cNvCxnSpPr>
              <a:stCxn id="167" idx="3"/>
            </p:cNvCxnSpPr>
            <p:nvPr/>
          </p:nvCxnSpPr>
          <p:spPr>
            <a:xfrm rot="10800000">
              <a:off x="3373875" y="3809750"/>
              <a:ext cx="289200" cy="45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26"/>
            <p:cNvSpPr txBox="1"/>
            <p:nvPr/>
          </p:nvSpPr>
          <p:spPr>
            <a:xfrm>
              <a:off x="1114688" y="3351037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addFirst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72" name="Google Shape;172;p26"/>
            <p:cNvCxnSpPr/>
            <p:nvPr/>
          </p:nvCxnSpPr>
          <p:spPr>
            <a:xfrm rot="10800000">
              <a:off x="714023" y="3529534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26"/>
            <p:cNvCxnSpPr/>
            <p:nvPr/>
          </p:nvCxnSpPr>
          <p:spPr>
            <a:xfrm rot="10800000">
              <a:off x="714023" y="375318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26"/>
            <p:cNvSpPr txBox="1"/>
            <p:nvPr/>
          </p:nvSpPr>
          <p:spPr>
            <a:xfrm>
              <a:off x="3121713" y="3321475"/>
              <a:ext cx="10317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sentinel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1122660" y="356115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getFirst()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6" name="Google Shape;176;p26"/>
            <p:cNvSpPr txBox="1"/>
            <p:nvPr/>
          </p:nvSpPr>
          <p:spPr>
            <a:xfrm>
              <a:off x="22752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item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2808661" y="4870598"/>
              <a:ext cx="660600" cy="14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Ubuntu Mono"/>
                  <a:ea typeface="Ubuntu Mono"/>
                  <a:cs typeface="Ubuntu Mono"/>
                  <a:sym typeface="Ubuntu Mono"/>
                </a:rPr>
                <a:t> next</a:t>
              </a:r>
              <a:endParaRPr sz="12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grpSp>
          <p:nvGrpSpPr>
            <p:cNvPr id="178" name="Google Shape;178;p26"/>
            <p:cNvGrpSpPr/>
            <p:nvPr/>
          </p:nvGrpSpPr>
          <p:grpSpPr>
            <a:xfrm>
              <a:off x="2330024" y="4528314"/>
              <a:ext cx="1031828" cy="429277"/>
              <a:chOff x="809625" y="3638550"/>
              <a:chExt cx="1190525" cy="495300"/>
            </a:xfrm>
          </p:grpSpPr>
          <p:sp>
            <p:nvSpPr>
              <p:cNvPr id="179" name="Google Shape;179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solidFill>
                <a:srgbClr val="D9D2E9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63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26"/>
            <p:cNvGrpSpPr/>
            <p:nvPr/>
          </p:nvGrpSpPr>
          <p:grpSpPr>
            <a:xfrm>
              <a:off x="4067520" y="4528314"/>
              <a:ext cx="1031828" cy="429277"/>
              <a:chOff x="809625" y="3638550"/>
              <a:chExt cx="1190525" cy="495300"/>
            </a:xfrm>
          </p:grpSpPr>
          <p:sp>
            <p:nvSpPr>
              <p:cNvPr id="181" name="Google Shape;181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5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2" name="Google Shape;182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" name="Google Shape;183;p26"/>
            <p:cNvGrpSpPr/>
            <p:nvPr/>
          </p:nvGrpSpPr>
          <p:grpSpPr>
            <a:xfrm>
              <a:off x="7542513" y="4528314"/>
              <a:ext cx="1031828" cy="429277"/>
              <a:chOff x="809625" y="3638550"/>
              <a:chExt cx="1190525" cy="495300"/>
            </a:xfrm>
          </p:grpSpPr>
          <p:sp>
            <p:nvSpPr>
              <p:cNvPr id="184" name="Google Shape;184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15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solidFill>
                <a:srgbClr val="B7B7B7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26"/>
            <p:cNvGrpSpPr/>
            <p:nvPr/>
          </p:nvGrpSpPr>
          <p:grpSpPr>
            <a:xfrm>
              <a:off x="5805017" y="4528314"/>
              <a:ext cx="1031828" cy="429277"/>
              <a:chOff x="809625" y="3638550"/>
              <a:chExt cx="1190525" cy="495300"/>
            </a:xfrm>
          </p:grpSpPr>
          <p:sp>
            <p:nvSpPr>
              <p:cNvPr id="187" name="Google Shape;187;p26"/>
              <p:cNvSpPr/>
              <p:nvPr/>
            </p:nvSpPr>
            <p:spPr>
              <a:xfrm>
                <a:off x="809625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10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1404950" y="3638550"/>
                <a:ext cx="595200" cy="495300"/>
              </a:xfrm>
              <a:prstGeom prst="rect">
                <a:avLst/>
              </a:prstGeom>
              <a:noFill/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89" name="Google Shape;189;p26"/>
            <p:cNvCxnSpPr>
              <a:endCxn id="181" idx="1"/>
            </p:cNvCxnSpPr>
            <p:nvPr/>
          </p:nvCxnSpPr>
          <p:spPr>
            <a:xfrm>
              <a:off x="3011220" y="4742952"/>
              <a:ext cx="1056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0" name="Google Shape;190;p26"/>
            <p:cNvCxnSpPr>
              <a:endCxn id="187" idx="1"/>
            </p:cNvCxnSpPr>
            <p:nvPr/>
          </p:nvCxnSpPr>
          <p:spPr>
            <a:xfrm>
              <a:off x="4722617" y="4742952"/>
              <a:ext cx="10824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1" name="Google Shape;191;p26"/>
            <p:cNvCxnSpPr>
              <a:endCxn id="184" idx="1"/>
            </p:cNvCxnSpPr>
            <p:nvPr/>
          </p:nvCxnSpPr>
          <p:spPr>
            <a:xfrm>
              <a:off x="6419913" y="4742952"/>
              <a:ext cx="11226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2" name="Google Shape;192;p26"/>
            <p:cNvSpPr txBox="1"/>
            <p:nvPr/>
          </p:nvSpPr>
          <p:spPr>
            <a:xfrm>
              <a:off x="2626397" y="3610507"/>
              <a:ext cx="356100" cy="24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6"/>
            <p:cNvSpPr txBox="1"/>
            <p:nvPr/>
          </p:nvSpPr>
          <p:spPr>
            <a:xfrm>
              <a:off x="2512104" y="3321481"/>
              <a:ext cx="8322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94" name="Google Shape;194;p26"/>
            <p:cNvCxnSpPr/>
            <p:nvPr/>
          </p:nvCxnSpPr>
          <p:spPr>
            <a:xfrm rot="10800000">
              <a:off x="714023" y="4163038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26"/>
            <p:cNvSpPr txBox="1"/>
            <p:nvPr/>
          </p:nvSpPr>
          <p:spPr>
            <a:xfrm>
              <a:off x="1122660" y="3976308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1122660" y="3783180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cxnSp>
          <p:nvCxnSpPr>
            <p:cNvPr id="197" name="Google Shape;197;p26"/>
            <p:cNvCxnSpPr/>
            <p:nvPr/>
          </p:nvCxnSpPr>
          <p:spPr>
            <a:xfrm rot="10800000">
              <a:off x="714023" y="3969910"/>
              <a:ext cx="432300" cy="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98" name="Google Shape;198;p26"/>
          <p:cNvCxnSpPr/>
          <p:nvPr/>
        </p:nvCxnSpPr>
        <p:spPr>
          <a:xfrm>
            <a:off x="7588328" y="4481293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 Overview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Array Overview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54" name="Google Shape;954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Fall 2023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Long Term Goal (next two lectures): The AList</a:t>
            </a:r>
            <a:endParaRPr/>
          </a:p>
        </p:txBody>
      </p:sp>
      <p:sp>
        <p:nvSpPr>
          <p:cNvPr id="960" name="Google Shape;960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last few lectures, we’ve seen how we can harness a recursive class definition to build an expandable list, ie.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IntList</a:t>
            </a:r>
            <a:r>
              <a:rPr lang="en"/>
              <a:t>,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, and the </a:t>
            </a:r>
            <a:r>
              <a:rPr lang="en">
                <a:solidFill>
                  <a:srgbClr val="208920"/>
                </a:solidFill>
                <a:latin typeface="Consolas"/>
                <a:ea typeface="Consolas"/>
                <a:cs typeface="Consolas"/>
                <a:sym typeface="Consolas"/>
              </a:rPr>
              <a:t>DLList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the next two, we’ll see how we can harness arrays to build such a list.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Memory Boxes</a:t>
            </a:r>
            <a:endParaRPr/>
          </a:p>
        </p:txBody>
      </p:sp>
      <p:sp>
        <p:nvSpPr>
          <p:cNvPr id="966" name="Google Shape;966;p55"/>
          <p:cNvSpPr txBox="1"/>
          <p:nvPr>
            <p:ph idx="1" type="body"/>
          </p:nvPr>
        </p:nvSpPr>
        <p:spPr>
          <a:xfrm>
            <a:off x="243000" y="556500"/>
            <a:ext cx="8443800" cy="4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store information, we need memory boxes, which we can get in Java by declaring variables or instantiating objects. Examples: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900">
                <a:solidFill>
                  <a:srgbClr val="2089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x;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9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Walrus w1;</a:t>
            </a:r>
            <a:endParaRPr sz="19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Walrus w2 = </a:t>
            </a:r>
            <a:r>
              <a:rPr b="1" lang="en" sz="19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Walrus(30, 5.6);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Arrays </a:t>
            </a:r>
            <a:r>
              <a:rPr lang="en"/>
              <a:t>are a special kind of object which consists of a </a:t>
            </a:r>
            <a:r>
              <a:rPr b="1" lang="en"/>
              <a:t>numbered</a:t>
            </a:r>
            <a:r>
              <a:rPr lang="en"/>
              <a:t> sequence of memory boxes.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get ith item of array A, use A[i].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</a:t>
            </a:r>
            <a:r>
              <a:rPr b="1" lang="en"/>
              <a:t>class </a:t>
            </a:r>
            <a:r>
              <a:rPr lang="en"/>
              <a:t>instances</a:t>
            </a:r>
            <a:r>
              <a:rPr b="1" lang="en"/>
              <a:t> </a:t>
            </a:r>
            <a:r>
              <a:rPr lang="en"/>
              <a:t>which have have </a:t>
            </a:r>
            <a:r>
              <a:rPr b="1" lang="en"/>
              <a:t>named </a:t>
            </a:r>
            <a:r>
              <a:rPr lang="en"/>
              <a:t>memory boxes.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7" name="Google Shape;967;p55"/>
          <p:cNvCxnSpPr/>
          <p:nvPr/>
        </p:nvCxnSpPr>
        <p:spPr>
          <a:xfrm rot="10800000">
            <a:off x="1732025" y="1419565"/>
            <a:ext cx="11280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8" name="Google Shape;968;p55"/>
          <p:cNvSpPr txBox="1"/>
          <p:nvPr/>
        </p:nvSpPr>
        <p:spPr>
          <a:xfrm>
            <a:off x="2940575" y="1209422"/>
            <a:ext cx="5381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Gives us a memory box of 32 bits that stores ints.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9" name="Google Shape;969;p55"/>
          <p:cNvCxnSpPr/>
          <p:nvPr/>
        </p:nvCxnSpPr>
        <p:spPr>
          <a:xfrm rot="10800000">
            <a:off x="2327600" y="1820074"/>
            <a:ext cx="5163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55"/>
          <p:cNvSpPr txBox="1"/>
          <p:nvPr/>
        </p:nvSpPr>
        <p:spPr>
          <a:xfrm>
            <a:off x="2940575" y="1599549"/>
            <a:ext cx="53091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Gives us a memory box of 64 bits that stores Walrus references.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" name="Google Shape;971;p55"/>
          <p:cNvSpPr txBox="1"/>
          <p:nvPr/>
        </p:nvSpPr>
        <p:spPr>
          <a:xfrm>
            <a:off x="3447450" y="2587150"/>
            <a:ext cx="53091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Gives us a memory box of 64 bits that stores Walrus references, and also gives us 96 bits for storing the int size (32 bits) and double tuskSize (64 bits) of our Walrus.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2" name="Google Shape;972;p55"/>
          <p:cNvCxnSpPr/>
          <p:nvPr/>
        </p:nvCxnSpPr>
        <p:spPr>
          <a:xfrm rot="10800000">
            <a:off x="5244650" y="2118775"/>
            <a:ext cx="6204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3" name="Google Shape;973;p55"/>
          <p:cNvCxnSpPr/>
          <p:nvPr/>
        </p:nvCxnSpPr>
        <p:spPr>
          <a:xfrm>
            <a:off x="5856988" y="2126875"/>
            <a:ext cx="0" cy="418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979" name="Google Shape;979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consist 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fixed integer </a:t>
            </a:r>
            <a:r>
              <a:rPr b="1" lang="en"/>
              <a:t>length </a:t>
            </a:r>
            <a:r>
              <a:rPr lang="en"/>
              <a:t>(cannot change!)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sequence of N</a:t>
            </a:r>
            <a:r>
              <a:rPr b="1" lang="en"/>
              <a:t> </a:t>
            </a:r>
            <a:r>
              <a:rPr lang="en"/>
              <a:t>memory boxes where </a:t>
            </a:r>
            <a:r>
              <a:rPr b="1" lang="en"/>
              <a:t>N=length</a:t>
            </a:r>
            <a:r>
              <a:rPr lang="en"/>
              <a:t>, such that: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of the boxes hold the same type of value (and have same # of bits).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boxes are numbered 0 through length-1.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Like instances of classes: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get one reference when its created.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reassign all variables containing that reference, you can never get the array back.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Unlike classes, arrays do not have methods.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Basic Array Syntax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5" name="Google Shape;985;p5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Basic Array Syntax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86" name="Google Shape;986;p5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Fall 2023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8"/>
          <p:cNvSpPr txBox="1"/>
          <p:nvPr>
            <p:ph idx="1" type="body"/>
          </p:nvPr>
        </p:nvSpPr>
        <p:spPr>
          <a:xfrm>
            <a:off x="107050" y="402200"/>
            <a:ext cx="8520600" cy="3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Like classes, arrays are (almost always) instantiated with new.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Three valid notations: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  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three notations create an array, which we saw on the last slide comprises: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length</a:t>
            </a:r>
            <a:r>
              <a:rPr lang="en"/>
              <a:t> field.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sequence of </a:t>
            </a:r>
            <a:r>
              <a:rPr b="1" lang="en"/>
              <a:t>N boxes</a:t>
            </a:r>
            <a:r>
              <a:rPr lang="en"/>
              <a:t>, where </a:t>
            </a:r>
            <a:r>
              <a:rPr b="1" lang="en"/>
              <a:t>N</a:t>
            </a:r>
            <a:r>
              <a:rPr lang="en"/>
              <a:t> = </a:t>
            </a:r>
            <a:r>
              <a:rPr b="1" lang="en"/>
              <a:t>length</a:t>
            </a:r>
            <a:r>
              <a:rPr lang="en"/>
              <a:t>.</a:t>
            </a:r>
            <a:br>
              <a:rPr lang="en"/>
            </a:br>
            <a:endParaRPr/>
          </a:p>
        </p:txBody>
      </p:sp>
      <p:sp>
        <p:nvSpPr>
          <p:cNvPr id="992" name="Google Shape;992;p58"/>
          <p:cNvSpPr txBox="1"/>
          <p:nvPr/>
        </p:nvSpPr>
        <p:spPr>
          <a:xfrm>
            <a:off x="568650" y="1727300"/>
            <a:ext cx="4060200" cy="1071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rgbClr val="4B9CE9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3" name="Google Shape;993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cxnSp>
        <p:nvCxnSpPr>
          <p:cNvPr id="994" name="Google Shape;994;p58"/>
          <p:cNvCxnSpPr>
            <a:stCxn id="995" idx="1"/>
          </p:cNvCxnSpPr>
          <p:nvPr/>
        </p:nvCxnSpPr>
        <p:spPr>
          <a:xfrm flipH="1">
            <a:off x="4450894" y="2255695"/>
            <a:ext cx="1094700" cy="278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5" name="Google Shape;995;p58"/>
          <p:cNvSpPr txBox="1"/>
          <p:nvPr/>
        </p:nvSpPr>
        <p:spPr>
          <a:xfrm>
            <a:off x="5545594" y="1979545"/>
            <a:ext cx="274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Can omit the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 if you are also declaring a variable.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6" name="Google Shape;996;p58"/>
          <p:cNvSpPr txBox="1"/>
          <p:nvPr/>
        </p:nvSpPr>
        <p:spPr>
          <a:xfrm>
            <a:off x="3802100" y="1033281"/>
            <a:ext cx="5073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  <a:latin typeface="Roboto"/>
                <a:ea typeface="Roboto"/>
                <a:cs typeface="Roboto"/>
                <a:sym typeface="Roboto"/>
              </a:rPr>
              <a:t>Creates array containing 3 int boxes (32 x 3 = 96 bits total). Each container gets a default value.</a:t>
            </a:r>
            <a:endParaRPr>
              <a:solidFill>
                <a:srgbClr val="BE071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7" name="Google Shape;997;p58"/>
          <p:cNvCxnSpPr>
            <a:stCxn id="996" idx="1"/>
          </p:cNvCxnSpPr>
          <p:nvPr/>
        </p:nvCxnSpPr>
        <p:spPr>
          <a:xfrm flipH="1">
            <a:off x="2599700" y="1341831"/>
            <a:ext cx="1202400" cy="6249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58"/>
          <p:cNvSpPr txBox="1"/>
          <p:nvPr/>
        </p:nvSpPr>
        <p:spPr>
          <a:xfrm>
            <a:off x="4710925" y="4495800"/>
            <a:ext cx="411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As an aside: In Oracle’s implementation of Java, all Java objects also have some overhead. Total size of an array=192 + KN bits, where K is the number of bits per item (Sedgewick/Wayne pg. 201 for more)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9"/>
          <p:cNvSpPr txBox="1"/>
          <p:nvPr/>
        </p:nvSpPr>
        <p:spPr>
          <a:xfrm>
            <a:off x="331300" y="550125"/>
            <a:ext cx="4507200" cy="438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xL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"ketchup"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"muffins"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4" name="Google Shape;1004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Basics: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http://goo.gl/tFyMEJ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Basics: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https://goo.gl/gzAuBa</a:t>
            </a:r>
            <a:endParaRPr/>
          </a:p>
        </p:txBody>
      </p:sp>
      <p:pic>
        <p:nvPicPr>
          <p:cNvPr id="1010" name="Google Shape;101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375" y="677450"/>
            <a:ext cx="3912625" cy="4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60"/>
          <p:cNvSpPr txBox="1"/>
          <p:nvPr/>
        </p:nvSpPr>
        <p:spPr>
          <a:xfrm>
            <a:off x="331300" y="550125"/>
            <a:ext cx="4507200" cy="438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99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xL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"ketchup"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"muffins"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Arraycopy</a:t>
            </a:r>
            <a:endParaRPr/>
          </a:p>
        </p:txBody>
      </p:sp>
      <p:sp>
        <p:nvSpPr>
          <p:cNvPr id="1017" name="Google Shape;1017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ways to copy arrays: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Item by item using a loop.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arraycopy. Takes 5 parameters: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Source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Start position in source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Target array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Start position in target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Number to copy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arraycopy is (likely to be) faster, particularly for large arrays. More compact code.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(arguably) harder to read.</a:t>
            </a:r>
            <a:br>
              <a:rPr lang="en"/>
            </a:br>
            <a:endParaRPr/>
          </a:p>
        </p:txBody>
      </p:sp>
      <p:sp>
        <p:nvSpPr>
          <p:cNvPr id="1018" name="Google Shape;1018;p61"/>
          <p:cNvSpPr txBox="1"/>
          <p:nvPr/>
        </p:nvSpPr>
        <p:spPr>
          <a:xfrm>
            <a:off x="4137300" y="1785850"/>
            <a:ext cx="4849200" cy="12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(In Python): x[3:5] = b[0:2]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2D Arrays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4" name="Google Shape;1024;p6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2D Arrays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25" name="Google Shape;1025;p6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Fall 2023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Inserting at the back of an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much slower than the front.</a:t>
            </a:r>
            <a:endParaRPr/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Downside of SLLists</a:t>
            </a:r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160050" y="918916"/>
            <a:ext cx="6414600" cy="103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IntNode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160050" y="2032050"/>
            <a:ext cx="6414600" cy="2941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IntNode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IntNode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63"/>
          <p:cNvSpPr txBox="1"/>
          <p:nvPr/>
        </p:nvSpPr>
        <p:spPr>
          <a:xfrm>
            <a:off x="369225" y="661000"/>
            <a:ext cx="5986200" cy="371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rowZero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pascalAgain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[][]{{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9F9F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1" name="Google Shape;1031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 Addresses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http://goo.gl/VS4cOK</a:t>
            </a:r>
            <a:r>
              <a:rPr lang="en"/>
              <a:t>)</a:t>
            </a:r>
            <a:endParaRPr/>
          </a:p>
        </p:txBody>
      </p:sp>
      <p:sp>
        <p:nvSpPr>
          <p:cNvPr id="1032" name="Google Shape;1032;p63"/>
          <p:cNvSpPr txBox="1"/>
          <p:nvPr/>
        </p:nvSpPr>
        <p:spPr>
          <a:xfrm>
            <a:off x="176075" y="4312075"/>
            <a:ext cx="76869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" sz="2000">
                <a:latin typeface="Roboto"/>
                <a:ea typeface="Roboto"/>
                <a:cs typeface="Roboto"/>
                <a:sym typeface="Roboto"/>
              </a:rPr>
              <a:t>Syntax for arrays of arrays can be a bit confounding. You’ll learn through practice (much later).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3" name="Google Shape;103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7200" y="750050"/>
            <a:ext cx="2180600" cy="287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63"/>
          <p:cNvSpPr txBox="1"/>
          <p:nvPr/>
        </p:nvSpPr>
        <p:spPr>
          <a:xfrm>
            <a:off x="3626100" y="3626175"/>
            <a:ext cx="2484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63"/>
          <p:cNvSpPr txBox="1"/>
          <p:nvPr/>
        </p:nvSpPr>
        <p:spPr>
          <a:xfrm>
            <a:off x="6842975" y="868925"/>
            <a:ext cx="248400" cy="1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6" name="Google Shape;1036;p63"/>
          <p:cNvCxnSpPr>
            <a:endCxn id="1035" idx="1"/>
          </p:cNvCxnSpPr>
          <p:nvPr/>
        </p:nvCxnSpPr>
        <p:spPr>
          <a:xfrm flipH="1" rot="10800000">
            <a:off x="2825075" y="922175"/>
            <a:ext cx="4017900" cy="2672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4"/>
          <p:cNvSpPr txBox="1"/>
          <p:nvPr/>
        </p:nvSpPr>
        <p:spPr>
          <a:xfrm>
            <a:off x="369225" y="661000"/>
            <a:ext cx="5986200" cy="371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rowZero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pascalsTriangle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rowTwo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matrix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pascalAgain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[][]{{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9F9F9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   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Boxes Can Contain References to Arrays!</a:t>
            </a:r>
            <a:endParaRPr/>
          </a:p>
        </p:txBody>
      </p:sp>
      <p:sp>
        <p:nvSpPr>
          <p:cNvPr id="1043" name="Google Shape;1043;p64"/>
          <p:cNvSpPr txBox="1"/>
          <p:nvPr/>
        </p:nvSpPr>
        <p:spPr>
          <a:xfrm>
            <a:off x="176075" y="4312075"/>
            <a:ext cx="7686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Syntax for arrays of arrays can be a bit confounding. You’ll learn through practice (much later).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4" name="Google Shape;1044;p64"/>
          <p:cNvCxnSpPr/>
          <p:nvPr/>
        </p:nvCxnSpPr>
        <p:spPr>
          <a:xfrm rot="10800000">
            <a:off x="2902400" y="865803"/>
            <a:ext cx="35418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64"/>
          <p:cNvSpPr txBox="1"/>
          <p:nvPr/>
        </p:nvSpPr>
        <p:spPr>
          <a:xfrm>
            <a:off x="6496750" y="621025"/>
            <a:ext cx="26313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Array of int array references.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6" name="Google Shape;1046;p64"/>
          <p:cNvCxnSpPr/>
          <p:nvPr/>
        </p:nvCxnSpPr>
        <p:spPr>
          <a:xfrm rot="10800000">
            <a:off x="3604025" y="1066175"/>
            <a:ext cx="28275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7" name="Google Shape;1047;p64"/>
          <p:cNvSpPr txBox="1"/>
          <p:nvPr/>
        </p:nvSpPr>
        <p:spPr>
          <a:xfrm>
            <a:off x="6507250" y="857464"/>
            <a:ext cx="22677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Create four boxes, each can store an int array reference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8" name="Google Shape;1048;p64"/>
          <p:cNvCxnSpPr/>
          <p:nvPr/>
        </p:nvCxnSpPr>
        <p:spPr>
          <a:xfrm rot="10800000">
            <a:off x="4592325" y="2128350"/>
            <a:ext cx="18390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64"/>
          <p:cNvSpPr txBox="1"/>
          <p:nvPr/>
        </p:nvSpPr>
        <p:spPr>
          <a:xfrm>
            <a:off x="6431075" y="1903256"/>
            <a:ext cx="26313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  <a:latin typeface="Roboto"/>
                <a:ea typeface="Roboto"/>
                <a:cs typeface="Roboto"/>
                <a:sym typeface="Roboto"/>
              </a:rPr>
              <a:t>Create a new array with three boxes, storing integers 1, 2, 1, respectively. Store a reference to this array in pascalsTriangle box #2.</a:t>
            </a:r>
            <a:endParaRPr>
              <a:solidFill>
                <a:srgbClr val="BB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0" name="Google Shape;1050;p64"/>
          <p:cNvCxnSpPr/>
          <p:nvPr/>
        </p:nvCxnSpPr>
        <p:spPr>
          <a:xfrm rot="10800000">
            <a:off x="2780361" y="3608347"/>
            <a:ext cx="36891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64"/>
          <p:cNvSpPr txBox="1"/>
          <p:nvPr/>
        </p:nvSpPr>
        <p:spPr>
          <a:xfrm>
            <a:off x="6498613" y="3421425"/>
            <a:ext cx="240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Creates 5 total arrays.</a:t>
            </a:r>
            <a:endParaRPr>
              <a:solidFill>
                <a:srgbClr val="BB4444"/>
              </a:solidFill>
            </a:endParaRPr>
          </a:p>
        </p:txBody>
      </p:sp>
      <p:sp>
        <p:nvSpPr>
          <p:cNvPr id="1052" name="Google Shape;1052;p64"/>
          <p:cNvSpPr txBox="1"/>
          <p:nvPr/>
        </p:nvSpPr>
        <p:spPr>
          <a:xfrm>
            <a:off x="6496750" y="3162499"/>
            <a:ext cx="2407800" cy="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B4444"/>
                </a:solidFill>
              </a:rPr>
              <a:t>Creates 1 total array.</a:t>
            </a:r>
            <a:endParaRPr>
              <a:solidFill>
                <a:srgbClr val="BB4444"/>
              </a:solidFill>
            </a:endParaRPr>
          </a:p>
        </p:txBody>
      </p:sp>
      <p:cxnSp>
        <p:nvCxnSpPr>
          <p:cNvPr id="1053" name="Google Shape;1053;p64"/>
          <p:cNvCxnSpPr/>
          <p:nvPr/>
        </p:nvCxnSpPr>
        <p:spPr>
          <a:xfrm rot="10800000">
            <a:off x="2746739" y="3376214"/>
            <a:ext cx="3722700" cy="0"/>
          </a:xfrm>
          <a:prstGeom prst="straightConnector1">
            <a:avLst/>
          </a:prstGeom>
          <a:noFill/>
          <a:ln cap="flat" cmpd="sng" w="19050">
            <a:solidFill>
              <a:srgbClr val="BB444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D9D2E9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Code Do</a:t>
            </a:r>
            <a:r>
              <a:rPr lang="en"/>
              <a:t>? (Bonus Slides Only Exercise)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1059" name="Google Shape;1059;p65"/>
          <p:cNvSpPr txBox="1"/>
          <p:nvPr>
            <p:ph idx="1" type="body"/>
          </p:nvPr>
        </p:nvSpPr>
        <p:spPr>
          <a:xfrm>
            <a:off x="243000" y="556500"/>
            <a:ext cx="8557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will be the value of x[0][0] and w[0][0] when the code shown completes?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 1, w: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 1, w: 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-1, w: 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x: -1, w: -1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lphaU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Other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65"/>
          <p:cNvSpPr txBox="1"/>
          <p:nvPr/>
        </p:nvSpPr>
        <p:spPr>
          <a:xfrm>
            <a:off x="136650" y="2949450"/>
            <a:ext cx="31134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arraycopy parameters are: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Source array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Start position in source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Target array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Start position in target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Number to copy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65"/>
          <p:cNvSpPr txBox="1"/>
          <p:nvPr/>
        </p:nvSpPr>
        <p:spPr>
          <a:xfrm>
            <a:off x="3447600" y="4747250"/>
            <a:ext cx="4931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https://goo.gl/CqrZ7Y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65"/>
          <p:cNvSpPr txBox="1"/>
          <p:nvPr/>
        </p:nvSpPr>
        <p:spPr>
          <a:xfrm>
            <a:off x="3250050" y="1148275"/>
            <a:ext cx="5690400" cy="254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arraycopy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-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][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SLLists: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Why a Last Pointer Isn’t Enough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 vs. Classes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6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Arrays vs. Classes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69" name="Google Shape;1069;p6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Fall 2023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7"/>
          <p:cNvSpPr txBox="1"/>
          <p:nvPr>
            <p:ph idx="1" type="body"/>
          </p:nvPr>
        </p:nvSpPr>
        <p:spPr>
          <a:xfrm>
            <a:off x="107050" y="402200"/>
            <a:ext cx="85206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Arrays and Classes can both be used to organize a bunch of memory boxes.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boxes are accessed using [] notation.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boxes are accessed using dot notation.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 boxes must all be of the same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boxes may be of different types.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have a fixed number of boxes.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7"/>
          <p:cNvSpPr txBox="1"/>
          <p:nvPr/>
        </p:nvSpPr>
        <p:spPr>
          <a:xfrm>
            <a:off x="5616300" y="1099325"/>
            <a:ext cx="2918100" cy="152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6" name="Google Shape;1076;p67"/>
          <p:cNvSpPr txBox="1"/>
          <p:nvPr/>
        </p:nvSpPr>
        <p:spPr>
          <a:xfrm>
            <a:off x="126825" y="3030425"/>
            <a:ext cx="4966200" cy="70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Planet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6e24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7" name="Google Shape;1077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pic>
        <p:nvPicPr>
          <p:cNvPr id="1078" name="Google Shape;107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825" y="3776850"/>
            <a:ext cx="41910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4775" y="2977950"/>
            <a:ext cx="33623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68"/>
          <p:cNvSpPr txBox="1"/>
          <p:nvPr/>
        </p:nvSpPr>
        <p:spPr>
          <a:xfrm>
            <a:off x="364650" y="2751825"/>
            <a:ext cx="5057400" cy="190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ArrayDemo.java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java ArrayDemo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What index do you want? 2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102</a:t>
            </a:r>
            <a:endParaRPr sz="1800"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5" name="Google Shape;1085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sp>
        <p:nvSpPr>
          <p:cNvPr id="1086" name="Google Shape;1086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Array indices can be computed at runtime.</a:t>
            </a:r>
            <a:endParaRPr/>
          </a:p>
        </p:txBody>
      </p:sp>
      <p:pic>
        <p:nvPicPr>
          <p:cNvPr id="1087" name="Google Shape;108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400" y="3237600"/>
            <a:ext cx="3406975" cy="7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68"/>
          <p:cNvSpPr txBox="1"/>
          <p:nvPr/>
        </p:nvSpPr>
        <p:spPr>
          <a:xfrm>
            <a:off x="1965750" y="1463575"/>
            <a:ext cx="5212500" cy="12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int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102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103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indexOfInterest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askUser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indexOfInterest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9"/>
          <p:cNvSpPr txBox="1"/>
          <p:nvPr/>
        </p:nvSpPr>
        <p:spPr>
          <a:xfrm>
            <a:off x="364650" y="2751825"/>
            <a:ext cx="5057400" cy="190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ClassDemo.java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ClassDemo.java:5: error: array required, 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but Planet found.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double mass = earth[fieldOfInterest];		                   ^</a:t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4" name="Google Shape;1094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sp>
        <p:nvSpPr>
          <p:cNvPr id="1095" name="Google Shape;1095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member variable names CANNOT be computed and used at runtime.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6" name="Google Shape;109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3450" y="2899400"/>
            <a:ext cx="3362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097;p69"/>
          <p:cNvSpPr txBox="1"/>
          <p:nvPr/>
        </p:nvSpPr>
        <p:spPr>
          <a:xfrm>
            <a:off x="1965750" y="1463575"/>
            <a:ext cx="5212500" cy="12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"mass"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Planet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6e24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8" name="Google Shape;1098;p69"/>
          <p:cNvSpPr txBox="1"/>
          <p:nvPr/>
        </p:nvSpPr>
        <p:spPr>
          <a:xfrm>
            <a:off x="456675" y="4760575"/>
            <a:ext cx="5212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 if you reallllly want to do this, you can: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https://goo.gl/JxpyLq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70"/>
          <p:cNvSpPr txBox="1"/>
          <p:nvPr/>
        </p:nvSpPr>
        <p:spPr>
          <a:xfrm>
            <a:off x="364675" y="2756850"/>
            <a:ext cx="5057400" cy="190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AA84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jug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FFD966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~/Dropbox/61b/lec/lists3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rgbClr val="93C47D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3C47D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" sz="16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 javac ClassDemo.java</a:t>
            </a:r>
            <a:endParaRPr sz="16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ClassDemo.java:5: error: cannot find Symbol 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double mass = earth.fieldOfInterest;		                   ^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symbol:   variable fieldOfInterest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location: variable earth of type Planet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93C47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4" name="Google Shape;1104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vs. Classes</a:t>
            </a:r>
            <a:endParaRPr/>
          </a:p>
        </p:txBody>
      </p:sp>
      <p:sp>
        <p:nvSpPr>
          <p:cNvPr id="1105" name="Google Shape;1105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 member variable names CANNOT be computed and used at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 notation doesn’t work either.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0"/>
          <p:cNvSpPr txBox="1"/>
          <p:nvPr/>
        </p:nvSpPr>
        <p:spPr>
          <a:xfrm>
            <a:off x="456675" y="4760575"/>
            <a:ext cx="52125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… if you reallllly want to do this, you can: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https://goo.gl/JxpyLq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7" name="Google Shape;110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3450" y="2899400"/>
            <a:ext cx="336232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70"/>
          <p:cNvSpPr txBox="1"/>
          <p:nvPr/>
        </p:nvSpPr>
        <p:spPr>
          <a:xfrm>
            <a:off x="1965750" y="1463575"/>
            <a:ext cx="5212500" cy="1200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"mass"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Planet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Planet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6e24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"earth"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earth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89BD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view</a:t>
            </a:r>
            <a:endParaRPr/>
          </a:p>
        </p:txBody>
      </p:sp>
      <p:sp>
        <p:nvSpPr>
          <p:cNvPr id="1114" name="Google Shape;1114;p7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only (easy) way to access a member of a class is with hard-coded dot notation.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Java compiler does not treat text on either side of a dot as an expression, and thus it is not evaluated.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a compilers or programming languages class for more!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1"/>
          <p:cNvSpPr txBox="1"/>
          <p:nvPr/>
        </p:nvSpPr>
        <p:spPr>
          <a:xfrm>
            <a:off x="1336325" y="1185450"/>
            <a:ext cx="6560400" cy="2017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indexOfInterest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/* no problem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won't work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z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fieldOfInterest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/* won't work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 No (sane) way to use field of interest */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double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mass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/* works fine */</a:t>
            </a:r>
            <a:endParaRPr sz="17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#7: (???)      Goal:  Fast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243000" y="556500"/>
            <a:ext cx="87633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could we modify our list data structure so that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/>
              <a:t> is also fast?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1161988" y="3267025"/>
            <a:ext cx="30750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6" name="Google Shape;216;p28"/>
          <p:cNvCxnSpPr>
            <a:stCxn id="215" idx="3"/>
            <a:endCxn id="217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28"/>
          <p:cNvCxnSpPr>
            <a:stCxn id="215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8"/>
          <p:cNvSpPr txBox="1"/>
          <p:nvPr/>
        </p:nvSpPr>
        <p:spPr>
          <a:xfrm>
            <a:off x="1114701" y="3234112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Firs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8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8"/>
          <p:cNvSpPr txBox="1"/>
          <p:nvPr/>
        </p:nvSpPr>
        <p:spPr>
          <a:xfrm>
            <a:off x="3121727" y="3204550"/>
            <a:ext cx="9459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1122672" y="344422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Fir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25" name="Google Shape;225;p28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26" name="Google Shape;226;p28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227" name="Google Shape;227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28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229" name="Google Shape;229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8"/>
          <p:cNvGrpSpPr/>
          <p:nvPr/>
        </p:nvGrpSpPr>
        <p:grpSpPr>
          <a:xfrm>
            <a:off x="7542525" y="4411389"/>
            <a:ext cx="1031828" cy="429276"/>
            <a:chOff x="809625" y="3638550"/>
            <a:chExt cx="1190525" cy="495300"/>
          </a:xfrm>
        </p:grpSpPr>
        <p:sp>
          <p:nvSpPr>
            <p:cNvPr id="232" name="Google Shape;232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8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235" name="Google Shape;235;p28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7" name="Google Shape;237;p28"/>
          <p:cNvCxnSpPr>
            <a:endCxn id="229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8"/>
          <p:cNvCxnSpPr>
            <a:endCxn id="235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8"/>
          <p:cNvCxnSpPr>
            <a:endCxn id="232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8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2" name="Google Shape;242;p28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8"/>
          <p:cNvSpPr txBox="1"/>
          <p:nvPr/>
        </p:nvSpPr>
        <p:spPr>
          <a:xfrm>
            <a:off x="1122672" y="3859383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1122672" y="366625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45" name="Google Shape;245;p28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8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28"/>
          <p:cNvCxnSpPr/>
          <p:nvPr/>
        </p:nvCxnSpPr>
        <p:spPr>
          <a:xfrm>
            <a:off x="8055053" y="4411981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SLLists: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Summary of SLLists So Far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a Last Pointer Isn’t Enough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Doubly Linked Lists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Generic Lists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Arrays: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 Overview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Basic Array Syntax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2D Arrays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Arrays vs. Classes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Why a Last Pointer Isn’t Enough</a:t>
            </a:r>
            <a:endParaRPr/>
          </a:p>
        </p:txBody>
      </p:sp>
      <p:sp>
        <p:nvSpPr>
          <p:cNvPr id="254" name="Google Shape;254;p2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5, CS61B, Fall 2023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.last enough? </a:t>
            </a: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/camera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60" name="Google Shape;260;p3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support </a:t>
            </a:r>
            <a:r>
              <a:rPr b="1" lang="en"/>
              <a:t>add</a:t>
            </a:r>
            <a:r>
              <a:rPr lang="en"/>
              <a:t>, </a:t>
            </a:r>
            <a:r>
              <a:rPr b="1" lang="en"/>
              <a:t>get</a:t>
            </a:r>
            <a:r>
              <a:rPr lang="en"/>
              <a:t>, and </a:t>
            </a:r>
            <a:r>
              <a:rPr b="1" lang="en"/>
              <a:t>remove</a:t>
            </a:r>
            <a:r>
              <a:rPr lang="en"/>
              <a:t> operations for both ends, will having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No, add </a:t>
            </a:r>
            <a:r>
              <a:rPr lang="en"/>
              <a:t>would</a:t>
            </a:r>
            <a:r>
              <a:rPr lang="en"/>
              <a:t> be slow.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No, get would be slow.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No, remove would be slow.</a:t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30"/>
          <p:cNvCxnSpPr>
            <a:stCxn id="263" idx="3"/>
            <a:endCxn id="265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0"/>
          <p:cNvCxnSpPr>
            <a:stCxn id="263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0"/>
          <p:cNvSpPr txBox="1"/>
          <p:nvPr/>
        </p:nvSpPr>
        <p:spPr>
          <a:xfrm>
            <a:off x="1114701" y="3234112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addLast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68" name="Google Shape;268;p30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0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0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1122672" y="344422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getLast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73" name="Google Shape;273;p30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274" name="Google Shape;274;p30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275" name="Google Shape;275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B4A7D6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30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277" name="Google Shape;277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30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280" name="Google Shape;280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281" name="Google Shape;281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" name="Google Shape;282;p30"/>
          <p:cNvCxnSpPr>
            <a:endCxn id="277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3" name="Google Shape;283;p30"/>
          <p:cNvGrpSpPr/>
          <p:nvPr/>
        </p:nvGrpSpPr>
        <p:grpSpPr>
          <a:xfrm>
            <a:off x="7542525" y="4411389"/>
            <a:ext cx="1031828" cy="429277"/>
            <a:chOff x="809625" y="3638550"/>
            <a:chExt cx="1190525" cy="495300"/>
          </a:xfrm>
        </p:grpSpPr>
        <p:sp>
          <p:nvSpPr>
            <p:cNvPr id="284" name="Google Shape;284;p30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" name="Google Shape;286;p30"/>
          <p:cNvCxnSpPr>
            <a:endCxn id="280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30"/>
          <p:cNvCxnSpPr>
            <a:endCxn id="284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8" name="Google Shape;288;p30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0" name="Google Shape;290;p30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30"/>
          <p:cNvSpPr txBox="1"/>
          <p:nvPr/>
        </p:nvSpPr>
        <p:spPr>
          <a:xfrm>
            <a:off x="1122672" y="3859383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1122672" y="3666255"/>
            <a:ext cx="1574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removeLast</a:t>
            </a: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()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3" name="Google Shape;293;p30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0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296" name="Google Shape;296;p30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0"/>
          <p:cNvCxnSpPr>
            <a:stCxn id="294" idx="3"/>
            <a:endCxn id="284" idx="0"/>
          </p:cNvCxnSpPr>
          <p:nvPr/>
        </p:nvCxnSpPr>
        <p:spPr>
          <a:xfrm>
            <a:off x="4812713" y="3697127"/>
            <a:ext cx="2987700" cy="7143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0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9" name="Google Shape;299;p30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Is Not Enough</a:t>
            </a:r>
            <a:endParaRPr/>
          </a:p>
        </p:txBody>
      </p:sp>
      <p:sp>
        <p:nvSpPr>
          <p:cNvPr id="305" name="Google Shape;305;p31"/>
          <p:cNvSpPr txBox="1"/>
          <p:nvPr>
            <p:ph idx="1" type="body"/>
          </p:nvPr>
        </p:nvSpPr>
        <p:spPr>
          <a:xfrm>
            <a:off x="243000" y="556500"/>
            <a:ext cx="8847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want to support add, get, and remove operations, will having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No, remove would be slow.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RemoveLast requires s</a:t>
            </a:r>
            <a:r>
              <a:rPr lang="en"/>
              <a:t>etting 9’s next pointer to null, and point last at the 9 node.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search through list to find the 9 node (second to last).</a:t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31"/>
          <p:cNvCxnSpPr>
            <a:stCxn id="308" idx="3"/>
            <a:endCxn id="310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31"/>
          <p:cNvCxnSpPr>
            <a:stCxn id="308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1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1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31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17" name="Google Shape;317;p31"/>
          <p:cNvGrpSpPr/>
          <p:nvPr/>
        </p:nvGrpSpPr>
        <p:grpSpPr>
          <a:xfrm>
            <a:off x="2330037" y="4411389"/>
            <a:ext cx="1031828" cy="429276"/>
            <a:chOff x="809625" y="3638550"/>
            <a:chExt cx="1190525" cy="495300"/>
          </a:xfrm>
        </p:grpSpPr>
        <p:sp>
          <p:nvSpPr>
            <p:cNvPr id="318" name="Google Shape;318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310" name="Google Shape;310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4067533" y="4411389"/>
            <a:ext cx="1031828" cy="429276"/>
            <a:chOff x="809625" y="3638550"/>
            <a:chExt cx="1190525" cy="495300"/>
          </a:xfrm>
        </p:grpSpPr>
        <p:sp>
          <p:nvSpPr>
            <p:cNvPr id="320" name="Google Shape;320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" name="Google Shape;322;p31"/>
          <p:cNvGrpSpPr/>
          <p:nvPr/>
        </p:nvGrpSpPr>
        <p:grpSpPr>
          <a:xfrm>
            <a:off x="5805029" y="4411389"/>
            <a:ext cx="1031828" cy="429276"/>
            <a:chOff x="809625" y="3638550"/>
            <a:chExt cx="1190525" cy="495300"/>
          </a:xfrm>
        </p:grpSpPr>
        <p:sp>
          <p:nvSpPr>
            <p:cNvPr id="323" name="Google Shape;323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25" name="Google Shape;325;p31"/>
          <p:cNvCxnSpPr>
            <a:endCxn id="320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6" name="Google Shape;326;p31"/>
          <p:cNvCxnSpPr>
            <a:endCxn id="323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31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8" name="Google Shape;328;p31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29" name="Google Shape;329;p31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30" name="Google Shape;330;p31"/>
          <p:cNvGrpSpPr/>
          <p:nvPr/>
        </p:nvGrpSpPr>
        <p:grpSpPr>
          <a:xfrm>
            <a:off x="1114701" y="3234112"/>
            <a:ext cx="1582372" cy="961571"/>
            <a:chOff x="1114701" y="3234112"/>
            <a:chExt cx="1582372" cy="961571"/>
          </a:xfrm>
        </p:grpSpPr>
        <p:sp>
          <p:nvSpPr>
            <p:cNvPr id="331" name="Google Shape;331;p31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2" name="Google Shape;332;p31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3" name="Google Shape;333;p31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</a:t>
              </a: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335" name="Google Shape;335;p31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31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38" name="Google Shape;338;p31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31"/>
          <p:cNvCxnSpPr>
            <a:stCxn id="336" idx="3"/>
            <a:endCxn id="340" idx="0"/>
          </p:cNvCxnSpPr>
          <p:nvPr/>
        </p:nvCxnSpPr>
        <p:spPr>
          <a:xfrm>
            <a:off x="4812713" y="3697127"/>
            <a:ext cx="29877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1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31"/>
          <p:cNvGrpSpPr/>
          <p:nvPr/>
        </p:nvGrpSpPr>
        <p:grpSpPr>
          <a:xfrm>
            <a:off x="7542525" y="4411389"/>
            <a:ext cx="1031828" cy="429276"/>
            <a:chOff x="809625" y="3638550"/>
            <a:chExt cx="1190525" cy="495300"/>
          </a:xfrm>
        </p:grpSpPr>
        <p:sp>
          <p:nvSpPr>
            <p:cNvPr id="340" name="Google Shape;340;p31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4" name="Google Shape;344;p31"/>
          <p:cNvCxnSpPr>
            <a:endCxn id="340" idx="1"/>
          </p:cNvCxnSpPr>
          <p:nvPr/>
        </p:nvCxnSpPr>
        <p:spPr>
          <a:xfrm>
            <a:off x="6419925" y="4626027"/>
            <a:ext cx="11226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31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6" name="Google Shape;346;p31"/>
          <p:cNvSpPr txBox="1"/>
          <p:nvPr/>
        </p:nvSpPr>
        <p:spPr>
          <a:xfrm>
            <a:off x="3746225" y="4805975"/>
            <a:ext cx="420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i.e. slow because we have to find the “9” node.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.last</a:t>
            </a:r>
            <a:r>
              <a:rPr lang="en"/>
              <a:t> Is Not Enough</a:t>
            </a:r>
            <a:endParaRPr/>
          </a:p>
        </p:txBody>
      </p:sp>
      <p:sp>
        <p:nvSpPr>
          <p:cNvPr id="352" name="Google Shape;352;p32"/>
          <p:cNvSpPr txBox="1"/>
          <p:nvPr>
            <p:ph idx="1" type="body"/>
          </p:nvPr>
        </p:nvSpPr>
        <p:spPr>
          <a:xfrm>
            <a:off x="243000" y="556500"/>
            <a:ext cx="88479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want to support add, get, and remove operations, will having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last</a:t>
            </a:r>
            <a:r>
              <a:rPr lang="en"/>
              <a:t> pointer result for fast operations on long lists?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No, remove would be slow.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RemoveLast requires setting 9’s next pointer to null, and point last at the 9 node.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search through list to find the 9 node (second to last).</a:t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517738" y="3503888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1162005" y="3267025"/>
            <a:ext cx="4241700" cy="907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160588" y="35099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32"/>
          <p:cNvCxnSpPr>
            <a:stCxn id="355" idx="3"/>
            <a:endCxn id="357" idx="0"/>
          </p:cNvCxnSpPr>
          <p:nvPr/>
        </p:nvCxnSpPr>
        <p:spPr>
          <a:xfrm flipH="1">
            <a:off x="3103888" y="3697325"/>
            <a:ext cx="559200" cy="714000"/>
          </a:xfrm>
          <a:prstGeom prst="curvedConnector4">
            <a:avLst>
              <a:gd fmla="val -42583" name="adj1"/>
              <a:gd fmla="val 63124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32"/>
          <p:cNvCxnSpPr>
            <a:stCxn id="355" idx="3"/>
          </p:cNvCxnSpPr>
          <p:nvPr/>
        </p:nvCxnSpPr>
        <p:spPr>
          <a:xfrm rot="10800000">
            <a:off x="3373888" y="3692825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2"/>
          <p:cNvCxnSpPr/>
          <p:nvPr/>
        </p:nvCxnSpPr>
        <p:spPr>
          <a:xfrm rot="10800000">
            <a:off x="714036" y="3412609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2"/>
          <p:cNvCxnSpPr/>
          <p:nvPr/>
        </p:nvCxnSpPr>
        <p:spPr>
          <a:xfrm rot="10800000">
            <a:off x="714036" y="3659857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32"/>
          <p:cNvSpPr txBox="1"/>
          <p:nvPr/>
        </p:nvSpPr>
        <p:spPr>
          <a:xfrm>
            <a:off x="3121727" y="3204550"/>
            <a:ext cx="1031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sentinel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22752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item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2808673" y="4753673"/>
            <a:ext cx="660600" cy="1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Ubuntu Mono"/>
                <a:ea typeface="Ubuntu Mono"/>
                <a:cs typeface="Ubuntu Mono"/>
                <a:sym typeface="Ubuntu Mono"/>
              </a:rPr>
              <a:t> next</a:t>
            </a:r>
            <a:endParaRPr sz="1200">
              <a:latin typeface="Ubuntu Mono"/>
              <a:ea typeface="Ubuntu Mono"/>
              <a:cs typeface="Ubuntu Mono"/>
              <a:sym typeface="Ubuntu Mono"/>
            </a:endParaRPr>
          </a:p>
        </p:txBody>
      </p:sp>
      <p:grpSp>
        <p:nvGrpSpPr>
          <p:cNvPr id="364" name="Google Shape;364;p32"/>
          <p:cNvGrpSpPr/>
          <p:nvPr/>
        </p:nvGrpSpPr>
        <p:grpSpPr>
          <a:xfrm>
            <a:off x="2330037" y="4411389"/>
            <a:ext cx="1031828" cy="429277"/>
            <a:chOff x="809625" y="3638550"/>
            <a:chExt cx="1190525" cy="495300"/>
          </a:xfrm>
        </p:grpSpPr>
        <p:sp>
          <p:nvSpPr>
            <p:cNvPr id="365" name="Google Shape;365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D9D2E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??</a:t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32"/>
          <p:cNvGrpSpPr/>
          <p:nvPr/>
        </p:nvGrpSpPr>
        <p:grpSpPr>
          <a:xfrm>
            <a:off x="4067533" y="4411389"/>
            <a:ext cx="1031828" cy="429277"/>
            <a:chOff x="809625" y="3638550"/>
            <a:chExt cx="1190525" cy="495300"/>
          </a:xfrm>
        </p:grpSpPr>
        <p:sp>
          <p:nvSpPr>
            <p:cNvPr id="367" name="Google Shape;367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" name="Google Shape;369;p32"/>
          <p:cNvGrpSpPr/>
          <p:nvPr/>
        </p:nvGrpSpPr>
        <p:grpSpPr>
          <a:xfrm>
            <a:off x="5805029" y="4411389"/>
            <a:ext cx="1031828" cy="429277"/>
            <a:chOff x="809625" y="3638550"/>
            <a:chExt cx="1190525" cy="495300"/>
          </a:xfrm>
        </p:grpSpPr>
        <p:sp>
          <p:nvSpPr>
            <p:cNvPr id="370" name="Google Shape;370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72" name="Google Shape;372;p32"/>
          <p:cNvCxnSpPr>
            <a:endCxn id="367" idx="1"/>
          </p:cNvCxnSpPr>
          <p:nvPr/>
        </p:nvCxnSpPr>
        <p:spPr>
          <a:xfrm>
            <a:off x="3011233" y="4626027"/>
            <a:ext cx="1056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2"/>
          <p:cNvCxnSpPr>
            <a:endCxn id="370" idx="1"/>
          </p:cNvCxnSpPr>
          <p:nvPr/>
        </p:nvCxnSpPr>
        <p:spPr>
          <a:xfrm>
            <a:off x="4722629" y="4626027"/>
            <a:ext cx="1082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32"/>
          <p:cNvSpPr txBox="1"/>
          <p:nvPr/>
        </p:nvSpPr>
        <p:spPr>
          <a:xfrm>
            <a:off x="2626410" y="3493582"/>
            <a:ext cx="3561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2512116" y="3204556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size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76" name="Google Shape;376;p32"/>
          <p:cNvCxnSpPr/>
          <p:nvPr/>
        </p:nvCxnSpPr>
        <p:spPr>
          <a:xfrm rot="10800000">
            <a:off x="714036" y="4046113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7" name="Google Shape;377;p32"/>
          <p:cNvGrpSpPr/>
          <p:nvPr/>
        </p:nvGrpSpPr>
        <p:grpSpPr>
          <a:xfrm>
            <a:off x="1114701" y="3234112"/>
            <a:ext cx="1582372" cy="961571"/>
            <a:chOff x="1114701" y="3234112"/>
            <a:chExt cx="1582372" cy="961571"/>
          </a:xfrm>
        </p:grpSpPr>
        <p:sp>
          <p:nvSpPr>
            <p:cNvPr id="378" name="Google Shape;378;p32"/>
            <p:cNvSpPr txBox="1"/>
            <p:nvPr/>
          </p:nvSpPr>
          <p:spPr>
            <a:xfrm>
              <a:off x="1114701" y="3234112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addLast()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79" name="Google Shape;379;p32"/>
            <p:cNvSpPr txBox="1"/>
            <p:nvPr/>
          </p:nvSpPr>
          <p:spPr>
            <a:xfrm>
              <a:off x="1122672" y="344422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getLast()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80" name="Google Shape;380;p32"/>
            <p:cNvSpPr txBox="1"/>
            <p:nvPr/>
          </p:nvSpPr>
          <p:spPr>
            <a:xfrm>
              <a:off x="1122672" y="3859383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size()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381" name="Google Shape;381;p32"/>
            <p:cNvSpPr txBox="1"/>
            <p:nvPr/>
          </p:nvSpPr>
          <p:spPr>
            <a:xfrm>
              <a:off x="1122672" y="3666255"/>
              <a:ext cx="1574400" cy="3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Ubuntu Mono"/>
                  <a:ea typeface="Ubuntu Mono"/>
                  <a:cs typeface="Ubuntu Mono"/>
                  <a:sym typeface="Ubuntu Mono"/>
                </a:rPr>
                <a:t>removeLast()</a:t>
              </a:r>
              <a:endParaRPr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</p:grpSp>
      <p:cxnSp>
        <p:nvCxnSpPr>
          <p:cNvPr id="382" name="Google Shape;382;p32"/>
          <p:cNvCxnSpPr/>
          <p:nvPr/>
        </p:nvCxnSpPr>
        <p:spPr>
          <a:xfrm rot="10800000">
            <a:off x="714036" y="3852985"/>
            <a:ext cx="432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32"/>
          <p:cNvSpPr/>
          <p:nvPr/>
        </p:nvSpPr>
        <p:spPr>
          <a:xfrm>
            <a:off x="4310213" y="3509777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4249814" y="3198835"/>
            <a:ext cx="8322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 Mono"/>
                <a:ea typeface="Ubuntu Mono"/>
                <a:cs typeface="Ubuntu Mono"/>
                <a:sym typeface="Ubuntu Mono"/>
              </a:rPr>
              <a:t>last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85" name="Google Shape;385;p32"/>
          <p:cNvCxnSpPr/>
          <p:nvPr/>
        </p:nvCxnSpPr>
        <p:spPr>
          <a:xfrm rot="10800000">
            <a:off x="4645775" y="3694877"/>
            <a:ext cx="289200" cy="4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2"/>
          <p:cNvCxnSpPr>
            <a:stCxn id="383" idx="3"/>
            <a:endCxn id="371" idx="0"/>
          </p:cNvCxnSpPr>
          <p:nvPr/>
        </p:nvCxnSpPr>
        <p:spPr>
          <a:xfrm>
            <a:off x="4812713" y="3697127"/>
            <a:ext cx="1766100" cy="714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2"/>
          <p:cNvSpPr/>
          <p:nvPr/>
        </p:nvSpPr>
        <p:spPr>
          <a:xfrm>
            <a:off x="2517750" y="3509764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32"/>
          <p:cNvGrpSpPr/>
          <p:nvPr/>
        </p:nvGrpSpPr>
        <p:grpSpPr>
          <a:xfrm>
            <a:off x="7542525" y="4411389"/>
            <a:ext cx="1031828" cy="429277"/>
            <a:chOff x="809625" y="3638550"/>
            <a:chExt cx="1190525" cy="495300"/>
          </a:xfrm>
        </p:grpSpPr>
        <p:sp>
          <p:nvSpPr>
            <p:cNvPr id="389" name="Google Shape;389;p32"/>
            <p:cNvSpPr/>
            <p:nvPr/>
          </p:nvSpPr>
          <p:spPr>
            <a:xfrm>
              <a:off x="809625" y="3638550"/>
              <a:ext cx="595200" cy="495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50</a:t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404950" y="3638550"/>
              <a:ext cx="595200" cy="495300"/>
            </a:xfrm>
            <a:prstGeom prst="rect">
              <a:avLst/>
            </a:prstGeom>
            <a:solidFill>
              <a:srgbClr val="B7B7B7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1" name="Google Shape;391;p32"/>
          <p:cNvCxnSpPr/>
          <p:nvPr/>
        </p:nvCxnSpPr>
        <p:spPr>
          <a:xfrm>
            <a:off x="8055053" y="4411968"/>
            <a:ext cx="519300" cy="428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2"/>
          <p:cNvSpPr txBox="1"/>
          <p:nvPr/>
        </p:nvSpPr>
        <p:spPr>
          <a:xfrm>
            <a:off x="3746225" y="4805975"/>
            <a:ext cx="42054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i.e. slow because we have to find the “9” node.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