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  <p:sldId id="309" r:id="rId58"/>
    <p:sldId id="310" r:id="rId59"/>
    <p:sldId id="311" r:id="rId60"/>
    <p:sldId id="312" r:id="rId61"/>
    <p:sldId id="313" r:id="rId62"/>
    <p:sldId id="314" r:id="rId63"/>
    <p:sldId id="315" r:id="rId64"/>
    <p:sldId id="316" r:id="rId65"/>
    <p:sldId id="317" r:id="rId66"/>
    <p:sldId id="318" r:id="rId67"/>
    <p:sldId id="319" r:id="rId68"/>
    <p:sldId id="320" r:id="rId69"/>
    <p:sldId id="321" r:id="rId70"/>
    <p:sldId id="322" r:id="rId71"/>
    <p:sldId id="323" r:id="rId72"/>
    <p:sldId id="324" r:id="rId73"/>
    <p:sldId id="325" r:id="rId74"/>
    <p:sldId id="326" r:id="rId75"/>
    <p:sldId id="327" r:id="rId76"/>
    <p:sldId id="328" r:id="rId77"/>
    <p:sldId id="329" r:id="rId78"/>
    <p:sldId id="330" r:id="rId79"/>
    <p:sldId id="331" r:id="rId80"/>
    <p:sldId id="332" r:id="rId81"/>
    <p:sldId id="333" r:id="rId82"/>
    <p:sldId id="334" r:id="rId83"/>
    <p:sldId id="335" r:id="rId84"/>
    <p:sldId id="336" r:id="rId85"/>
    <p:sldId id="337" r:id="rId86"/>
  </p:sldIdLst>
  <p:sldSz cy="5143500" cx="9144000"/>
  <p:notesSz cx="6858000" cy="9144000"/>
  <p:embeddedFontLst>
    <p:embeddedFont>
      <p:font typeface="Roboto Medium"/>
      <p:regular r:id="rId87"/>
      <p:bold r:id="rId88"/>
      <p:italic r:id="rId89"/>
      <p:boldItalic r:id="rId90"/>
    </p:embeddedFont>
    <p:embeddedFont>
      <p:font typeface="Roboto"/>
      <p:regular r:id="rId91"/>
      <p:bold r:id="rId92"/>
      <p:italic r:id="rId93"/>
      <p:boldItalic r:id="rId94"/>
    </p:embeddedFont>
    <p:embeddedFont>
      <p:font typeface="Roboto Light"/>
      <p:regular r:id="rId95"/>
      <p:bold r:id="rId96"/>
      <p:italic r:id="rId97"/>
      <p:boldItalic r:id="rId98"/>
    </p:embeddedFont>
    <p:embeddedFont>
      <p:font typeface="Ubuntu Mono"/>
      <p:regular r:id="rId99"/>
      <p:bold r:id="rId100"/>
      <p:italic r:id="rId101"/>
      <p:boldItalic r:id="rId10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102" Type="http://schemas.openxmlformats.org/officeDocument/2006/relationships/font" Target="fonts/UbuntuMono-boldItalic.fntdata"/><Relationship Id="rId101" Type="http://schemas.openxmlformats.org/officeDocument/2006/relationships/font" Target="fonts/UbuntuMono-italic.fntdata"/><Relationship Id="rId100" Type="http://schemas.openxmlformats.org/officeDocument/2006/relationships/font" Target="fonts/UbuntuMono-bold.fntdata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95" Type="http://schemas.openxmlformats.org/officeDocument/2006/relationships/font" Target="fonts/RobotoLight-regular.fntdata"/><Relationship Id="rId94" Type="http://schemas.openxmlformats.org/officeDocument/2006/relationships/font" Target="fonts/Roboto-boldItalic.fntdata"/><Relationship Id="rId97" Type="http://schemas.openxmlformats.org/officeDocument/2006/relationships/font" Target="fonts/RobotoLight-italic.fntdata"/><Relationship Id="rId96" Type="http://schemas.openxmlformats.org/officeDocument/2006/relationships/font" Target="fonts/RobotoLight-bold.fntdata"/><Relationship Id="rId11" Type="http://schemas.openxmlformats.org/officeDocument/2006/relationships/slide" Target="slides/slide7.xml"/><Relationship Id="rId99" Type="http://schemas.openxmlformats.org/officeDocument/2006/relationships/font" Target="fonts/UbuntuMono-regular.fntdata"/><Relationship Id="rId10" Type="http://schemas.openxmlformats.org/officeDocument/2006/relationships/slide" Target="slides/slide6.xml"/><Relationship Id="rId98" Type="http://schemas.openxmlformats.org/officeDocument/2006/relationships/font" Target="fonts/RobotoLight-boldItalic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91" Type="http://schemas.openxmlformats.org/officeDocument/2006/relationships/font" Target="fonts/Roboto-regular.fntdata"/><Relationship Id="rId90" Type="http://schemas.openxmlformats.org/officeDocument/2006/relationships/font" Target="fonts/RobotoMedium-boldItalic.fntdata"/><Relationship Id="rId93" Type="http://schemas.openxmlformats.org/officeDocument/2006/relationships/font" Target="fonts/Roboto-italic.fntdata"/><Relationship Id="rId92" Type="http://schemas.openxmlformats.org/officeDocument/2006/relationships/font" Target="fonts/Roboto-bold.fnt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84" Type="http://schemas.openxmlformats.org/officeDocument/2006/relationships/slide" Target="slides/slide80.xml"/><Relationship Id="rId83" Type="http://schemas.openxmlformats.org/officeDocument/2006/relationships/slide" Target="slides/slide79.xml"/><Relationship Id="rId86" Type="http://schemas.openxmlformats.org/officeDocument/2006/relationships/slide" Target="slides/slide82.xml"/><Relationship Id="rId85" Type="http://schemas.openxmlformats.org/officeDocument/2006/relationships/slide" Target="slides/slide81.xml"/><Relationship Id="rId88" Type="http://schemas.openxmlformats.org/officeDocument/2006/relationships/font" Target="fonts/RobotoMedium-bold.fntdata"/><Relationship Id="rId87" Type="http://schemas.openxmlformats.org/officeDocument/2006/relationships/font" Target="fonts/RobotoMedium-regular.fntdata"/><Relationship Id="rId89" Type="http://schemas.openxmlformats.org/officeDocument/2006/relationships/font" Target="fonts/RobotoMedium-italic.fntdata"/><Relationship Id="rId80" Type="http://schemas.openxmlformats.org/officeDocument/2006/relationships/slide" Target="slides/slide76.xml"/><Relationship Id="rId82" Type="http://schemas.openxmlformats.org/officeDocument/2006/relationships/slide" Target="slides/slide78.xml"/><Relationship Id="rId81" Type="http://schemas.openxmlformats.org/officeDocument/2006/relationships/slide" Target="slides/slide77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slide" Target="slides/slide69.xml"/><Relationship Id="rId72" Type="http://schemas.openxmlformats.org/officeDocument/2006/relationships/slide" Target="slides/slide68.xml"/><Relationship Id="rId75" Type="http://schemas.openxmlformats.org/officeDocument/2006/relationships/slide" Target="slides/slide71.xml"/><Relationship Id="rId74" Type="http://schemas.openxmlformats.org/officeDocument/2006/relationships/slide" Target="slides/slide70.xml"/><Relationship Id="rId77" Type="http://schemas.openxmlformats.org/officeDocument/2006/relationships/slide" Target="slides/slide73.xml"/><Relationship Id="rId76" Type="http://schemas.openxmlformats.org/officeDocument/2006/relationships/slide" Target="slides/slide72.xml"/><Relationship Id="rId79" Type="http://schemas.openxmlformats.org/officeDocument/2006/relationships/slide" Target="slides/slide75.xml"/><Relationship Id="rId78" Type="http://schemas.openxmlformats.org/officeDocument/2006/relationships/slide" Target="slides/slide74.xml"/><Relationship Id="rId71" Type="http://schemas.openxmlformats.org/officeDocument/2006/relationships/slide" Target="slides/slide67.xml"/><Relationship Id="rId70" Type="http://schemas.openxmlformats.org/officeDocument/2006/relationships/slide" Target="slides/slide66.xml"/><Relationship Id="rId62" Type="http://schemas.openxmlformats.org/officeDocument/2006/relationships/slide" Target="slides/slide58.xml"/><Relationship Id="rId61" Type="http://schemas.openxmlformats.org/officeDocument/2006/relationships/slide" Target="slides/slide57.xml"/><Relationship Id="rId64" Type="http://schemas.openxmlformats.org/officeDocument/2006/relationships/slide" Target="slides/slide60.xml"/><Relationship Id="rId63" Type="http://schemas.openxmlformats.org/officeDocument/2006/relationships/slide" Target="slides/slide59.xml"/><Relationship Id="rId66" Type="http://schemas.openxmlformats.org/officeDocument/2006/relationships/slide" Target="slides/slide62.xml"/><Relationship Id="rId65" Type="http://schemas.openxmlformats.org/officeDocument/2006/relationships/slide" Target="slides/slide61.xml"/><Relationship Id="rId68" Type="http://schemas.openxmlformats.org/officeDocument/2006/relationships/slide" Target="slides/slide64.xml"/><Relationship Id="rId67" Type="http://schemas.openxmlformats.org/officeDocument/2006/relationships/slide" Target="slides/slide63.xml"/><Relationship Id="rId60" Type="http://schemas.openxmlformats.org/officeDocument/2006/relationships/slide" Target="slides/slide56.xml"/><Relationship Id="rId69" Type="http://schemas.openxmlformats.org/officeDocument/2006/relationships/slide" Target="slides/slide6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55" Type="http://schemas.openxmlformats.org/officeDocument/2006/relationships/slide" Target="slides/slide51.xml"/><Relationship Id="rId54" Type="http://schemas.openxmlformats.org/officeDocument/2006/relationships/slide" Target="slides/slide50.xml"/><Relationship Id="rId57" Type="http://schemas.openxmlformats.org/officeDocument/2006/relationships/slide" Target="slides/slide53.xml"/><Relationship Id="rId56" Type="http://schemas.openxmlformats.org/officeDocument/2006/relationships/slide" Target="slides/slide52.xml"/><Relationship Id="rId59" Type="http://schemas.openxmlformats.org/officeDocument/2006/relationships/slide" Target="slides/slide55.xml"/><Relationship Id="rId58" Type="http://schemas.openxmlformats.org/officeDocument/2006/relationships/slide" Target="slides/slide5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://s5.postimg.org/z3o1av1lj/C_4.png" TargetMode="External"/><Relationship Id="rId3" Type="http://schemas.openxmlformats.org/officeDocument/2006/relationships/hyperlink" Target="http://favoritedogbreed.com/wp-content/uploads/2015/07/Pomeranian_cutout.png" TargetMode="External"/><Relationship Id="rId4" Type="http://schemas.openxmlformats.org/officeDocument/2006/relationships/hyperlink" Target="http://www.humanecharities.org.au/images/beagle.png" TargetMode="Externa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f3N5VgjI7RirMG89reAgYGAKhJxmq0Ddp8mTBpysi9g8Hq2w/viewform" TargetMode="Externa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c-f53zkUor7PBoEcbyzUnkE9mU_TOJ_0KORADbP1OUd5l9-Q/viewform" TargetMode="External"/><Relationship Id="rId3" Type="http://schemas.openxmlformats.org/officeDocument/2006/relationships/hyperlink" Target="https://docs.google.com/forms/d/e/1FAIpQLSc-f53zkUor7PBoEcbyzUnkE9mU_TOJ_0KORADbP1OUd5l9-Q/viewform" TargetMode="Externa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forms/d/e/1FAIpQLSeiAWiPr9kvlHziy5mBkt8eDH0AwBrr2hHf48F0dANCwKwG4w/viewform" TargetMode="Externa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07b669c95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07b669c95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078341b792_0_15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2078341b792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4eef494c27_45_6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1" name="Google Shape;261;g4eef494c27_45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http://s5.postimg.org/z3o1av1lj/C_4.png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http://favoritedogbreed.com/wp-content/uploads/2015/07/Pomeranian_cutout.png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http://www.humanecharities.org.au/images/beagle.png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4eef494c27_45_10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4eef494c27_45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https://docs.google.com/forms/d/e/1FAIpQLSf3N5VgjI7RirMG89reAgYGAKhJxmq0Ddp8mTBpysi9g8Hq2w/viewform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4eef494c27_45_1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4eef494c27_45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4eef494c27_45_1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4eef494c27_45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4eef494c27_45_14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4eef494c27_45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2078341b792_0_14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2078341b792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4eef494c27_45_15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4eef494c27_45_1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5a11037991_0_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5a1103799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5a11037991_0_14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0" name="Google Shape;370;g25a11037991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078341b792_0_16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078341b792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g25a11037991_0_15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7" name="Google Shape;377;g25a1103799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g25a11037991_0_15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4" name="Google Shape;384;g25a11037991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5a11037991_0_16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5a11037991_0_1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5a11037991_0_17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5a11037991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5a11037991_0_18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5a11037991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5a11037991_0_18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5a11037991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5a11037991_0_19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5a11037991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5a11037991_0_20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5a11037991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5a11037991_0_21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5a11037991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25a11037991_0_2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0" name="Google Shape;440;g25a11037991_0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4eef494c27_45_1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4eef494c27_45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5a11037991_0_22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5a11037991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25a11037991_0_23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25a11037991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9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g25a11037991_0_23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1" name="Google Shape;461;g25a11037991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6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g25a11037991_0_24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8" name="Google Shape;468;g25a11037991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25a11037991_0_25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25a11037991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25a11037991_0_25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25a11037991_0_2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25a11037991_0_26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25a11037991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g25a11037991_0_26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9" name="Google Shape;499;g25a11037991_0_2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g4eef494c27_45_16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8" name="Google Shape;508;g4eef494c27_45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4eef494c27_45_17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4eef494c27_45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4eef494c27_45_2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4eef494c27_45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4eef494c27_45_18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4eef494c27_45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g2078341b792_0_14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4" name="Google Shape;534;g2078341b792_0_1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4eef494c27_45_18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4eef494c27_45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https://docs.google.com/forms/d/e/1FAIpQLSc-f53zkUor7PBoEcbyzUnkE9mU_TOJ_0KORADbP1OUd5l9-Q</a:t>
            </a:r>
            <a:r>
              <a:rPr lang="en" u="sng">
                <a:solidFill>
                  <a:schemeClr val="hlink"/>
                </a:solidFill>
                <a:hlinkClick r:id="rId3"/>
              </a:rPr>
              <a:t>/viewform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 </a:t>
            </a:r>
            <a:r>
              <a:rPr lang="en"/>
              <a:t>will fail, because it fails to Override the required compareTo method.</a:t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0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4eef494c27_45_19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4eef494c27_45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https://docs.google.com/forms/d/e/1FAIpQLSeiAWiPr9kvlHziy5mBkt8eDH0AwBrr2hHf48F0dANCwKwG4w/viewform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DogLauncher will fail, because Maximizer expects OurComparables.</a:t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4eef494c27_45_20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4eef494c27_45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2078341b792_0_13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2078341b792_0_1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4eef494c27_45_2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4eef494c27_45_2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g4eef494c27_45_22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4" name="Google Shape;584;g4eef494c27_45_2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0" name="Shape 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1" name="Google Shape;591;g25a11037991_0_29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2" name="Google Shape;592;g25a11037991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25a11037991_0_30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25a11037991_0_3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c763503d0_1_3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c763503d0_1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http://piq.codeus.net/static/media/userpics/piq_257076_400x400.png</a:t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5a11037991_0_31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25a11037991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g25a11037991_0_32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9" name="Google Shape;619;g25a11037991_0_3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4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g25a11037991_0_32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6" name="Google Shape;626;g25a11037991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4eef494c27_45_23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4eef494c27_45_2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6" name="Shape 6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7" name="Google Shape;647;g4eef494c27_45_24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8" name="Google Shape;648;g4eef494c27_45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9" name="Shape 6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0" name="Google Shape;660;g207b669c950_0_31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1" name="Google Shape;661;g207b669c950_0_3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4eef494c27_45_2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4eef494c27_45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4eef494c27_45_27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4eef494c27_45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3" name="Shape 6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4" name="Google Shape;694;g4eef494c27_45_28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5" name="Google Shape;695;g4eef494c27_45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g25a11037991_0_3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9" name="Google Shape;709;g25a11037991_0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eef494c27_45_2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eef494c27_45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7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4eef494c27_45_29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4eef494c27_45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25a11037991_0_35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25a11037991_0_3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8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g25a11037991_0_35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0" name="Google Shape;740;g25a11037991_0_3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5" name="Shape 7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Google Shape;746;g25a11037991_0_364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7" name="Google Shape;747;g25a11037991_0_3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25a11037991_0_370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4" name="Google Shape;754;g25a11037991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g25a11037991_0_37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1" name="Google Shape;761;g25a11037991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6" name="Shape 7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7" name="Google Shape;767;g25a11037991_0_38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8" name="Google Shape;768;g25a11037991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3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g25a11037991_0_38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5" name="Google Shape;775;g25a11037991_0_3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0" name="Shape 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1" name="Google Shape;781;g25a11037991_0_40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2" name="Google Shape;782;g25a11037991_0_4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7" name="Shape 7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" name="Google Shape;788;g25a11037991_0_41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9" name="Google Shape;789;g25a11037991_0_4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078341b792_0_16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078341b792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g25a11037991_0_41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6" name="Google Shape;796;g25a11037991_0_4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1" name="Shape 8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2" name="Google Shape;802;g25a11037991_0_425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3" name="Google Shape;803;g25a11037991_0_4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g25a11037991_0_43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0" name="Google Shape;810;g25a11037991_0_4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g25a11037991_0_45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8" name="Google Shape;818;g25a11037991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4" name="Shape 8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5" name="Google Shape;825;g25a11037991_0_45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6" name="Google Shape;826;g25a11037991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25a11037991_0_466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25a11037991_0_4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25a11037991_0_47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25a11037991_0_4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25d2f812fb2_0_101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25d2f812fb2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25d2f812fb2_0_109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25d2f812fb2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25d2f812fb2_0_117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25d2f812fb2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4eef494c27_45_3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4eef494c27_45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2" name="Shape 8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Google Shape;873;g4eef494c27_45_312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4" name="Google Shape;874;g4eef494c27_45_3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g4eef494c27_45_31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1" name="Google Shape;881;g4eef494c27_45_3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5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4eef494c27_45_333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4eef494c27_45_3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4eef494c27_45_48:notes"/>
          <p:cNvSpPr/>
          <p:nvPr>
            <p:ph idx="2" type="sldImg"/>
          </p:nvPr>
        </p:nvSpPr>
        <p:spPr>
          <a:xfrm>
            <a:off x="381187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7" name="Google Shape;237;g4eef494c27_45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1pPr>
            <a:lvl2pPr lvl="1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2pPr>
            <a:lvl3pPr lvl="2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3pPr>
            <a:lvl4pPr lvl="3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4pPr>
            <a:lvl5pPr lvl="4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5pPr>
            <a:lvl6pPr lvl="5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6pPr>
            <a:lvl7pPr lvl="6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7pPr>
            <a:lvl8pPr lvl="7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8pPr>
            <a:lvl9pPr lvl="8" rtl="0">
              <a:spcBef>
                <a:spcPts val="0"/>
              </a:spcBef>
              <a:spcAft>
                <a:spcPts val="0"/>
              </a:spcAft>
              <a:buSzPts val="4400"/>
              <a:buNone/>
              <a:defRPr sz="4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79" name="Google Shape;79;p11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0" name="Google Shape;80;p11"/>
          <p:cNvSpPr txBox="1"/>
          <p:nvPr>
            <p:ph idx="2" type="body"/>
          </p:nvPr>
        </p:nvSpPr>
        <p:spPr>
          <a:xfrm>
            <a:off x="9543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84" name="Google Shape;84;p12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87" name="Google Shape;87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TITLE_AND_DESCRIPTION_3">
  <p:cSld name="SECTION_TITLE_AND_DESCRIPTION_3"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14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92" name="Google Shape;9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" name="Google Shape;93;p14"/>
          <p:cNvSpPr txBox="1"/>
          <p:nvPr>
            <p:ph idx="2" type="body"/>
          </p:nvPr>
        </p:nvSpPr>
        <p:spPr>
          <a:xfrm>
            <a:off x="4812381" y="402206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5"/>
          <p:cNvSpPr txBox="1"/>
          <p:nvPr>
            <p:ph type="title"/>
          </p:nvPr>
        </p:nvSpPr>
        <p:spPr>
          <a:xfrm>
            <a:off x="95425" y="4382350"/>
            <a:ext cx="8425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cxnSp>
        <p:nvCxnSpPr>
          <p:cNvPr id="97" name="Google Shape;97;p15"/>
          <p:cNvCxnSpPr/>
          <p:nvPr/>
        </p:nvCxnSpPr>
        <p:spPr>
          <a:xfrm>
            <a:off x="168250" y="4288400"/>
            <a:ext cx="8757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dark">
  <p:cSld name="BLANK_1">
    <p:bg>
      <p:bgPr>
        <a:solidFill>
          <a:schemeClr val="dk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nterlude">
  <p:cSld name="SECTION_TITLE_AND_DESCRIPTION_1_3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106" name="Google Shape;106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cxnSp>
        <p:nvCxnSpPr>
          <p:cNvPr id="108" name="Google Shape;108;p18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9" name="Google Shape;109;p1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_1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13" name="Google Shape;113;p1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14" name="Google Shape;114;p1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left">
  <p:cSld name="SECTION_TITLE_AND_DESCRIPTION_1_1_1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0" name="Google Shape;120;p20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1" name="Google Shape;121;p20"/>
          <p:cNvSpPr txBox="1"/>
          <p:nvPr>
            <p:ph type="title"/>
          </p:nvPr>
        </p:nvSpPr>
        <p:spPr>
          <a:xfrm>
            <a:off x="48829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pic>
        <p:nvPicPr>
          <p:cNvPr id="122" name="Google Shape;122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/>
          <p:nvPr>
            <p:ph idx="1" type="subTitle"/>
          </p:nvPr>
        </p:nvSpPr>
        <p:spPr>
          <a:xfrm>
            <a:off x="311700" y="2834125"/>
            <a:ext cx="8520600" cy="153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400"/>
              <a:buFont typeface="Roboto Light"/>
              <a:buNone/>
              <a:defRPr sz="2400"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left, Heading">
  <p:cSld name="SECTION_TITLE_AND_DESCRIPTION_1_1_1_1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/>
          <p:nvPr/>
        </p:nvSpPr>
        <p:spPr>
          <a:xfrm>
            <a:off x="0" y="6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48829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310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21"/>
          <p:cNvSpPr txBox="1"/>
          <p:nvPr>
            <p:ph idx="3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29" name="Google Shape;129;p21"/>
          <p:cNvSpPr txBox="1"/>
          <p:nvPr>
            <p:ph type="title"/>
          </p:nvPr>
        </p:nvSpPr>
        <p:spPr>
          <a:xfrm>
            <a:off x="208450" y="3418425"/>
            <a:ext cx="39501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1pPr>
            <a:lvl2pPr lvl="1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rtl="0"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/>
        </p:txBody>
      </p:sp>
      <p:pic>
        <p:nvPicPr>
          <p:cNvPr id="130" name="Google Shape;130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SECTION_HEADER_1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3" name="Google Shape;133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de on right">
  <p:cSld name="SECTION_TITLE_AND_DESCRIPTION_1_2"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7" name="Google Shape;137;p23"/>
          <p:cNvSpPr txBox="1"/>
          <p:nvPr>
            <p:ph idx="1" type="body"/>
          </p:nvPr>
        </p:nvSpPr>
        <p:spPr>
          <a:xfrm>
            <a:off x="311700" y="1152150"/>
            <a:ext cx="3950100" cy="342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8" name="Google Shape;138;p23"/>
          <p:cNvSpPr txBox="1"/>
          <p:nvPr>
            <p:ph idx="2" type="body"/>
          </p:nvPr>
        </p:nvSpPr>
        <p:spPr>
          <a:xfrm>
            <a:off x="4882900" y="448050"/>
            <a:ext cx="3950100" cy="412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type="title"/>
          </p:nvPr>
        </p:nvSpPr>
        <p:spPr>
          <a:xfrm>
            <a:off x="311700" y="445025"/>
            <a:ext cx="3950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 b="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Char char="●"/>
              <a:defRPr/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Char char="○"/>
              <a:defRPr/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Char char="■"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cxnSp>
        <p:nvCxnSpPr>
          <p:cNvPr id="22" name="Google Shape;22;p4"/>
          <p:cNvCxnSpPr/>
          <p:nvPr/>
        </p:nvCxnSpPr>
        <p:spPr>
          <a:xfrm>
            <a:off x="95431" y="402210"/>
            <a:ext cx="89097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oadmap">
  <p:cSld name="SECTION_TITLE_AND_DESCRIPTION_1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5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pic>
        <p:nvPicPr>
          <p:cNvPr id="27" name="Google Shape;27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>
            <a:off x="266975" y="4049175"/>
            <a:ext cx="40380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0" name="Google Shape;30;p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right">
  <p:cSld name="SECTION_TITLE_AND_DESCRIPTION_2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6"/>
          <p:cNvSpPr txBox="1"/>
          <p:nvPr>
            <p:ph idx="1" type="subTitle"/>
          </p:nvPr>
        </p:nvSpPr>
        <p:spPr>
          <a:xfrm>
            <a:off x="4835400" y="4198275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" name="Google Shape;34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35" name="Google Shape;35;p6"/>
          <p:cNvSpPr txBox="1"/>
          <p:nvPr/>
        </p:nvSpPr>
        <p:spPr>
          <a:xfrm>
            <a:off x="6365900" y="3724875"/>
            <a:ext cx="2591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" name="Google Shape;36;p6"/>
          <p:cNvSpPr txBox="1"/>
          <p:nvPr>
            <p:ph idx="2" type="body"/>
          </p:nvPr>
        </p:nvSpPr>
        <p:spPr>
          <a:xfrm>
            <a:off x="95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38" name="Google Shape;38;p6"/>
          <p:cNvCxnSpPr/>
          <p:nvPr/>
        </p:nvCxnSpPr>
        <p:spPr>
          <a:xfrm>
            <a:off x="95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mo slide left">
  <p:cSld name="SECTION_TITLE_AND_DESCRIPTION_2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7"/>
          <p:cNvSpPr/>
          <p:nvPr/>
        </p:nvSpPr>
        <p:spPr>
          <a:xfrm>
            <a:off x="0" y="-125"/>
            <a:ext cx="45720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7"/>
          <p:cNvSpPr txBox="1"/>
          <p:nvPr>
            <p:ph idx="1" type="subTitle"/>
          </p:nvPr>
        </p:nvSpPr>
        <p:spPr>
          <a:xfrm>
            <a:off x="225450" y="3943400"/>
            <a:ext cx="4045200" cy="46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2" name="Google Shape;42;p7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 Slides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" name="Google Shape;43;p7"/>
          <p:cNvSpPr txBox="1"/>
          <p:nvPr>
            <p:ph idx="2" type="body"/>
          </p:nvPr>
        </p:nvSpPr>
        <p:spPr>
          <a:xfrm>
            <a:off x="4667425" y="402200"/>
            <a:ext cx="43023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44" name="Google Shape;44;p7"/>
          <p:cNvSpPr txBox="1"/>
          <p:nvPr>
            <p:ph type="title"/>
          </p:nvPr>
        </p:nvSpPr>
        <p:spPr>
          <a:xfrm>
            <a:off x="4572000" y="0"/>
            <a:ext cx="45720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45" name="Google Shape;45;p7"/>
          <p:cNvCxnSpPr/>
          <p:nvPr/>
        </p:nvCxnSpPr>
        <p:spPr>
          <a:xfrm>
            <a:off x="4667431" y="402210"/>
            <a:ext cx="43521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46" name="Google Shape;4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">
  <p:cSld name="SECTION_TITLE_AND_DESCRIPTION_2_1_1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8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8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" name="Google Shape;51;p8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52" name="Google Shape;52;p8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53" name="Google Shape;53;p8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54" name="Google Shape;54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8"/>
          <p:cNvSpPr txBox="1"/>
          <p:nvPr/>
        </p:nvSpPr>
        <p:spPr>
          <a:xfrm>
            <a:off x="208440" y="3420075"/>
            <a:ext cx="41217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Demo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1">
  <p:cSld name="SECTION_TITLE_AND_DESCRIPTION_2_1_1_2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9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DF6E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9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0" name="Google Shape;60;p9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Compare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62" name="Google Shape;62;p9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63" name="Google Shape;63;p9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64" name="Google Shape;64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Wide Puzzle Solution">
  <p:cSld name="SECTION_TITLE_AND_DESCRIPTION_2_1_1_1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/>
          <p:nvPr/>
        </p:nvSpPr>
        <p:spPr>
          <a:xfrm>
            <a:off x="0" y="-125"/>
            <a:ext cx="2776500" cy="5143500"/>
          </a:xfrm>
          <a:prstGeom prst="rect">
            <a:avLst/>
          </a:prstGeom>
          <a:solidFill>
            <a:srgbClr val="F3F3F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0"/>
          <p:cNvSpPr txBox="1"/>
          <p:nvPr>
            <p:ph idx="1" type="subTitle"/>
          </p:nvPr>
        </p:nvSpPr>
        <p:spPr>
          <a:xfrm>
            <a:off x="225450" y="3943400"/>
            <a:ext cx="2450400" cy="719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9" name="Google Shape;69;p10"/>
          <p:cNvSpPr txBox="1"/>
          <p:nvPr/>
        </p:nvSpPr>
        <p:spPr>
          <a:xfrm>
            <a:off x="208445" y="3420075"/>
            <a:ext cx="18738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Solution</a:t>
            </a:r>
            <a:endParaRPr b="1" sz="2500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0"/>
          <p:cNvSpPr txBox="1"/>
          <p:nvPr>
            <p:ph idx="2" type="body"/>
          </p:nvPr>
        </p:nvSpPr>
        <p:spPr>
          <a:xfrm>
            <a:off x="2937350" y="402200"/>
            <a:ext cx="6032400" cy="426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1pPr>
            <a:lvl2pPr indent="-342900" lvl="1" marL="914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2pPr>
            <a:lvl3pPr indent="-342900" lvl="2" marL="1371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3pPr>
            <a:lvl4pPr indent="-342900" lvl="3" marL="1828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4pPr>
            <a:lvl5pPr indent="-342900" lvl="4" marL="22860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5pPr>
            <a:lvl6pPr indent="-342900" lvl="5" marL="27432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6pPr>
            <a:lvl7pPr indent="-342900" lvl="6" marL="32004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7pPr>
            <a:lvl8pPr indent="-342900" lvl="7" marL="36576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8pPr>
            <a:lvl9pPr indent="-342900" lvl="8" marL="4114800" rtl="0">
              <a:spcBef>
                <a:spcPts val="600"/>
              </a:spcBef>
              <a:spcAft>
                <a:spcPts val="0"/>
              </a:spcAft>
              <a:buSzPts val="1800"/>
              <a:buFont typeface="Roboto Light"/>
              <a:buChar char="•"/>
              <a:defRPr>
                <a:latin typeface="Roboto Light"/>
                <a:ea typeface="Roboto Light"/>
                <a:cs typeface="Roboto Light"/>
                <a:sym typeface="Roboto Light"/>
              </a:defRPr>
            </a:lvl9pPr>
          </a:lstStyle>
          <a:p/>
        </p:txBody>
      </p:sp>
      <p:sp>
        <p:nvSpPr>
          <p:cNvPr id="71" name="Google Shape;71;p10"/>
          <p:cNvSpPr txBox="1"/>
          <p:nvPr>
            <p:ph type="title"/>
          </p:nvPr>
        </p:nvSpPr>
        <p:spPr>
          <a:xfrm>
            <a:off x="2776500" y="0"/>
            <a:ext cx="63675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cxnSp>
        <p:nvCxnSpPr>
          <p:cNvPr id="72" name="Google Shape;72;p10"/>
          <p:cNvCxnSpPr/>
          <p:nvPr/>
        </p:nvCxnSpPr>
        <p:spPr>
          <a:xfrm>
            <a:off x="2937350" y="402200"/>
            <a:ext cx="6082200" cy="0"/>
          </a:xfrm>
          <a:prstGeom prst="straightConnector1">
            <a:avLst/>
          </a:prstGeom>
          <a:noFill/>
          <a:ln cap="flat" cmpd="sng" w="19050">
            <a:solidFill>
              <a:srgbClr val="BF9000"/>
            </a:solidFill>
            <a:prstDash val="solid"/>
            <a:round/>
            <a:headEnd len="med" w="med" type="none"/>
            <a:tailEnd len="med" w="med" type="none"/>
          </a:ln>
        </p:spPr>
      </p:cxnSp>
      <p:pic>
        <p:nvPicPr>
          <p:cNvPr id="73" name="Google Shape;73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10.xml"/><Relationship Id="rId22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9.xml"/><Relationship Id="rId21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12.xml"/><Relationship Id="rId24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23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slideLayout" Target="../slideLayouts/slideLayout18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1600"/>
              <a:buFont typeface="Roboto Medium"/>
              <a:buNone/>
              <a:defRPr sz="16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0B5394"/>
              </a:buClr>
              <a:buSzPts val="2800"/>
              <a:buFont typeface="Roboto Medium"/>
              <a:buNone/>
              <a:defRPr sz="2800">
                <a:solidFill>
                  <a:srgbClr val="0B5394"/>
                </a:solidFill>
                <a:latin typeface="Roboto Medium"/>
                <a:ea typeface="Roboto Medium"/>
                <a:cs typeface="Roboto Medium"/>
                <a:sym typeface="Roboto Medium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42900" lvl="1" marL="914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42900" lvl="2" marL="1371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42900" lvl="3" marL="1828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42900" lvl="4" marL="22860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42900" lvl="5" marL="27432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42900" lvl="6" marL="32004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42900" lvl="7" marL="36576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42900" lvl="8" marL="4114800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•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rt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9" name="Google Shape;9;p1"/>
          <p:cNvPicPr preferRelativeResize="0"/>
          <p:nvPr/>
        </p:nvPicPr>
        <p:blipFill>
          <a:blip r:embed="rId1">
            <a:alphaModFix/>
          </a:blip>
          <a:stretch>
            <a:fillRect/>
          </a:stretch>
        </p:blipFill>
        <p:spPr>
          <a:xfrm>
            <a:off x="0" y="4983478"/>
            <a:ext cx="457200" cy="16002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  <p:sldLayoutId id="2147483661" r:id="rId15"/>
    <p:sldLayoutId id="2147483662" r:id="rId16"/>
    <p:sldLayoutId id="2147483663" r:id="rId17"/>
    <p:sldLayoutId id="2147483664" r:id="rId18"/>
    <p:sldLayoutId id="2147483665" r:id="rId19"/>
    <p:sldLayoutId id="2147483666" r:id="rId20"/>
    <p:sldLayoutId id="2147483667" r:id="rId21"/>
    <p:sldLayoutId id="2147483668" r:id="rId22"/>
    <p:sldLayoutId id="2147483669" r:id="rId2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7.png"/><Relationship Id="rId5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www.ehuandkai.com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hyperlink" Target="https://docs.google.com/presentation/d/128PmKI2zpI4pi21_sQxAgeLj7eF3dJzoLciJea4W37A/edit#slide=id.g6292bcebc_9247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Relationship Id="rId3" Type="http://schemas.openxmlformats.org/officeDocument/2006/relationships/image" Target="../media/image10.png"/><Relationship Id="rId4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Relationship Id="rId3" Type="http://schemas.openxmlformats.org/officeDocument/2006/relationships/image" Target="../media/image12.png"/><Relationship Id="rId4" Type="http://schemas.openxmlformats.org/officeDocument/2006/relationships/image" Target="../media/image10.png"/><Relationship Id="rId5" Type="http://schemas.openxmlformats.org/officeDocument/2006/relationships/image" Target="../media/image13.png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docs.oracle.com/javase/tutorial/java/IandI/override.html" TargetMode="Externa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n.wikipedia.org/wiki/Polymorphism_(computer_science)" TargetMode="External"/><Relationship Id="rId4" Type="http://schemas.openxmlformats.org/officeDocument/2006/relationships/hyperlink" Target="http://www.stroustrup.com/glossary.html#Gpolymorphism" TargetMode="Externa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2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markroylong.wordpress.com/2014/01/14/great-moments-in-learning-2-brevity-is-the-soul-of-writing-andor-wit/#more-311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ctrTitle"/>
          </p:nvPr>
        </p:nvSpPr>
        <p:spPr>
          <a:xfrm>
            <a:off x="311700" y="1658975"/>
            <a:ext cx="8709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accent3"/>
                </a:solidFill>
              </a:rPr>
              <a:t>Subtype Polymorphism, Comparators, Comparable</a:t>
            </a:r>
            <a:endParaRPr sz="3600">
              <a:solidFill>
                <a:schemeClr val="accent3"/>
              </a:solidFill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345775" y="2130700"/>
            <a:ext cx="2762700" cy="28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BF9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Lecture 10 (Inheritance 3)</a:t>
            </a:r>
            <a:endParaRPr sz="1200">
              <a:solidFill>
                <a:srgbClr val="BF9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7" name="Google Shape;147;p24"/>
          <p:cNvSpPr txBox="1"/>
          <p:nvPr/>
        </p:nvSpPr>
        <p:spPr>
          <a:xfrm>
            <a:off x="311700" y="3854350"/>
            <a:ext cx="8520600" cy="65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CS61B, Fall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202</a:t>
            </a:r>
            <a:r>
              <a:rPr lang="en" sz="1600">
                <a:latin typeface="Roboto Medium"/>
                <a:ea typeface="Roboto Medium"/>
                <a:cs typeface="Roboto Medium"/>
                <a:sym typeface="Roboto Medium"/>
              </a:rPr>
              <a:t>3</a:t>
            </a:r>
            <a:r>
              <a:rPr lang="en" sz="1600">
                <a:solidFill>
                  <a:srgbClr val="000000"/>
                </a:solidFill>
                <a:latin typeface="Roboto Medium"/>
                <a:ea typeface="Roboto Medium"/>
                <a:cs typeface="Roboto Medium"/>
                <a:sym typeface="Roboto Medium"/>
              </a:rPr>
              <a:t> @ UC Berkeley</a:t>
            </a:r>
            <a:endParaRPr sz="1600">
              <a:solidFill>
                <a:srgbClr val="000000"/>
              </a:solidFill>
              <a:latin typeface="Roboto Medium"/>
              <a:ea typeface="Roboto Medium"/>
              <a:cs typeface="Roboto Medium"/>
              <a:sym typeface="Roboto Medium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 sz="1600">
                <a:latin typeface="Roboto Light"/>
                <a:ea typeface="Roboto Light"/>
                <a:cs typeface="Roboto Light"/>
                <a:sym typeface="Roboto Light"/>
              </a:rPr>
              <a:t>Slides credit: </a:t>
            </a:r>
            <a:r>
              <a:rPr lang="en" sz="1600">
                <a:solidFill>
                  <a:srgbClr val="000000"/>
                </a:solidFill>
                <a:latin typeface="Roboto Light"/>
                <a:ea typeface="Roboto Light"/>
                <a:cs typeface="Roboto Light"/>
                <a:sym typeface="Roboto Light"/>
              </a:rPr>
              <a:t>Josh Hug</a:t>
            </a:r>
            <a:endParaRPr sz="1600">
              <a:solidFill>
                <a:srgbClr val="000000"/>
              </a:solidFill>
              <a:latin typeface="Roboto Light"/>
              <a:ea typeface="Roboto Light"/>
              <a:cs typeface="Roboto Light"/>
              <a:sym typeface="Roboto Light"/>
            </a:endParaRPr>
          </a:p>
        </p:txBody>
      </p:sp>
      <p:pic>
        <p:nvPicPr>
          <p:cNvPr id="148" name="Google Shape;148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73225" y="354900"/>
            <a:ext cx="4585699" cy="1706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3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Subtype Polymorphism vs. Explicit Higher Order Functions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Building a General Max Function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The Naive Approach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OurComparable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Compilation Error Puzzle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Comparable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Comparators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57" name="Google Shape;257;p33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Naive Approach</a:t>
            </a:r>
            <a:endParaRPr/>
          </a:p>
        </p:txBody>
      </p:sp>
      <p:sp>
        <p:nvSpPr>
          <p:cNvPr id="258" name="Google Shape;258;p33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10</a:t>
            </a:r>
            <a:r>
              <a:rPr lang="en"/>
              <a:t>, CS61B, Fall 2023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3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Goal: The One True Max Function</a:t>
            </a:r>
            <a:endParaRPr/>
          </a:p>
        </p:txBody>
      </p:sp>
      <p:sp>
        <p:nvSpPr>
          <p:cNvPr id="264" name="Google Shape;264;p34"/>
          <p:cNvSpPr txBox="1"/>
          <p:nvPr>
            <p:ph idx="1" type="body"/>
          </p:nvPr>
        </p:nvSpPr>
        <p:spPr>
          <a:xfrm>
            <a:off x="107050" y="402200"/>
            <a:ext cx="8520600" cy="11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want to write a function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max()</a:t>
            </a:r>
            <a:r>
              <a:rPr lang="en"/>
              <a:t> that returns the max of any array, regardless of type. </a:t>
            </a:r>
            <a:endParaRPr/>
          </a:p>
        </p:txBody>
      </p:sp>
      <p:sp>
        <p:nvSpPr>
          <p:cNvPr id="265" name="Google Shape;265;p34"/>
          <p:cNvSpPr/>
          <p:nvPr/>
        </p:nvSpPr>
        <p:spPr>
          <a:xfrm>
            <a:off x="5523413" y="1727950"/>
            <a:ext cx="508800" cy="355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6" name="Google Shape;266;p34"/>
          <p:cNvSpPr/>
          <p:nvPr/>
        </p:nvSpPr>
        <p:spPr>
          <a:xfrm>
            <a:off x="3055713" y="1717100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5</a:t>
            </a:r>
            <a:endParaRPr sz="1800"/>
          </a:p>
        </p:txBody>
      </p:sp>
      <p:sp>
        <p:nvSpPr>
          <p:cNvPr id="267" name="Google Shape;267;p34"/>
          <p:cNvSpPr/>
          <p:nvPr/>
        </p:nvSpPr>
        <p:spPr>
          <a:xfrm>
            <a:off x="3558213" y="1717100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endParaRPr sz="1800"/>
          </a:p>
        </p:txBody>
      </p:sp>
      <p:sp>
        <p:nvSpPr>
          <p:cNvPr id="268" name="Google Shape;268;p34"/>
          <p:cNvSpPr/>
          <p:nvPr/>
        </p:nvSpPr>
        <p:spPr>
          <a:xfrm>
            <a:off x="4060713" y="1717100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</a:t>
            </a:r>
            <a:endParaRPr sz="1800"/>
          </a:p>
        </p:txBody>
      </p:sp>
      <p:sp>
        <p:nvSpPr>
          <p:cNvPr id="269" name="Google Shape;269;p34"/>
          <p:cNvSpPr/>
          <p:nvPr/>
        </p:nvSpPr>
        <p:spPr>
          <a:xfrm>
            <a:off x="4563213" y="1717100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7</a:t>
            </a:r>
            <a:endParaRPr sz="1800"/>
          </a:p>
        </p:txBody>
      </p:sp>
      <p:sp>
        <p:nvSpPr>
          <p:cNvPr id="270" name="Google Shape;270;p34"/>
          <p:cNvSpPr txBox="1"/>
          <p:nvPr/>
        </p:nvSpPr>
        <p:spPr>
          <a:xfrm>
            <a:off x="3163191" y="2009438"/>
            <a:ext cx="18240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0    1    2    3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71" name="Google Shape;271;p34"/>
          <p:cNvSpPr/>
          <p:nvPr/>
        </p:nvSpPr>
        <p:spPr>
          <a:xfrm>
            <a:off x="3362838" y="2608063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2" name="Google Shape;272;p34"/>
          <p:cNvSpPr/>
          <p:nvPr/>
        </p:nvSpPr>
        <p:spPr>
          <a:xfrm>
            <a:off x="3865338" y="2608063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3" name="Google Shape;273;p34"/>
          <p:cNvSpPr/>
          <p:nvPr/>
        </p:nvSpPr>
        <p:spPr>
          <a:xfrm>
            <a:off x="4367838" y="2608063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74" name="Google Shape;274;p34"/>
          <p:cNvSpPr txBox="1"/>
          <p:nvPr/>
        </p:nvSpPr>
        <p:spPr>
          <a:xfrm>
            <a:off x="3470314" y="2900400"/>
            <a:ext cx="1439400" cy="2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0    1    2   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75" name="Google Shape;275;p34"/>
          <p:cNvCxnSpPr>
            <a:stCxn id="269" idx="3"/>
            <a:endCxn id="265" idx="1"/>
          </p:cNvCxnSpPr>
          <p:nvPr/>
        </p:nvCxnSpPr>
        <p:spPr>
          <a:xfrm>
            <a:off x="5065713" y="1904450"/>
            <a:ext cx="457800" cy="120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76" name="Google Shape;276;p34"/>
          <p:cNvCxnSpPr>
            <a:stCxn id="265" idx="3"/>
          </p:cNvCxnSpPr>
          <p:nvPr/>
        </p:nvCxnSpPr>
        <p:spPr>
          <a:xfrm>
            <a:off x="6032213" y="1905550"/>
            <a:ext cx="4683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7" name="Google Shape;277;p34"/>
          <p:cNvSpPr txBox="1"/>
          <p:nvPr/>
        </p:nvSpPr>
        <p:spPr>
          <a:xfrm>
            <a:off x="6678088" y="1682948"/>
            <a:ext cx="411900" cy="3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</a:rPr>
              <a:t>7</a:t>
            </a:r>
            <a:endParaRPr/>
          </a:p>
        </p:txBody>
      </p:sp>
      <p:sp>
        <p:nvSpPr>
          <p:cNvPr id="278" name="Google Shape;278;p34"/>
          <p:cNvSpPr/>
          <p:nvPr/>
        </p:nvSpPr>
        <p:spPr>
          <a:xfrm>
            <a:off x="5523413" y="2617825"/>
            <a:ext cx="508800" cy="355200"/>
          </a:xfrm>
          <a:prstGeom prst="rect">
            <a:avLst/>
          </a:prstGeom>
          <a:solidFill>
            <a:srgbClr val="D0E0E3"/>
          </a:solidFill>
          <a:ln cap="flat" cmpd="sng" w="9525">
            <a:solidFill>
              <a:srgbClr val="43434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max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79" name="Google Shape;279;p34"/>
          <p:cNvCxnSpPr>
            <a:stCxn id="273" idx="3"/>
            <a:endCxn id="278" idx="1"/>
          </p:cNvCxnSpPr>
          <p:nvPr/>
        </p:nvCxnSpPr>
        <p:spPr>
          <a:xfrm>
            <a:off x="4870338" y="2795413"/>
            <a:ext cx="6531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80" name="Google Shape;280;p34"/>
          <p:cNvCxnSpPr>
            <a:stCxn id="278" idx="3"/>
          </p:cNvCxnSpPr>
          <p:nvPr/>
        </p:nvCxnSpPr>
        <p:spPr>
          <a:xfrm>
            <a:off x="6032213" y="2795425"/>
            <a:ext cx="484500" cy="0"/>
          </a:xfrm>
          <a:prstGeom prst="straightConnector1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1" name="Google Shape;281;p34"/>
          <p:cNvSpPr/>
          <p:nvPr/>
        </p:nvSpPr>
        <p:spPr>
          <a:xfrm>
            <a:off x="6632788" y="1718200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2" name="Google Shape;282;p34"/>
          <p:cNvSpPr/>
          <p:nvPr/>
        </p:nvSpPr>
        <p:spPr>
          <a:xfrm>
            <a:off x="6645913" y="2608075"/>
            <a:ext cx="502500" cy="374700"/>
          </a:xfrm>
          <a:prstGeom prst="rect">
            <a:avLst/>
          </a:prstGeom>
          <a:noFill/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283" name="Google Shape;283;p34"/>
          <p:cNvSpPr txBox="1"/>
          <p:nvPr/>
        </p:nvSpPr>
        <p:spPr>
          <a:xfrm>
            <a:off x="6839563" y="2661075"/>
            <a:ext cx="250500" cy="1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34"/>
          <p:cNvSpPr txBox="1"/>
          <p:nvPr/>
        </p:nvSpPr>
        <p:spPr>
          <a:xfrm>
            <a:off x="1995587" y="4266675"/>
            <a:ext cx="11055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Sture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9 lbs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85" name="Google Shape;28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13175" y="3478425"/>
            <a:ext cx="1164925" cy="77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6" name="Google Shape;28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094313" y="3634255"/>
            <a:ext cx="556175" cy="851290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4"/>
          <p:cNvSpPr txBox="1"/>
          <p:nvPr/>
        </p:nvSpPr>
        <p:spPr>
          <a:xfrm>
            <a:off x="4908363" y="4490625"/>
            <a:ext cx="9462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Benjamin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15 lbs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8" name="Google Shape;288;p34"/>
          <p:cNvSpPr txBox="1"/>
          <p:nvPr/>
        </p:nvSpPr>
        <p:spPr>
          <a:xfrm>
            <a:off x="3542725" y="4476874"/>
            <a:ext cx="907200" cy="37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Elyse</a:t>
            </a:r>
            <a:endParaRPr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3 lbs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289" name="Google Shape;289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18541" y="3499050"/>
            <a:ext cx="801084" cy="10293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90" name="Google Shape;290;p34"/>
          <p:cNvCxnSpPr/>
          <p:nvPr/>
        </p:nvCxnSpPr>
        <p:spPr>
          <a:xfrm flipH="1">
            <a:off x="3101213" y="2842250"/>
            <a:ext cx="516600" cy="7509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1" name="Google Shape;291;p34"/>
          <p:cNvCxnSpPr>
            <a:endCxn id="289" idx="0"/>
          </p:cNvCxnSpPr>
          <p:nvPr/>
        </p:nvCxnSpPr>
        <p:spPr>
          <a:xfrm flipH="1">
            <a:off x="4019083" y="2818050"/>
            <a:ext cx="2400" cy="6810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2" name="Google Shape;292;p34"/>
          <p:cNvCxnSpPr/>
          <p:nvPr/>
        </p:nvCxnSpPr>
        <p:spPr>
          <a:xfrm>
            <a:off x="4610988" y="2874550"/>
            <a:ext cx="444000" cy="7671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93" name="Google Shape;293;p34"/>
          <p:cNvCxnSpPr>
            <a:stCxn id="283" idx="2"/>
          </p:cNvCxnSpPr>
          <p:nvPr/>
        </p:nvCxnSpPr>
        <p:spPr>
          <a:xfrm flipH="1">
            <a:off x="5676913" y="2824275"/>
            <a:ext cx="1287900" cy="906300"/>
          </a:xfrm>
          <a:prstGeom prst="straightConnector1">
            <a:avLst/>
          </a:prstGeom>
          <a:noFill/>
          <a:ln cap="flat" cmpd="sng" w="9525">
            <a:solidFill>
              <a:srgbClr val="666666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Compilation Error Challenge: </a:t>
            </a:r>
            <a:r>
              <a:rPr lang="en"/>
              <a:t>yellkey.com/</a:t>
            </a:r>
            <a:r>
              <a:rPr lang="en">
                <a:solidFill>
                  <a:srgbClr val="208920"/>
                </a:solidFill>
              </a:rPr>
              <a:t>dog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299" name="Google Shape;299;p35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Suppose we want to write a function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max()</a:t>
            </a:r>
            <a:r>
              <a:rPr lang="en"/>
              <a:t> that returns the max of any array, regardless of type. How many compilation errors are there in the code shown?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0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lphaUcPeriod"/>
            </a:pPr>
            <a:r>
              <a:rPr lang="en"/>
              <a:t>3</a:t>
            </a:r>
            <a:endParaRPr/>
          </a:p>
        </p:txBody>
      </p:sp>
      <p:sp>
        <p:nvSpPr>
          <p:cNvPr id="300" name="Google Shape;300;p35"/>
          <p:cNvSpPr/>
          <p:nvPr/>
        </p:nvSpPr>
        <p:spPr>
          <a:xfrm>
            <a:off x="4785448" y="1795925"/>
            <a:ext cx="2279400" cy="3066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35"/>
          <p:cNvSpPr/>
          <p:nvPr/>
        </p:nvSpPr>
        <p:spPr>
          <a:xfrm>
            <a:off x="3717293" y="2483397"/>
            <a:ext cx="2732700" cy="306600"/>
          </a:xfrm>
          <a:prstGeom prst="rect">
            <a:avLst/>
          </a:prstGeom>
          <a:noFill/>
          <a:ln cap="flat" cmpd="sng" w="19050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35"/>
          <p:cNvSpPr txBox="1"/>
          <p:nvPr/>
        </p:nvSpPr>
        <p:spPr>
          <a:xfrm>
            <a:off x="1540800" y="1332855"/>
            <a:ext cx="7085700" cy="188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        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3" name="Google Shape;303;p35"/>
          <p:cNvSpPr/>
          <p:nvPr/>
        </p:nvSpPr>
        <p:spPr>
          <a:xfrm>
            <a:off x="1650650" y="1133955"/>
            <a:ext cx="12849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Maximizer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35"/>
          <p:cNvSpPr/>
          <p:nvPr/>
        </p:nvSpPr>
        <p:spPr>
          <a:xfrm>
            <a:off x="3909350" y="1401150"/>
            <a:ext cx="2279400" cy="306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35"/>
          <p:cNvSpPr/>
          <p:nvPr/>
        </p:nvSpPr>
        <p:spPr>
          <a:xfrm>
            <a:off x="2722175" y="2142225"/>
            <a:ext cx="2988900" cy="306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5"/>
          <p:cNvSpPr txBox="1"/>
          <p:nvPr/>
        </p:nvSpPr>
        <p:spPr>
          <a:xfrm>
            <a:off x="1540800" y="3446364"/>
            <a:ext cx="7085700" cy="164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"Elyse"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"Sture"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"Benjamin"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)}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07" name="Google Shape;307;p35"/>
          <p:cNvSpPr/>
          <p:nvPr/>
        </p:nvSpPr>
        <p:spPr>
          <a:xfrm>
            <a:off x="1650650" y="3247469"/>
            <a:ext cx="14589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8" name="Google Shape;308;p35"/>
          <p:cNvSpPr/>
          <p:nvPr/>
        </p:nvSpPr>
        <p:spPr>
          <a:xfrm>
            <a:off x="3386225" y="4266475"/>
            <a:ext cx="2988900" cy="306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3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Writing a General Max Function</a:t>
            </a:r>
            <a:endParaRPr/>
          </a:p>
        </p:txBody>
      </p:sp>
      <p:sp>
        <p:nvSpPr>
          <p:cNvPr id="314" name="Google Shape;314;p3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"/>
              <a:t>Objects cannot be compared to other objects with 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(bad) way to fix this: Write a max method in the Dog class. </a:t>
            </a:r>
            <a:endParaRPr/>
          </a:p>
        </p:txBody>
      </p:sp>
      <p:sp>
        <p:nvSpPr>
          <p:cNvPr id="315" name="Google Shape;315;p36"/>
          <p:cNvSpPr txBox="1"/>
          <p:nvPr/>
        </p:nvSpPr>
        <p:spPr>
          <a:xfrm>
            <a:off x="1540800" y="1332855"/>
            <a:ext cx="7085700" cy="188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        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6" name="Google Shape;316;p36"/>
          <p:cNvSpPr/>
          <p:nvPr/>
        </p:nvSpPr>
        <p:spPr>
          <a:xfrm>
            <a:off x="1650650" y="1133955"/>
            <a:ext cx="12849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Maximizer.java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7" name="Google Shape;317;p36"/>
          <p:cNvSpPr/>
          <p:nvPr/>
        </p:nvSpPr>
        <p:spPr>
          <a:xfrm>
            <a:off x="2722175" y="2142225"/>
            <a:ext cx="2988900" cy="306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6"/>
          <p:cNvSpPr txBox="1"/>
          <p:nvPr/>
        </p:nvSpPr>
        <p:spPr>
          <a:xfrm>
            <a:off x="1540800" y="3446364"/>
            <a:ext cx="7085700" cy="164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"Elyse"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"Sture"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"Benjamin"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)}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19" name="Google Shape;319;p36"/>
          <p:cNvSpPr/>
          <p:nvPr/>
        </p:nvSpPr>
        <p:spPr>
          <a:xfrm>
            <a:off x="1650650" y="3247469"/>
            <a:ext cx="14589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37"/>
          <p:cNvSpPr txBox="1"/>
          <p:nvPr/>
        </p:nvSpPr>
        <p:spPr>
          <a:xfrm>
            <a:off x="317300" y="1569900"/>
            <a:ext cx="6154200" cy="3140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Returns maximum of dogs. */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null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||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null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: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       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5" name="Google Shape;325;p37"/>
          <p:cNvSpPr txBox="1"/>
          <p:nvPr/>
        </p:nvSpPr>
        <p:spPr>
          <a:xfrm>
            <a:off x="3594600" y="4191750"/>
            <a:ext cx="5106600" cy="784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largest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F7AD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26" name="Google Shape;326;p3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Dog.maxDog</a:t>
            </a:r>
            <a:endParaRPr/>
          </a:p>
        </p:txBody>
      </p:sp>
      <p:sp>
        <p:nvSpPr>
          <p:cNvPr id="327" name="Google Shape;327;p3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One approach to maximizing a Dog array: Leave it to the Dog class.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is the disadvantage of this?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Fundamental Problem</a:t>
            </a:r>
            <a:endParaRPr/>
          </a:p>
        </p:txBody>
      </p:sp>
      <p:sp>
        <p:nvSpPr>
          <p:cNvPr id="333" name="Google Shape;333;p38"/>
          <p:cNvSpPr txBox="1"/>
          <p:nvPr>
            <p:ph idx="1" type="body"/>
          </p:nvPr>
        </p:nvSpPr>
        <p:spPr>
          <a:xfrm>
            <a:off x="107050" y="402200"/>
            <a:ext cx="8520600" cy="8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cannot be compared to other objects with &gt;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could we fix our Maximizer class using inheritance / HoFs?</a:t>
            </a:r>
            <a:endParaRPr/>
          </a:p>
        </p:txBody>
      </p:sp>
      <p:sp>
        <p:nvSpPr>
          <p:cNvPr id="334" name="Google Shape;334;p38"/>
          <p:cNvSpPr txBox="1"/>
          <p:nvPr/>
        </p:nvSpPr>
        <p:spPr>
          <a:xfrm>
            <a:off x="1540800" y="1332855"/>
            <a:ext cx="7085700" cy="1881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           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5" name="Google Shape;335;p38"/>
          <p:cNvSpPr/>
          <p:nvPr/>
        </p:nvSpPr>
        <p:spPr>
          <a:xfrm>
            <a:off x="1650650" y="1133955"/>
            <a:ext cx="12849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Maximizer.java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6" name="Google Shape;336;p38"/>
          <p:cNvSpPr/>
          <p:nvPr/>
        </p:nvSpPr>
        <p:spPr>
          <a:xfrm>
            <a:off x="2722175" y="2142225"/>
            <a:ext cx="2988900" cy="306600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38"/>
          <p:cNvSpPr txBox="1"/>
          <p:nvPr/>
        </p:nvSpPr>
        <p:spPr>
          <a:xfrm>
            <a:off x="1540800" y="3446364"/>
            <a:ext cx="7085700" cy="1646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"Elyse"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"Sture"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"Benjamin"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)}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38" name="Google Shape;338;p38"/>
          <p:cNvSpPr/>
          <p:nvPr/>
        </p:nvSpPr>
        <p:spPr>
          <a:xfrm>
            <a:off x="1650650" y="3247469"/>
            <a:ext cx="14589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9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Subtype Polymorphism vs. Explicit Higher Order Functions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Building a General Max Function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Naive Approach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OurComparable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Compilation Error Puzzle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Comparable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Comparators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344" name="Google Shape;344;p39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OurComparable</a:t>
            </a:r>
            <a:endParaRPr/>
          </a:p>
        </p:txBody>
      </p:sp>
      <p:sp>
        <p:nvSpPr>
          <p:cNvPr id="345" name="Google Shape;345;p39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10</a:t>
            </a:r>
            <a:r>
              <a:rPr lang="en"/>
              <a:t>, CS61B, Fall 2023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0"/>
          <p:cNvSpPr txBox="1"/>
          <p:nvPr/>
        </p:nvSpPr>
        <p:spPr>
          <a:xfrm>
            <a:off x="242875" y="1772525"/>
            <a:ext cx="8714700" cy="495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1" name="Google Shape;351;p4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Solution</a:t>
            </a:r>
            <a:endParaRPr/>
          </a:p>
        </p:txBody>
      </p:sp>
      <p:sp>
        <p:nvSpPr>
          <p:cNvPr id="352" name="Google Shape;352;p4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Create an interface that guarantees a comparison method.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Dog implement this interface.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Write Maximizer class in terms of this interface.</a:t>
            </a:r>
            <a:endParaRPr/>
          </a:p>
        </p:txBody>
      </p:sp>
      <p:sp>
        <p:nvSpPr>
          <p:cNvPr id="353" name="Google Shape;353;p40"/>
          <p:cNvSpPr/>
          <p:nvPr/>
        </p:nvSpPr>
        <p:spPr>
          <a:xfrm>
            <a:off x="4461563" y="2663163"/>
            <a:ext cx="2132100" cy="795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OurComparable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354" name="Google Shape;354;p40"/>
          <p:cNvSpPr/>
          <p:nvPr/>
        </p:nvSpPr>
        <p:spPr>
          <a:xfrm>
            <a:off x="2550325" y="3091738"/>
            <a:ext cx="1909200" cy="2955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compareTo(Object)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55" name="Google Shape;355;p40"/>
          <p:cNvSpPr/>
          <p:nvPr/>
        </p:nvSpPr>
        <p:spPr>
          <a:xfrm>
            <a:off x="4578478" y="4037988"/>
            <a:ext cx="1909200" cy="795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Dog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356" name="Google Shape;356;p40"/>
          <p:cNvCxnSpPr>
            <a:stCxn id="355" idx="0"/>
            <a:endCxn id="353" idx="2"/>
          </p:cNvCxnSpPr>
          <p:nvPr/>
        </p:nvCxnSpPr>
        <p:spPr>
          <a:xfrm rot="10800000">
            <a:off x="5527678" y="3458688"/>
            <a:ext cx="5400" cy="579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7" name="Google Shape;357;p40"/>
          <p:cNvSpPr/>
          <p:nvPr/>
        </p:nvSpPr>
        <p:spPr>
          <a:xfrm>
            <a:off x="2664981" y="4486815"/>
            <a:ext cx="1909200" cy="2955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358" name="Google Shape;358;p40"/>
          <p:cNvCxnSpPr/>
          <p:nvPr/>
        </p:nvCxnSpPr>
        <p:spPr>
          <a:xfrm rot="10800000">
            <a:off x="5091350" y="877750"/>
            <a:ext cx="512400" cy="1881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59" name="Google Shape;359;p40"/>
          <p:cNvSpPr txBox="1"/>
          <p:nvPr/>
        </p:nvSpPr>
        <p:spPr>
          <a:xfrm>
            <a:off x="5720650" y="877750"/>
            <a:ext cx="3148800" cy="57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</a:t>
            </a:r>
            <a:r>
              <a:rPr lang="en">
                <a:solidFill>
                  <a:srgbClr val="BE0712"/>
                </a:solidFill>
              </a:rPr>
              <a:t>nterface inheritance says </a:t>
            </a:r>
            <a:r>
              <a:rPr b="1" lang="en">
                <a:solidFill>
                  <a:srgbClr val="BE0712"/>
                </a:solidFill>
              </a:rPr>
              <a:t>what</a:t>
            </a:r>
            <a:r>
              <a:rPr lang="en">
                <a:solidFill>
                  <a:srgbClr val="BE0712"/>
                </a:solidFill>
              </a:rPr>
              <a:t> a class can do, in this case compare.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365" name="Google Shape;365;p41"/>
          <p:cNvSpPr txBox="1"/>
          <p:nvPr/>
        </p:nvSpPr>
        <p:spPr>
          <a:xfrm>
            <a:off x="291575" y="687575"/>
            <a:ext cx="67365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"Elyse"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"Sture"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"Benjamin"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66" name="Google Shape;366;p41"/>
          <p:cNvSpPr/>
          <p:nvPr/>
        </p:nvSpPr>
        <p:spPr>
          <a:xfrm>
            <a:off x="401425" y="488675"/>
            <a:ext cx="13008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Maximizer.java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p41"/>
          <p:cNvSpPr txBox="1"/>
          <p:nvPr/>
        </p:nvSpPr>
        <p:spPr>
          <a:xfrm>
            <a:off x="7196050" y="1245825"/>
            <a:ext cx="1782900" cy="12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This doesn't compile because you can't compare objects with the &gt; operator.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373" name="Google Shape;373;p42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74" name="Google Shape;374;p42"/>
          <p:cNvSpPr/>
          <p:nvPr/>
        </p:nvSpPr>
        <p:spPr>
          <a:xfrm>
            <a:off x="401425" y="488675"/>
            <a:ext cx="16536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OurComparable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Bonus Content: DMS and Type Checking Puzzle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Video Only </a:t>
            </a:r>
            <a:endParaRPr/>
          </a:p>
        </p:txBody>
      </p:sp>
      <p:sp>
        <p:nvSpPr>
          <p:cNvPr id="154" name="Google Shape;154;p25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10</a:t>
            </a:r>
            <a:r>
              <a:rPr lang="en"/>
              <a:t>, CS61B, Fall 2023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p4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380" name="Google Shape;380;p43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1" name="Google Shape;381;p43"/>
          <p:cNvSpPr/>
          <p:nvPr/>
        </p:nvSpPr>
        <p:spPr>
          <a:xfrm>
            <a:off x="401425" y="488675"/>
            <a:ext cx="16536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OurComparable.java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387" name="Google Shape;387;p44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 -1 if this &lt; o.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*  Return 0 if this equals o.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*  Return 1 if this &gt; o.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88" name="Google Shape;388;p44"/>
          <p:cNvSpPr/>
          <p:nvPr/>
        </p:nvSpPr>
        <p:spPr>
          <a:xfrm>
            <a:off x="401425" y="488675"/>
            <a:ext cx="16536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OurComparable.java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394" name="Google Shape;394;p45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95" name="Google Shape;395;p45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4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401" name="Google Shape;401;p46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2" name="Google Shape;402;p46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408" name="Google Shape;408;p47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09" name="Google Shape;409;p47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4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415" name="Google Shape;415;p48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Returns -1 if this dog is less than the dog pointed at by o, and so forth.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16" name="Google Shape;416;p48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4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422" name="Google Shape;422;p49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Returns -1 if this dog is less than the dog pointed at by o, and so forth.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23" name="Google Shape;423;p49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5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429" name="Google Shape;429;p50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Returns -1 if this dog is less than the dog pointed at by o, and so forth.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0" name="Google Shape;430;p50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5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436" name="Google Shape;436;p51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Returns -1 if this dog is less than the dog pointed at by o, and so forth.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37" name="Google Shape;437;p51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5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443" name="Google Shape;443;p52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Returns -1 if this dog is less than the dog pointed at by o, and so forth.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44" name="Google Shape;444;p52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Typing Puzzle</a:t>
            </a:r>
            <a:endParaRPr/>
          </a:p>
        </p:txBody>
      </p:sp>
      <p:sp>
        <p:nvSpPr>
          <p:cNvPr id="160" name="Google Shape;160;p26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have two classes: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Dog: Implements bark() method.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ShowDog: Extends Dog, overrides bark method.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Summarizing is-a relationships, we have: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ShowDog is-a Dog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Dog is-an Object.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All types in Java are a subtype of Object.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br>
              <a:rPr lang="en"/>
            </a:br>
            <a:endParaRPr/>
          </a:p>
        </p:txBody>
      </p:sp>
      <p:sp>
        <p:nvSpPr>
          <p:cNvPr id="161" name="Google Shape;161;p26"/>
          <p:cNvSpPr/>
          <p:nvPr/>
        </p:nvSpPr>
        <p:spPr>
          <a:xfrm>
            <a:off x="7669900" y="3493150"/>
            <a:ext cx="1115400" cy="4161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</a:t>
            </a:r>
            <a:endParaRPr/>
          </a:p>
        </p:txBody>
      </p:sp>
      <p:sp>
        <p:nvSpPr>
          <p:cNvPr id="162" name="Google Shape;162;p26"/>
          <p:cNvSpPr/>
          <p:nvPr/>
        </p:nvSpPr>
        <p:spPr>
          <a:xfrm>
            <a:off x="7669900" y="4373525"/>
            <a:ext cx="1115400" cy="4161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ShowDog</a:t>
            </a:r>
            <a:endParaRPr/>
          </a:p>
        </p:txBody>
      </p:sp>
      <p:cxnSp>
        <p:nvCxnSpPr>
          <p:cNvPr id="163" name="Google Shape;163;p26"/>
          <p:cNvCxnSpPr>
            <a:stCxn id="162" idx="0"/>
            <a:endCxn id="161" idx="2"/>
          </p:cNvCxnSpPr>
          <p:nvPr/>
        </p:nvCxnSpPr>
        <p:spPr>
          <a:xfrm rot="10800000">
            <a:off x="8227600" y="3909125"/>
            <a:ext cx="0" cy="4644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26"/>
          <p:cNvCxnSpPr>
            <a:stCxn id="161" idx="0"/>
            <a:endCxn id="165" idx="2"/>
          </p:cNvCxnSpPr>
          <p:nvPr/>
        </p:nvCxnSpPr>
        <p:spPr>
          <a:xfrm flipH="1" rot="10800000">
            <a:off x="8227600" y="3083350"/>
            <a:ext cx="1200" cy="4098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26"/>
          <p:cNvSpPr/>
          <p:nvPr/>
        </p:nvSpPr>
        <p:spPr>
          <a:xfrm>
            <a:off x="7671106" y="2667279"/>
            <a:ext cx="1115400" cy="416100"/>
          </a:xfrm>
          <a:prstGeom prst="rect">
            <a:avLst/>
          </a:prstGeom>
          <a:solidFill>
            <a:srgbClr val="D9D2E9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</a:t>
            </a:r>
            <a:endParaRPr/>
          </a:p>
        </p:txBody>
      </p:sp>
      <p:sp>
        <p:nvSpPr>
          <p:cNvPr id="166" name="Google Shape;166;p26"/>
          <p:cNvSpPr/>
          <p:nvPr/>
        </p:nvSpPr>
        <p:spPr>
          <a:xfrm>
            <a:off x="6770914" y="3553450"/>
            <a:ext cx="900300" cy="2955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bark()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67" name="Google Shape;167;p26"/>
          <p:cNvSpPr/>
          <p:nvPr/>
        </p:nvSpPr>
        <p:spPr>
          <a:xfrm>
            <a:off x="6770914" y="4453890"/>
            <a:ext cx="900300" cy="2955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ba</a:t>
            </a:r>
            <a:r>
              <a:rPr lang="en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rk()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450" name="Google Shape;450;p53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"Elyse"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"Sture"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"Benjamin"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1" name="Google Shape;451;p53"/>
          <p:cNvSpPr/>
          <p:nvPr/>
        </p:nvSpPr>
        <p:spPr>
          <a:xfrm>
            <a:off x="401425" y="488675"/>
            <a:ext cx="13008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Maximizer.java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5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457" name="Google Shape;457;p54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"Elyse"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"Sture"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"Benjamin"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58" name="Google Shape;458;p54"/>
          <p:cNvSpPr/>
          <p:nvPr/>
        </p:nvSpPr>
        <p:spPr>
          <a:xfrm>
            <a:off x="401425" y="488675"/>
            <a:ext cx="13008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Maximizer.java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p5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464" name="Google Shape;464;p55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cmp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"Elyse"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"Sture"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"Benjamin"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65" name="Google Shape;465;p55"/>
          <p:cNvSpPr/>
          <p:nvPr/>
        </p:nvSpPr>
        <p:spPr>
          <a:xfrm>
            <a:off x="401425" y="488675"/>
            <a:ext cx="13008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Maximizer.java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69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471" name="Google Shape;471;p56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cmp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cmp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"Elyse"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"Sture"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"Benjamin"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2" name="Google Shape;472;p56"/>
          <p:cNvSpPr/>
          <p:nvPr/>
        </p:nvSpPr>
        <p:spPr>
          <a:xfrm>
            <a:off x="401425" y="488675"/>
            <a:ext cx="13008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Maximizer.java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5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478" name="Google Shape;478;p57"/>
          <p:cNvSpPr txBox="1"/>
          <p:nvPr/>
        </p:nvSpPr>
        <p:spPr>
          <a:xfrm>
            <a:off x="291575" y="687575"/>
            <a:ext cx="8634600" cy="357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Returns -1 if this dog is less than the dog pointed at by o, and so forth.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79" name="Google Shape;479;p57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" name="Google Shape;480;p57"/>
          <p:cNvSpPr txBox="1"/>
          <p:nvPr/>
        </p:nvSpPr>
        <p:spPr>
          <a:xfrm>
            <a:off x="2942975" y="4421825"/>
            <a:ext cx="33318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This code is kind of long. We can simplify it with the following trick.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5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486" name="Google Shape;486;p58"/>
          <p:cNvSpPr txBox="1"/>
          <p:nvPr/>
        </p:nvSpPr>
        <p:spPr>
          <a:xfrm>
            <a:off x="291575" y="687575"/>
            <a:ext cx="8634600" cy="357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Returns &lt;0 if this dog is less than the dog pointed at by o, and so forth.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87" name="Google Shape;487;p58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" name="Google Shape;488;p58"/>
          <p:cNvSpPr txBox="1"/>
          <p:nvPr/>
        </p:nvSpPr>
        <p:spPr>
          <a:xfrm>
            <a:off x="2942975" y="4421825"/>
            <a:ext cx="33318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This code is kind of long. We can simplify it with the following trick.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494" name="Google Shape;494;p59"/>
          <p:cNvSpPr txBox="1"/>
          <p:nvPr/>
        </p:nvSpPr>
        <p:spPr>
          <a:xfrm>
            <a:off x="291575" y="687575"/>
            <a:ext cx="8634600" cy="357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 -1 if this &lt; o.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*  Return 0 if this equals o.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*  Return 1 if this &gt; o.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495" name="Google Shape;495;p59"/>
          <p:cNvSpPr/>
          <p:nvPr/>
        </p:nvSpPr>
        <p:spPr>
          <a:xfrm>
            <a:off x="401425" y="488675"/>
            <a:ext cx="16536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OurComparable.java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6" name="Google Shape;496;p59"/>
          <p:cNvSpPr txBox="1"/>
          <p:nvPr/>
        </p:nvSpPr>
        <p:spPr>
          <a:xfrm>
            <a:off x="2942975" y="4421825"/>
            <a:ext cx="33318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We need to modify our interface specification accordingly.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6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502" name="Google Shape;502;p60"/>
          <p:cNvSpPr txBox="1"/>
          <p:nvPr/>
        </p:nvSpPr>
        <p:spPr>
          <a:xfrm>
            <a:off x="291575" y="687575"/>
            <a:ext cx="8634600" cy="3578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Return negative number if this &lt; o.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*  Return 0 if this equals o.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*  Return positive number if this &gt; o.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03" name="Google Shape;503;p60"/>
          <p:cNvSpPr/>
          <p:nvPr/>
        </p:nvSpPr>
        <p:spPr>
          <a:xfrm>
            <a:off x="401425" y="488675"/>
            <a:ext cx="16536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OurComparable.java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04" name="Google Shape;504;p60"/>
          <p:cNvCxnSpPr/>
          <p:nvPr/>
        </p:nvCxnSpPr>
        <p:spPr>
          <a:xfrm>
            <a:off x="166075" y="4265975"/>
            <a:ext cx="12456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05" name="Google Shape;505;p60"/>
          <p:cNvSpPr txBox="1"/>
          <p:nvPr/>
        </p:nvSpPr>
        <p:spPr>
          <a:xfrm>
            <a:off x="2942975" y="4421825"/>
            <a:ext cx="33318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We need to modify our interface specification accordingly.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6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0795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>
              <a:solidFill>
                <a:srgbClr val="AA22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Specification, returns: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Negative number if </a:t>
            </a:r>
            <a:r>
              <a:rPr b="1" i="1" lang="en"/>
              <a:t>this</a:t>
            </a:r>
            <a:r>
              <a:rPr lang="en"/>
              <a:t> is less than obj.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0 if </a:t>
            </a:r>
            <a:r>
              <a:rPr b="1" i="1" lang="en"/>
              <a:t>this</a:t>
            </a:r>
            <a:r>
              <a:rPr lang="en"/>
              <a:t> is equal to object.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Positive number if </a:t>
            </a:r>
            <a:r>
              <a:rPr b="1" i="1" lang="en"/>
              <a:t>this </a:t>
            </a:r>
            <a:r>
              <a:rPr lang="en"/>
              <a:t>is greater than obj.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6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OurComparable Interface</a:t>
            </a:r>
            <a:endParaRPr/>
          </a:p>
        </p:txBody>
      </p:sp>
      <p:sp>
        <p:nvSpPr>
          <p:cNvPr id="512" name="Google Shape;512;p61"/>
          <p:cNvSpPr txBox="1"/>
          <p:nvPr/>
        </p:nvSpPr>
        <p:spPr>
          <a:xfrm>
            <a:off x="5547250" y="1672125"/>
            <a:ext cx="2543400" cy="77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Could have also been OurComparable. No meaningful difference.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513" name="Google Shape;513;p61"/>
          <p:cNvSpPr txBox="1"/>
          <p:nvPr/>
        </p:nvSpPr>
        <p:spPr>
          <a:xfrm>
            <a:off x="166800" y="598025"/>
            <a:ext cx="5744700" cy="96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14" name="Google Shape;514;p61"/>
          <p:cNvCxnSpPr/>
          <p:nvPr/>
        </p:nvCxnSpPr>
        <p:spPr>
          <a:xfrm rot="10800000">
            <a:off x="3048550" y="1300625"/>
            <a:ext cx="2490600" cy="5646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2"/>
          <p:cNvSpPr txBox="1"/>
          <p:nvPr/>
        </p:nvSpPr>
        <p:spPr>
          <a:xfrm>
            <a:off x="166800" y="3530825"/>
            <a:ext cx="7350300" cy="1335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0" name="Google Shape;520;p62"/>
          <p:cNvSpPr txBox="1"/>
          <p:nvPr/>
        </p:nvSpPr>
        <p:spPr>
          <a:xfrm>
            <a:off x="2956525" y="4327375"/>
            <a:ext cx="5688000" cy="784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largest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1" name="Google Shape;521;p62"/>
          <p:cNvSpPr txBox="1"/>
          <p:nvPr/>
        </p:nvSpPr>
        <p:spPr>
          <a:xfrm>
            <a:off x="156900" y="1659425"/>
            <a:ext cx="7560300" cy="1819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obj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Warning, cast can cause runtime error! */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2" name="Google Shape;522;p62"/>
          <p:cNvSpPr txBox="1"/>
          <p:nvPr/>
        </p:nvSpPr>
        <p:spPr>
          <a:xfrm>
            <a:off x="166800" y="598025"/>
            <a:ext cx="5744700" cy="96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23" name="Google Shape;523;p6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Maximization Function Through Inheritance</a:t>
            </a:r>
            <a:endParaRPr/>
          </a:p>
        </p:txBody>
      </p:sp>
      <p:sp>
        <p:nvSpPr>
          <p:cNvPr id="524" name="Google Shape;524;p62"/>
          <p:cNvSpPr txBox="1"/>
          <p:nvPr/>
        </p:nvSpPr>
        <p:spPr>
          <a:xfrm>
            <a:off x="7037200" y="466975"/>
            <a:ext cx="19656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the origin of uddaDog</a:t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Typing Puzzle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each assignment, decide if it causes a compile error.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For each call to bark, decide whether: 1. Dog.bark() is called, 2. ShowDog.bark() is called, or 3. A syntax error results.</a:t>
            </a:r>
            <a:endParaRPr/>
          </a:p>
        </p:txBody>
      </p:sp>
      <p:pic>
        <p:nvPicPr>
          <p:cNvPr id="174" name="Google Shape;174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9250" y="2038875"/>
            <a:ext cx="6486525" cy="2962275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7"/>
          <p:cNvSpPr txBox="1"/>
          <p:nvPr/>
        </p:nvSpPr>
        <p:spPr>
          <a:xfrm>
            <a:off x="3320200" y="2770200"/>
            <a:ext cx="5823600" cy="22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 rules: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Compiler allows memory box to hold any subtype.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Compiler allows calls based on static type.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 sz="1800"/>
              <a:t>Overridden non-static methods are selected at run time based on dynamic type</a:t>
            </a:r>
            <a:r>
              <a:rPr lang="en" sz="1800"/>
              <a:t>.</a:t>
            </a:r>
            <a:endParaRPr sz="1800"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b="1" lang="en" sz="1800"/>
              <a:t>Everything else is based on static type</a:t>
            </a:r>
            <a:r>
              <a:rPr lang="en" sz="1800"/>
              <a:t>, including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overloaded methods</a:t>
            </a:r>
            <a:r>
              <a:rPr lang="en" sz="1800"/>
              <a:t>. Note: No overloaded methods for problem at left.</a:t>
            </a:r>
            <a:endParaRPr sz="18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6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General Maximization Function Through Inheritance</a:t>
            </a:r>
            <a:endParaRPr/>
          </a:p>
        </p:txBody>
      </p:sp>
      <p:sp>
        <p:nvSpPr>
          <p:cNvPr id="530" name="Google Shape;530;p6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Benefits of this approach: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 need for array maximization code in every custom type (i.e. no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Dog.maxDog(Dog[])</a:t>
            </a:r>
            <a:r>
              <a:rPr lang="en"/>
              <a:t> function required).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Code that operates on multiple types (mostly) gracefully, e.g.</a:t>
            </a:r>
            <a:endParaRPr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531" name="Google Shape;531;p63"/>
          <p:cNvSpPr txBox="1"/>
          <p:nvPr/>
        </p:nvSpPr>
        <p:spPr>
          <a:xfrm>
            <a:off x="1118250" y="2064100"/>
            <a:ext cx="6284100" cy="726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objs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getItems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"somefile.txt"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objs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64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Subtype Polymorphism vs. Explicit Higher Order Functions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Building a General Max Function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Naive Approach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OurComparable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Compilation Error Puzzle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Comparable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Comparators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37" name="Google Shape;537;p64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Compilation Error Puzzle</a:t>
            </a:r>
            <a:endParaRPr/>
          </a:p>
        </p:txBody>
      </p:sp>
      <p:sp>
        <p:nvSpPr>
          <p:cNvPr id="538" name="Google Shape;538;p64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10</a:t>
            </a:r>
            <a:r>
              <a:rPr lang="en"/>
              <a:t>, CS61B, Fall 2023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65"/>
          <p:cNvSpPr txBox="1"/>
          <p:nvPr/>
        </p:nvSpPr>
        <p:spPr>
          <a:xfrm>
            <a:off x="5296000" y="2790150"/>
            <a:ext cx="3761100" cy="2017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5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OurComparable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cmp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compareTo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4" name="Google Shape;544;p65"/>
          <p:cNvSpPr txBox="1"/>
          <p:nvPr/>
        </p:nvSpPr>
        <p:spPr>
          <a:xfrm>
            <a:off x="5296000" y="714100"/>
            <a:ext cx="3815700" cy="194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endParaRPr sz="1500">
              <a:solidFill>
                <a:srgbClr val="F7AD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5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endParaRPr sz="15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5" name="Google Shape;545;p65"/>
          <p:cNvSpPr txBox="1"/>
          <p:nvPr/>
        </p:nvSpPr>
        <p:spPr>
          <a:xfrm>
            <a:off x="88825" y="722350"/>
            <a:ext cx="5119200" cy="194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6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EC696E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46" name="Google Shape;546;p6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 Quiz #1: yellkey.com/</a:t>
            </a:r>
            <a:r>
              <a:rPr lang="en">
                <a:solidFill>
                  <a:srgbClr val="208920"/>
                </a:solidFill>
              </a:rPr>
              <a:t>TODO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547" name="Google Shape;547;p65"/>
          <p:cNvSpPr/>
          <p:nvPr/>
        </p:nvSpPr>
        <p:spPr>
          <a:xfrm>
            <a:off x="172025" y="2795225"/>
            <a:ext cx="4784100" cy="22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Q: If we omit </a:t>
            </a:r>
            <a:r>
              <a:rPr lang="en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compareTo()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which file will fail to </a:t>
            </a:r>
            <a:r>
              <a:rPr b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compile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DogLauncher.java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Dog.java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Maximizer.java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AutoNum type="alphaUcPeriod"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OurComparable.java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48" name="Google Shape;548;p65"/>
          <p:cNvCxnSpPr/>
          <p:nvPr/>
        </p:nvCxnSpPr>
        <p:spPr>
          <a:xfrm>
            <a:off x="5641775" y="1622056"/>
            <a:ext cx="2723400" cy="848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49" name="Google Shape;549;p65"/>
          <p:cNvCxnSpPr/>
          <p:nvPr/>
        </p:nvCxnSpPr>
        <p:spPr>
          <a:xfrm flipH="1" rot="10800000">
            <a:off x="5636050" y="1590650"/>
            <a:ext cx="3068400" cy="8721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D9D2E9"/>
        </a:solidFill>
      </p:bgPr>
    </p:bg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66"/>
          <p:cNvSpPr txBox="1"/>
          <p:nvPr/>
        </p:nvSpPr>
        <p:spPr>
          <a:xfrm>
            <a:off x="5296000" y="714100"/>
            <a:ext cx="3815700" cy="194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endParaRPr sz="1500">
              <a:solidFill>
                <a:srgbClr val="F7AD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5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endParaRPr sz="15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555" name="Google Shape;555;p66"/>
          <p:cNvCxnSpPr/>
          <p:nvPr/>
        </p:nvCxnSpPr>
        <p:spPr>
          <a:xfrm>
            <a:off x="5369600" y="1036795"/>
            <a:ext cx="2781900" cy="2736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56" name="Google Shape;556;p66"/>
          <p:cNvCxnSpPr/>
          <p:nvPr/>
        </p:nvCxnSpPr>
        <p:spPr>
          <a:xfrm flipH="1" rot="10800000">
            <a:off x="5353450" y="1020720"/>
            <a:ext cx="2688900" cy="258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57" name="Google Shape;557;p6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Interfaces Quiz #2: yellkey.com/</a:t>
            </a:r>
            <a:r>
              <a:rPr lang="en">
                <a:solidFill>
                  <a:srgbClr val="208920"/>
                </a:solidFill>
              </a:rPr>
              <a:t>TODO</a:t>
            </a:r>
            <a:endParaRPr>
              <a:solidFill>
                <a:srgbClr val="208920"/>
              </a:solidFill>
            </a:endParaRPr>
          </a:p>
        </p:txBody>
      </p:sp>
      <p:sp>
        <p:nvSpPr>
          <p:cNvPr id="558" name="Google Shape;558;p66"/>
          <p:cNvSpPr/>
          <p:nvPr/>
        </p:nvSpPr>
        <p:spPr>
          <a:xfrm>
            <a:off x="172025" y="2795225"/>
            <a:ext cx="4784100" cy="227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Q: If we omit </a:t>
            </a:r>
            <a:r>
              <a:rPr lang="en" sz="1800">
                <a:latin typeface="Consolas"/>
                <a:ea typeface="Consolas"/>
                <a:cs typeface="Consolas"/>
                <a:sym typeface="Consolas"/>
              </a:rPr>
              <a:t>implements OurComparable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, which file will fail to </a:t>
            </a:r>
            <a:r>
              <a:rPr b="1" lang="en" sz="2000">
                <a:latin typeface="Calibri"/>
                <a:ea typeface="Calibri"/>
                <a:cs typeface="Calibri"/>
                <a:sym typeface="Calibri"/>
              </a:rPr>
              <a:t>compile</a:t>
            </a:r>
            <a:r>
              <a:rPr lang="en" sz="2000">
                <a:latin typeface="Calibri"/>
                <a:ea typeface="Calibri"/>
                <a:cs typeface="Calibri"/>
                <a:sym typeface="Calibri"/>
              </a:rPr>
              <a:t>?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DogLauncher.java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Dog.java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Font typeface="Consolas"/>
              <a:buAutoNum type="alphaUcPeriod"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Maximizer.java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onsolas"/>
              <a:buAutoNum type="alphaUcPeriod"/>
            </a:pPr>
            <a:r>
              <a:rPr lang="en" sz="20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OurComparable.java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59" name="Google Shape;559;p66"/>
          <p:cNvSpPr txBox="1"/>
          <p:nvPr/>
        </p:nvSpPr>
        <p:spPr>
          <a:xfrm>
            <a:off x="5296000" y="2790150"/>
            <a:ext cx="3761100" cy="2017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 sz="15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 sz="15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endParaRPr sz="15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OurComparable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cmp </a:t>
            </a:r>
            <a:r>
              <a:rPr lang="en" sz="15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compareTo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5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5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5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5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5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60" name="Google Shape;560;p66"/>
          <p:cNvSpPr txBox="1"/>
          <p:nvPr/>
        </p:nvSpPr>
        <p:spPr>
          <a:xfrm>
            <a:off x="88825" y="722350"/>
            <a:ext cx="5119200" cy="1945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6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System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out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println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EC696E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4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Google Shape;565;p6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Answers to Quiz</a:t>
            </a:r>
            <a:endParaRPr/>
          </a:p>
        </p:txBody>
      </p:sp>
      <p:sp>
        <p:nvSpPr>
          <p:cNvPr id="566" name="Google Shape;566;p6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Problem 1: Dog will fail to compile because it does not implement all abstract methods required by OurComparable interface. (And I suppose DogLauncher will fail as well since Dog.class doesn’t exist)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 2: DogLauncher will fail, because it tries to pass things that are not OurComparables, and Maximizer expects OurComparables.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Subtype Polymorphism vs. Explicit Higher Order Functions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Building a General Max Function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Naive Approach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OurComparable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Compilation Error Puzzle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Roboto"/>
              <a:buChar char="•"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Comparable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Comparators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572" name="Google Shape;572;p6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Comparable</a:t>
            </a:r>
            <a:endParaRPr/>
          </a:p>
        </p:txBody>
      </p:sp>
      <p:sp>
        <p:nvSpPr>
          <p:cNvPr id="573" name="Google Shape;573;p6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10</a:t>
            </a:r>
            <a:r>
              <a:rPr lang="en"/>
              <a:t>, CS61B, Fall 2023</a:t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7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p69"/>
          <p:cNvSpPr txBox="1"/>
          <p:nvPr/>
        </p:nvSpPr>
        <p:spPr>
          <a:xfrm>
            <a:off x="243000" y="2765700"/>
            <a:ext cx="7560300" cy="18195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8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8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obj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8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/** Warning, cast can cause runtime error! */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8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79" name="Google Shape;579;p6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Issues With OurComparable</a:t>
            </a:r>
            <a:endParaRPr/>
          </a:p>
        </p:txBody>
      </p:sp>
      <p:sp>
        <p:nvSpPr>
          <p:cNvPr id="580" name="Google Shape;580;p6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Two issues: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Awkward casting to/from Objects.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made it up.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 existing classes implement OurComparable (e.g. String, etc).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 existing classes use OurComparable (e.g. no built-in max function that uses OurComparable)</a:t>
            </a:r>
            <a:endParaRPr/>
          </a:p>
        </p:txBody>
      </p:sp>
      <p:sp>
        <p:nvSpPr>
          <p:cNvPr id="581" name="Google Shape;581;p69"/>
          <p:cNvSpPr txBox="1"/>
          <p:nvPr/>
        </p:nvSpPr>
        <p:spPr>
          <a:xfrm>
            <a:off x="2956525" y="4327375"/>
            <a:ext cx="5688000" cy="784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largest </a:t>
            </a:r>
            <a:r>
              <a:rPr lang="en" sz="18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8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8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 sz="18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8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8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p70"/>
          <p:cNvSpPr txBox="1"/>
          <p:nvPr/>
        </p:nvSpPr>
        <p:spPr>
          <a:xfrm>
            <a:off x="4581000" y="3952225"/>
            <a:ext cx="4487400" cy="1049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obj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7" name="Google Shape;587;p70"/>
          <p:cNvSpPr txBox="1"/>
          <p:nvPr/>
        </p:nvSpPr>
        <p:spPr>
          <a:xfrm>
            <a:off x="395400" y="3952225"/>
            <a:ext cx="4065600" cy="1049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88" name="Google Shape;588;p7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Issues With OurComparable</a:t>
            </a:r>
            <a:endParaRPr/>
          </a:p>
        </p:txBody>
      </p:sp>
      <p:sp>
        <p:nvSpPr>
          <p:cNvPr id="589" name="Google Shape;589;p7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Two issues: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Awkward casting to/from Objects.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made it up.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 existing classes implement OurComparable (e.g. String, etc).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No existing classes use OurComparable (e.g. no built-in max function that uses OurComparable)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industrial strength approach: Use the built-in Comparable interface.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Already defined and used by tons of libraries. Uses generics.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7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Comparable</a:t>
            </a:r>
            <a:endParaRPr/>
          </a:p>
        </p:txBody>
      </p:sp>
      <p:sp>
        <p:nvSpPr>
          <p:cNvPr id="595" name="Google Shape;595;p71"/>
          <p:cNvSpPr txBox="1"/>
          <p:nvPr/>
        </p:nvSpPr>
        <p:spPr>
          <a:xfrm>
            <a:off x="291575" y="687575"/>
            <a:ext cx="8634600" cy="2540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Returns &lt;0 if this dog is less than the dog pointed at by o, and so forth.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596" name="Google Shape;596;p71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7" name="Google Shape;597;p71"/>
          <p:cNvSpPr txBox="1"/>
          <p:nvPr/>
        </p:nvSpPr>
        <p:spPr>
          <a:xfrm>
            <a:off x="5188800" y="4171075"/>
            <a:ext cx="33318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Replacing OurComparable with the built-in Comparable interface.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598" name="Google Shape;598;p71"/>
          <p:cNvSpPr txBox="1"/>
          <p:nvPr/>
        </p:nvSpPr>
        <p:spPr>
          <a:xfrm>
            <a:off x="395400" y="3952225"/>
            <a:ext cx="4065600" cy="1049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02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7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Comparable</a:t>
            </a:r>
            <a:endParaRPr/>
          </a:p>
        </p:txBody>
      </p:sp>
      <p:sp>
        <p:nvSpPr>
          <p:cNvPr id="604" name="Google Shape;604;p72"/>
          <p:cNvSpPr txBox="1"/>
          <p:nvPr/>
        </p:nvSpPr>
        <p:spPr>
          <a:xfrm>
            <a:off x="291575" y="687575"/>
            <a:ext cx="8634600" cy="2540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Returns &lt;0 if this dog is less than the dog pointed at by o, and so forth.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05" name="Google Shape;605;p72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6" name="Google Shape;606;p72"/>
          <p:cNvSpPr txBox="1"/>
          <p:nvPr/>
        </p:nvSpPr>
        <p:spPr>
          <a:xfrm>
            <a:off x="5188800" y="4171075"/>
            <a:ext cx="33318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Replacing OurComparable with the built-in Comparable interface.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607" name="Google Shape;607;p72"/>
          <p:cNvSpPr txBox="1"/>
          <p:nvPr/>
        </p:nvSpPr>
        <p:spPr>
          <a:xfrm>
            <a:off x="395400" y="3952225"/>
            <a:ext cx="4065600" cy="1049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Type vs. Dynamic Type</a:t>
            </a:r>
            <a:endParaRPr/>
          </a:p>
        </p:txBody>
      </p:sp>
      <p:sp>
        <p:nvSpPr>
          <p:cNvPr id="181" name="Google Shape;181;p28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Every variable in Java has a “compile-time type”, a.k.a. “static type”.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the type specified at </a:t>
            </a:r>
            <a:r>
              <a:rPr b="1" lang="en"/>
              <a:t>declaration</a:t>
            </a:r>
            <a:r>
              <a:rPr lang="en"/>
              <a:t>. Never changes!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br>
              <a:rPr lang="en"/>
            </a:br>
            <a:r>
              <a:rPr lang="en"/>
              <a:t>Variables also have a “run-time type”, a.k.a. “dynamic type”.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is the type specified at </a:t>
            </a:r>
            <a:r>
              <a:rPr b="1" lang="en"/>
              <a:t>instantiation</a:t>
            </a:r>
            <a:r>
              <a:rPr lang="en"/>
              <a:t> (e.g. when using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lang="en"/>
              <a:t>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Equal to the type of the object being pointed at.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82" name="Google Shape;182;p28"/>
          <p:cNvCxnSpPr/>
          <p:nvPr/>
        </p:nvCxnSpPr>
        <p:spPr>
          <a:xfrm>
            <a:off x="5894475" y="3157000"/>
            <a:ext cx="31410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3" name="Google Shape;183;p28"/>
          <p:cNvCxnSpPr/>
          <p:nvPr/>
        </p:nvCxnSpPr>
        <p:spPr>
          <a:xfrm>
            <a:off x="6657700" y="2996831"/>
            <a:ext cx="0" cy="1742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4" name="Google Shape;184;p28"/>
          <p:cNvCxnSpPr/>
          <p:nvPr/>
        </p:nvCxnSpPr>
        <p:spPr>
          <a:xfrm>
            <a:off x="7922875" y="3030281"/>
            <a:ext cx="0" cy="175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5" name="Google Shape;185;p28"/>
          <p:cNvSpPr txBox="1"/>
          <p:nvPr/>
        </p:nvSpPr>
        <p:spPr>
          <a:xfrm>
            <a:off x="6677963" y="3278656"/>
            <a:ext cx="1407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6" name="Google Shape;186;p28"/>
          <p:cNvSpPr/>
          <p:nvPr/>
        </p:nvSpPr>
        <p:spPr>
          <a:xfrm>
            <a:off x="6021227" y="3214756"/>
            <a:ext cx="521100" cy="448800"/>
          </a:xfrm>
          <a:prstGeom prst="rect">
            <a:avLst/>
          </a:prstGeom>
          <a:solidFill>
            <a:srgbClr val="CFE2F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8"/>
          <p:cNvSpPr txBox="1"/>
          <p:nvPr/>
        </p:nvSpPr>
        <p:spPr>
          <a:xfrm>
            <a:off x="7935602" y="3278656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Squid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88" name="Google Shape;188;p28"/>
          <p:cNvSpPr txBox="1"/>
          <p:nvPr/>
        </p:nvSpPr>
        <p:spPr>
          <a:xfrm>
            <a:off x="6775200" y="2845306"/>
            <a:ext cx="15351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Static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7860025" y="2845306"/>
            <a:ext cx="1212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libri"/>
                <a:ea typeface="Calibri"/>
                <a:cs typeface="Calibri"/>
                <a:sym typeface="Calibri"/>
              </a:rPr>
              <a:t>Dynamic Type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5580880" y="3244775"/>
            <a:ext cx="5211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lt1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6677963" y="3792313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Animal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2" name="Google Shape;192;p28"/>
          <p:cNvSpPr txBox="1"/>
          <p:nvPr/>
        </p:nvSpPr>
        <p:spPr>
          <a:xfrm>
            <a:off x="7935602" y="3792313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3" name="Google Shape;193;p28"/>
          <p:cNvSpPr txBox="1"/>
          <p:nvPr/>
        </p:nvSpPr>
        <p:spPr>
          <a:xfrm>
            <a:off x="6677963" y="4305970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4" name="Google Shape;194;p28"/>
          <p:cNvSpPr/>
          <p:nvPr/>
        </p:nvSpPr>
        <p:spPr>
          <a:xfrm>
            <a:off x="6021227" y="3728413"/>
            <a:ext cx="521100" cy="448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28"/>
          <p:cNvSpPr/>
          <p:nvPr/>
        </p:nvSpPr>
        <p:spPr>
          <a:xfrm>
            <a:off x="6021227" y="4242070"/>
            <a:ext cx="521100" cy="448800"/>
          </a:xfrm>
          <a:prstGeom prst="rect">
            <a:avLst/>
          </a:prstGeom>
          <a:solidFill>
            <a:srgbClr val="D9D2E9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8"/>
          <p:cNvSpPr txBox="1"/>
          <p:nvPr/>
        </p:nvSpPr>
        <p:spPr>
          <a:xfrm>
            <a:off x="7935602" y="4305970"/>
            <a:ext cx="771600" cy="32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Fox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5626630" y="3743075"/>
            <a:ext cx="429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a1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8" name="Google Shape;198;p28"/>
          <p:cNvSpPr txBox="1"/>
          <p:nvPr/>
        </p:nvSpPr>
        <p:spPr>
          <a:xfrm>
            <a:off x="5626630" y="4287082"/>
            <a:ext cx="4296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h1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pic>
        <p:nvPicPr>
          <p:cNvPr id="199" name="Google Shape;199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2889" y="3530705"/>
            <a:ext cx="429625" cy="4296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8"/>
          <p:cNvSpPr/>
          <p:nvPr/>
        </p:nvSpPr>
        <p:spPr>
          <a:xfrm>
            <a:off x="6050988" y="3419350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sp>
        <p:nvSpPr>
          <p:cNvPr id="201" name="Google Shape;201;p28"/>
          <p:cNvSpPr/>
          <p:nvPr/>
        </p:nvSpPr>
        <p:spPr>
          <a:xfrm>
            <a:off x="6151875" y="3874825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cxnSp>
        <p:nvCxnSpPr>
          <p:cNvPr id="202" name="Google Shape;202;p28"/>
          <p:cNvCxnSpPr>
            <a:stCxn id="201" idx="2"/>
            <a:endCxn id="199" idx="2"/>
          </p:cNvCxnSpPr>
          <p:nvPr/>
        </p:nvCxnSpPr>
        <p:spPr>
          <a:xfrm flipH="1" rot="5400000">
            <a:off x="5694525" y="3443575"/>
            <a:ext cx="70500" cy="1104000"/>
          </a:xfrm>
          <a:prstGeom prst="curvedConnector3">
            <a:avLst>
              <a:gd fmla="val -337766" name="adj1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3" name="Google Shape;203;p28"/>
          <p:cNvSpPr/>
          <p:nvPr/>
        </p:nvSpPr>
        <p:spPr>
          <a:xfrm>
            <a:off x="6135575" y="4386525"/>
            <a:ext cx="259800" cy="156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FE2F3"/>
              </a:solidFill>
            </a:endParaRPr>
          </a:p>
        </p:txBody>
      </p:sp>
      <p:pic>
        <p:nvPicPr>
          <p:cNvPr id="204" name="Google Shape;204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-946053">
            <a:off x="3176983" y="3282965"/>
            <a:ext cx="372834" cy="662414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05" name="Google Shape;205;p28"/>
          <p:cNvCxnSpPr>
            <a:stCxn id="200" idx="0"/>
            <a:endCxn id="204" idx="2"/>
          </p:cNvCxnSpPr>
          <p:nvPr/>
        </p:nvCxnSpPr>
        <p:spPr>
          <a:xfrm rot="5400000">
            <a:off x="4560288" y="2312350"/>
            <a:ext cx="513600" cy="2727600"/>
          </a:xfrm>
          <a:prstGeom prst="curvedConnector5">
            <a:avLst>
              <a:gd fmla="val -24791" name="adj1"/>
              <a:gd fmla="val 71280" name="adj2"/>
              <a:gd fmla="val 87403" name="adj3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8"/>
          <p:cNvSpPr txBox="1"/>
          <p:nvPr/>
        </p:nvSpPr>
        <p:spPr>
          <a:xfrm>
            <a:off x="5954894" y="3139889"/>
            <a:ext cx="8229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LivingThing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p28"/>
          <p:cNvSpPr txBox="1"/>
          <p:nvPr/>
        </p:nvSpPr>
        <p:spPr>
          <a:xfrm>
            <a:off x="5965608" y="3653395"/>
            <a:ext cx="5211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Animal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8" name="Google Shape;208;p28"/>
          <p:cNvSpPr txBox="1"/>
          <p:nvPr/>
        </p:nvSpPr>
        <p:spPr>
          <a:xfrm>
            <a:off x="5960875" y="4172677"/>
            <a:ext cx="521100" cy="193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">
                <a:latin typeface="Consolas"/>
                <a:ea typeface="Consolas"/>
                <a:cs typeface="Consolas"/>
                <a:sym typeface="Consolas"/>
              </a:rPr>
              <a:t>Fox</a:t>
            </a:r>
            <a:endParaRPr sz="6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09" name="Google Shape;209;p28"/>
          <p:cNvCxnSpPr>
            <a:stCxn id="203" idx="2"/>
            <a:endCxn id="210" idx="3"/>
          </p:cNvCxnSpPr>
          <p:nvPr/>
        </p:nvCxnSpPr>
        <p:spPr>
          <a:xfrm flipH="1" rot="5400000">
            <a:off x="5183975" y="3461025"/>
            <a:ext cx="214500" cy="1948500"/>
          </a:xfrm>
          <a:prstGeom prst="curvedConnector4">
            <a:avLst>
              <a:gd fmla="val -111014" name="adj1"/>
              <a:gd fmla="val 53330" name="adj2"/>
            </a:avLst>
          </a:prstGeom>
          <a:noFill/>
          <a:ln cap="flat" cmpd="sng" w="9525">
            <a:solidFill>
              <a:srgbClr val="9E9E9E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id="210" name="Google Shape;21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87464" y="4113330"/>
            <a:ext cx="429625" cy="42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7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Comparable</a:t>
            </a:r>
            <a:endParaRPr/>
          </a:p>
        </p:txBody>
      </p:sp>
      <p:sp>
        <p:nvSpPr>
          <p:cNvPr id="613" name="Google Shape;613;p73"/>
          <p:cNvSpPr txBox="1"/>
          <p:nvPr/>
        </p:nvSpPr>
        <p:spPr>
          <a:xfrm>
            <a:off x="291575" y="687575"/>
            <a:ext cx="8634600" cy="25404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Returns &lt;0 if this dog is less than the dog pointed at by o, and so forth.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uddaDog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14" name="Google Shape;614;p73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15" name="Google Shape;615;p73"/>
          <p:cNvSpPr txBox="1"/>
          <p:nvPr/>
        </p:nvSpPr>
        <p:spPr>
          <a:xfrm>
            <a:off x="5188800" y="4171075"/>
            <a:ext cx="3331800" cy="61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Replacing OurComparable with the built-in Comparable interface.</a:t>
            </a:r>
            <a:endParaRPr>
              <a:solidFill>
                <a:srgbClr val="BE0712"/>
              </a:solidFill>
            </a:endParaRPr>
          </a:p>
        </p:txBody>
      </p:sp>
      <p:sp>
        <p:nvSpPr>
          <p:cNvPr id="616" name="Google Shape;616;p73"/>
          <p:cNvSpPr txBox="1"/>
          <p:nvPr/>
        </p:nvSpPr>
        <p:spPr>
          <a:xfrm>
            <a:off x="395400" y="3952225"/>
            <a:ext cx="4065600" cy="1049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16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16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6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6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6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6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16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6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6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6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7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622" name="Google Shape;622;p74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cmp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cmp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23" name="Google Shape;623;p74"/>
          <p:cNvSpPr/>
          <p:nvPr/>
        </p:nvSpPr>
        <p:spPr>
          <a:xfrm>
            <a:off x="401425" y="488675"/>
            <a:ext cx="13008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Maximizer.java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7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OurComparable</a:t>
            </a:r>
            <a:endParaRPr/>
          </a:p>
        </p:txBody>
      </p:sp>
      <p:sp>
        <p:nvSpPr>
          <p:cNvPr id="629" name="Google Shape;629;p75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Maximizer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Comparable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for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length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+=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cmp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cmp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items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maxDex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]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0" name="Google Shape;630;p75"/>
          <p:cNvSpPr/>
          <p:nvPr/>
        </p:nvSpPr>
        <p:spPr>
          <a:xfrm>
            <a:off x="401425" y="488675"/>
            <a:ext cx="13008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Maximizer.java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4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7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Comparable vs. OurComparable</a:t>
            </a:r>
            <a:endParaRPr/>
          </a:p>
        </p:txBody>
      </p:sp>
      <p:sp>
        <p:nvSpPr>
          <p:cNvPr id="636" name="Google Shape;636;p76"/>
          <p:cNvSpPr/>
          <p:nvPr/>
        </p:nvSpPr>
        <p:spPr>
          <a:xfrm>
            <a:off x="6499675" y="2627725"/>
            <a:ext cx="2132100" cy="795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Comparable&lt;Dog&gt;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37" name="Google Shape;637;p76"/>
          <p:cNvSpPr/>
          <p:nvPr/>
        </p:nvSpPr>
        <p:spPr>
          <a:xfrm>
            <a:off x="4588438" y="3056300"/>
            <a:ext cx="1909200" cy="295500"/>
          </a:xfrm>
          <a:prstGeom prst="rect">
            <a:avLst/>
          </a:prstGeom>
          <a:solidFill>
            <a:srgbClr val="D9ED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compareTo(Dog)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38" name="Google Shape;638;p76"/>
          <p:cNvSpPr/>
          <p:nvPr/>
        </p:nvSpPr>
        <p:spPr>
          <a:xfrm>
            <a:off x="6616591" y="4002550"/>
            <a:ext cx="1909200" cy="795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Dog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639" name="Google Shape;639;p76"/>
          <p:cNvCxnSpPr>
            <a:stCxn id="638" idx="0"/>
            <a:endCxn id="636" idx="2"/>
          </p:cNvCxnSpPr>
          <p:nvPr/>
        </p:nvCxnSpPr>
        <p:spPr>
          <a:xfrm rot="10800000">
            <a:off x="7565791" y="3423250"/>
            <a:ext cx="5400" cy="579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0" name="Google Shape;640;p76"/>
          <p:cNvSpPr/>
          <p:nvPr/>
        </p:nvSpPr>
        <p:spPr>
          <a:xfrm>
            <a:off x="4703094" y="4451378"/>
            <a:ext cx="1909200" cy="2955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1" name="Google Shape;641;p76"/>
          <p:cNvSpPr/>
          <p:nvPr/>
        </p:nvSpPr>
        <p:spPr>
          <a:xfrm>
            <a:off x="2078025" y="2627688"/>
            <a:ext cx="2132100" cy="795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OurComparable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sp>
        <p:nvSpPr>
          <p:cNvPr id="642" name="Google Shape;642;p76"/>
          <p:cNvSpPr/>
          <p:nvPr/>
        </p:nvSpPr>
        <p:spPr>
          <a:xfrm>
            <a:off x="166788" y="3056263"/>
            <a:ext cx="1909200" cy="295500"/>
          </a:xfrm>
          <a:prstGeom prst="rect">
            <a:avLst/>
          </a:prstGeom>
          <a:solidFill>
            <a:srgbClr val="D9ED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compareTo(Object)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43" name="Google Shape;643;p76"/>
          <p:cNvSpPr/>
          <p:nvPr/>
        </p:nvSpPr>
        <p:spPr>
          <a:xfrm>
            <a:off x="2194940" y="4002513"/>
            <a:ext cx="1909200" cy="795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Dog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644" name="Google Shape;644;p76"/>
          <p:cNvCxnSpPr>
            <a:stCxn id="643" idx="0"/>
            <a:endCxn id="641" idx="2"/>
          </p:cNvCxnSpPr>
          <p:nvPr/>
        </p:nvCxnSpPr>
        <p:spPr>
          <a:xfrm rot="10800000">
            <a:off x="3144140" y="3423213"/>
            <a:ext cx="5400" cy="5793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45" name="Google Shape;645;p76"/>
          <p:cNvSpPr/>
          <p:nvPr/>
        </p:nvSpPr>
        <p:spPr>
          <a:xfrm>
            <a:off x="281444" y="4451340"/>
            <a:ext cx="1909200" cy="2955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Object</a:t>
            </a:r>
            <a:r>
              <a:rPr lang="en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9" name="Shape 6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0" name="Google Shape;650;p77"/>
          <p:cNvSpPr txBox="1"/>
          <p:nvPr/>
        </p:nvSpPr>
        <p:spPr>
          <a:xfrm>
            <a:off x="302800" y="3018275"/>
            <a:ext cx="6150300" cy="14409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7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OurComparable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7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Object obj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obj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7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1" name="Google Shape;651;p77"/>
          <p:cNvSpPr txBox="1"/>
          <p:nvPr/>
        </p:nvSpPr>
        <p:spPr>
          <a:xfrm>
            <a:off x="1769200" y="4294425"/>
            <a:ext cx="7322100" cy="784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largest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Collections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max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Arrays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asList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F7AD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2" name="Google Shape;652;p77"/>
          <p:cNvSpPr txBox="1"/>
          <p:nvPr/>
        </p:nvSpPr>
        <p:spPr>
          <a:xfrm>
            <a:off x="285700" y="1783775"/>
            <a:ext cx="6700800" cy="1205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7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7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uddaDog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7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 sz="17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 sz="17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 sz="17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7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7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17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7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653" name="Google Shape;653;p7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Comparable Advantages</a:t>
            </a:r>
            <a:endParaRPr/>
          </a:p>
        </p:txBody>
      </p:sp>
      <p:sp>
        <p:nvSpPr>
          <p:cNvPr id="654" name="Google Shape;654;p77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Lots of built in classes implement Comparable (e.g. String).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Lots of libraries use the Comparable interface (e.g. Arrays.sort)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Avoids need for casts.</a:t>
            </a:r>
            <a:endParaRPr/>
          </a:p>
        </p:txBody>
      </p:sp>
      <p:sp>
        <p:nvSpPr>
          <p:cNvPr id="655" name="Google Shape;655;p77"/>
          <p:cNvSpPr txBox="1"/>
          <p:nvPr/>
        </p:nvSpPr>
        <p:spPr>
          <a:xfrm>
            <a:off x="7468500" y="2035475"/>
            <a:ext cx="1535400" cy="58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Much better!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656" name="Google Shape;656;p77"/>
          <p:cNvCxnSpPr/>
          <p:nvPr/>
        </p:nvCxnSpPr>
        <p:spPr>
          <a:xfrm rot="10800000">
            <a:off x="7095534" y="2221332"/>
            <a:ext cx="3291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57" name="Google Shape;657;p77"/>
          <p:cNvCxnSpPr/>
          <p:nvPr/>
        </p:nvCxnSpPr>
        <p:spPr>
          <a:xfrm>
            <a:off x="5275100" y="2221900"/>
            <a:ext cx="1699800" cy="19302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58" name="Google Shape;658;p77"/>
          <p:cNvSpPr txBox="1"/>
          <p:nvPr/>
        </p:nvSpPr>
        <p:spPr>
          <a:xfrm>
            <a:off x="6787425" y="3012550"/>
            <a:ext cx="2304000" cy="10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Implementing Comparable allows library functions to compare custom types (e.g. finding max).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2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78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Subtype Polymorphism vs. Explicit Higher Order Functions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Building a General Max Function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Naive Approach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OurComparable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Compilation Error Puzzle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Comparable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Comparators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4" name="Google Shape;664;p78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Comparators</a:t>
            </a:r>
            <a:endParaRPr/>
          </a:p>
        </p:txBody>
      </p:sp>
      <p:sp>
        <p:nvSpPr>
          <p:cNvPr id="665" name="Google Shape;665;p78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10</a:t>
            </a:r>
            <a:r>
              <a:rPr lang="en"/>
              <a:t>, CS61B, Fall 2023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7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Order</a:t>
            </a:r>
            <a:endParaRPr/>
          </a:p>
        </p:txBody>
      </p:sp>
      <p:sp>
        <p:nvSpPr>
          <p:cNvPr id="671" name="Google Shape;671;p7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term “Natural Order” is sometimes used to refer to the ordering implied by a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"/>
              <a:t>’s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/>
              <a:t> method.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Dog objects (as we’ve defined them) have a natural order given by their size.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72" name="Google Shape;672;p79"/>
          <p:cNvGrpSpPr/>
          <p:nvPr/>
        </p:nvGrpSpPr>
        <p:grpSpPr>
          <a:xfrm>
            <a:off x="512550" y="2485125"/>
            <a:ext cx="1515450" cy="2422100"/>
            <a:chOff x="512550" y="2485125"/>
            <a:chExt cx="1515450" cy="2422100"/>
          </a:xfrm>
        </p:grpSpPr>
        <p:pic>
          <p:nvPicPr>
            <p:cNvPr id="673" name="Google Shape;673;p7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555675" y="2485125"/>
              <a:ext cx="1472326" cy="179200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4" name="Google Shape;674;p79"/>
            <p:cNvSpPr txBox="1"/>
            <p:nvPr/>
          </p:nvSpPr>
          <p:spPr>
            <a:xfrm>
              <a:off x="512550" y="4411925"/>
              <a:ext cx="14724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“Doge”, size: 5</a:t>
              </a:r>
              <a:endParaRPr/>
            </a:p>
          </p:txBody>
        </p:sp>
      </p:grpSp>
      <p:grpSp>
        <p:nvGrpSpPr>
          <p:cNvPr id="675" name="Google Shape;675;p79"/>
          <p:cNvGrpSpPr/>
          <p:nvPr/>
        </p:nvGrpSpPr>
        <p:grpSpPr>
          <a:xfrm>
            <a:off x="2997200" y="2303556"/>
            <a:ext cx="2022600" cy="2871219"/>
            <a:chOff x="2997200" y="2303556"/>
            <a:chExt cx="2022600" cy="2871219"/>
          </a:xfrm>
        </p:grpSpPr>
        <p:pic>
          <p:nvPicPr>
            <p:cNvPr id="676" name="Google Shape;676;p79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3025063" y="2303556"/>
              <a:ext cx="1883776" cy="2307531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77" name="Google Shape;677;p79"/>
            <p:cNvSpPr txBox="1"/>
            <p:nvPr/>
          </p:nvSpPr>
          <p:spPr>
            <a:xfrm>
              <a:off x="2997200" y="4679475"/>
              <a:ext cx="2022600" cy="495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“Grigometh”, size: 200</a:t>
              </a:r>
              <a:endParaRPr/>
            </a:p>
          </p:txBody>
        </p:sp>
      </p:grpSp>
      <p:grpSp>
        <p:nvGrpSpPr>
          <p:cNvPr id="678" name="Google Shape;678;p79"/>
          <p:cNvGrpSpPr/>
          <p:nvPr/>
        </p:nvGrpSpPr>
        <p:grpSpPr>
          <a:xfrm>
            <a:off x="5905900" y="1742700"/>
            <a:ext cx="3059375" cy="3353175"/>
            <a:chOff x="5905900" y="1742700"/>
            <a:chExt cx="3059375" cy="3353175"/>
          </a:xfrm>
        </p:grpSpPr>
        <p:pic>
          <p:nvPicPr>
            <p:cNvPr id="679" name="Google Shape;679;p79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5905900" y="1742700"/>
              <a:ext cx="3059375" cy="29676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80" name="Google Shape;680;p79"/>
            <p:cNvSpPr txBox="1"/>
            <p:nvPr/>
          </p:nvSpPr>
          <p:spPr>
            <a:xfrm>
              <a:off x="6511800" y="4687275"/>
              <a:ext cx="2022600" cy="408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“Clifford”, size: 9000</a:t>
              </a:r>
              <a:endParaRPr/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6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4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8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Natural Order</a:t>
            </a:r>
            <a:endParaRPr/>
          </a:p>
        </p:txBody>
      </p:sp>
      <p:pic>
        <p:nvPicPr>
          <p:cNvPr id="686" name="Google Shape;686;p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95063" y="2119881"/>
            <a:ext cx="1883776" cy="2307531"/>
          </a:xfrm>
          <a:prstGeom prst="rect">
            <a:avLst/>
          </a:prstGeom>
          <a:noFill/>
          <a:ln>
            <a:noFill/>
          </a:ln>
        </p:spPr>
      </p:pic>
      <p:sp>
        <p:nvSpPr>
          <p:cNvPr id="687" name="Google Shape;687;p80"/>
          <p:cNvSpPr txBox="1"/>
          <p:nvPr/>
        </p:nvSpPr>
        <p:spPr>
          <a:xfrm>
            <a:off x="6467200" y="4495800"/>
            <a:ext cx="20226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“Grigometh”, size: 200</a:t>
            </a:r>
            <a:endParaRPr/>
          </a:p>
        </p:txBody>
      </p:sp>
      <p:sp>
        <p:nvSpPr>
          <p:cNvPr id="688" name="Google Shape;688;p80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May wish to order objects in a different way.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By Name.</a:t>
            </a:r>
            <a:endParaRPr/>
          </a:p>
        </p:txBody>
      </p:sp>
      <p:pic>
        <p:nvPicPr>
          <p:cNvPr id="689" name="Google Shape;689;p8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25675" y="2301450"/>
            <a:ext cx="1472326" cy="1792001"/>
          </a:xfrm>
          <a:prstGeom prst="rect">
            <a:avLst/>
          </a:prstGeom>
          <a:noFill/>
          <a:ln>
            <a:noFill/>
          </a:ln>
        </p:spPr>
      </p:pic>
      <p:sp>
        <p:nvSpPr>
          <p:cNvPr id="690" name="Google Shape;690;p80"/>
          <p:cNvSpPr txBox="1"/>
          <p:nvPr/>
        </p:nvSpPr>
        <p:spPr>
          <a:xfrm>
            <a:off x="3982550" y="4228250"/>
            <a:ext cx="14724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“Doge”, size: 5</a:t>
            </a:r>
            <a:endParaRPr/>
          </a:p>
        </p:txBody>
      </p:sp>
      <p:pic>
        <p:nvPicPr>
          <p:cNvPr id="691" name="Google Shape;691;p8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71075" y="1790325"/>
            <a:ext cx="3059375" cy="2967600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80"/>
          <p:cNvSpPr txBox="1"/>
          <p:nvPr/>
        </p:nvSpPr>
        <p:spPr>
          <a:xfrm>
            <a:off x="976975" y="4734900"/>
            <a:ext cx="2022600" cy="40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“Clifford”, size: 9000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8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Subtype Polymorphism vs. Explicit Higher Order Functions</a:t>
            </a:r>
            <a:endParaRPr/>
          </a:p>
        </p:txBody>
      </p:sp>
      <p:sp>
        <p:nvSpPr>
          <p:cNvPr id="698" name="Google Shape;698;p8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want to write a program that prints a string representation of the larger of two objects according to some specific comparison function.</a:t>
            </a:r>
            <a:endParaRPr/>
          </a:p>
        </p:txBody>
      </p:sp>
      <p:sp>
        <p:nvSpPr>
          <p:cNvPr id="699" name="Google Shape;699;p81"/>
          <p:cNvSpPr txBox="1"/>
          <p:nvPr/>
        </p:nvSpPr>
        <p:spPr>
          <a:xfrm>
            <a:off x="1840350" y="1551600"/>
            <a:ext cx="6579000" cy="1458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print_larger(x, y,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(x, y):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(x)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(y)</a:t>
            </a:r>
            <a:endParaRPr>
              <a:highlight>
                <a:srgbClr val="EFEFEF"/>
              </a:highlight>
            </a:endParaRPr>
          </a:p>
        </p:txBody>
      </p:sp>
      <p:cxnSp>
        <p:nvCxnSpPr>
          <p:cNvPr id="700" name="Google Shape;700;p81"/>
          <p:cNvCxnSpPr/>
          <p:nvPr/>
        </p:nvCxnSpPr>
        <p:spPr>
          <a:xfrm>
            <a:off x="3247050" y="3214700"/>
            <a:ext cx="18600" cy="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01" name="Google Shape;701;p81"/>
          <p:cNvSpPr txBox="1"/>
          <p:nvPr/>
        </p:nvSpPr>
        <p:spPr>
          <a:xfrm>
            <a:off x="733650" y="1897800"/>
            <a:ext cx="11067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Explicit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HoF Approach</a:t>
            </a:r>
            <a:endParaRPr/>
          </a:p>
        </p:txBody>
      </p:sp>
      <p:grpSp>
        <p:nvGrpSpPr>
          <p:cNvPr id="702" name="Google Shape;702;p81"/>
          <p:cNvGrpSpPr/>
          <p:nvPr/>
        </p:nvGrpSpPr>
        <p:grpSpPr>
          <a:xfrm>
            <a:off x="995250" y="3437500"/>
            <a:ext cx="5810875" cy="1458900"/>
            <a:chOff x="995250" y="3437500"/>
            <a:chExt cx="5810875" cy="1458900"/>
          </a:xfrm>
        </p:grpSpPr>
        <p:sp>
          <p:nvSpPr>
            <p:cNvPr id="703" name="Google Shape;703;p81"/>
            <p:cNvSpPr txBox="1"/>
            <p:nvPr/>
          </p:nvSpPr>
          <p:spPr>
            <a:xfrm>
              <a:off x="2470825" y="3437500"/>
              <a:ext cx="4335300" cy="14589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def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print_larger(T x, T y):</a:t>
              </a:r>
              <a:endParaRPr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if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x.</a:t>
              </a:r>
              <a:r>
                <a:rPr lang="en" sz="1900">
                  <a:solidFill>
                    <a:srgbClr val="A64D79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largerThan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(y):</a:t>
              </a:r>
              <a:endParaRPr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    </a:t>
              </a: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x.</a:t>
              </a:r>
              <a:r>
                <a:rPr lang="en" sz="1900">
                  <a:solidFill>
                    <a:srgbClr val="A64D79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str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endParaRPr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y.</a:t>
              </a:r>
              <a:r>
                <a:rPr lang="en" sz="1900">
                  <a:solidFill>
                    <a:srgbClr val="A64D79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str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endParaRPr>
                <a:highlight>
                  <a:srgbClr val="EFEFEF"/>
                </a:highlight>
              </a:endParaRPr>
            </a:p>
          </p:txBody>
        </p:sp>
        <p:sp>
          <p:nvSpPr>
            <p:cNvPr id="704" name="Google Shape;704;p81"/>
            <p:cNvSpPr txBox="1"/>
            <p:nvPr/>
          </p:nvSpPr>
          <p:spPr>
            <a:xfrm>
              <a:off x="995250" y="3760450"/>
              <a:ext cx="1400100" cy="8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Subtype Polymorphism Approach??</a:t>
              </a:r>
              <a:endParaRPr/>
            </a:p>
          </p:txBody>
        </p:sp>
      </p:grpSp>
      <p:cxnSp>
        <p:nvCxnSpPr>
          <p:cNvPr id="705" name="Google Shape;705;p81"/>
          <p:cNvCxnSpPr/>
          <p:nvPr/>
        </p:nvCxnSpPr>
        <p:spPr>
          <a:xfrm>
            <a:off x="5432375" y="1985975"/>
            <a:ext cx="2634000" cy="14943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6" name="Google Shape;706;p81"/>
          <p:cNvSpPr txBox="1"/>
          <p:nvPr/>
        </p:nvSpPr>
        <p:spPr>
          <a:xfrm>
            <a:off x="7466550" y="3460450"/>
            <a:ext cx="16989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Can simply pass a different compare function.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710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p8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Subtype Polymorphism vs. Explicit Higher Order Functions</a:t>
            </a:r>
            <a:endParaRPr/>
          </a:p>
        </p:txBody>
      </p:sp>
      <p:sp>
        <p:nvSpPr>
          <p:cNvPr id="712" name="Google Shape;712;p82"/>
          <p:cNvSpPr txBox="1"/>
          <p:nvPr>
            <p:ph idx="1" type="body"/>
          </p:nvPr>
        </p:nvSpPr>
        <p:spPr>
          <a:xfrm>
            <a:off x="107050" y="402200"/>
            <a:ext cx="8520600" cy="453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want to write a program that prints a string representation of the larger of two objects according to some specific comparison function.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600"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Some possible designs (not the best):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more functions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compareTo2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compareTo3</a:t>
            </a:r>
            <a:r>
              <a:rPr lang="en"/>
              <a:t>,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compareTo4</a:t>
            </a:r>
            <a:r>
              <a:rPr lang="en"/>
              <a:t>, etc.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an extra argument to specify which comparison you want:</a:t>
            </a:r>
            <a:br>
              <a:rPr lang="en"/>
            </a:br>
            <a:r>
              <a:rPr lang="en">
                <a:latin typeface="Consolas"/>
                <a:ea typeface="Consolas"/>
                <a:cs typeface="Consolas"/>
                <a:sym typeface="Consolas"/>
              </a:rPr>
              <a:t>public int compareTo(Dog uddaDog, String whichCompare)</a:t>
            </a:r>
            <a:endParaRPr/>
          </a:p>
        </p:txBody>
      </p:sp>
      <p:sp>
        <p:nvSpPr>
          <p:cNvPr id="713" name="Google Shape;713;p82"/>
          <p:cNvSpPr txBox="1"/>
          <p:nvPr/>
        </p:nvSpPr>
        <p:spPr>
          <a:xfrm>
            <a:off x="1840350" y="1551600"/>
            <a:ext cx="6579000" cy="1458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print_larger(x, y,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(x, y):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(x)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(y)</a:t>
            </a:r>
            <a:endParaRPr>
              <a:highlight>
                <a:srgbClr val="EFEFEF"/>
              </a:highlight>
            </a:endParaRPr>
          </a:p>
        </p:txBody>
      </p:sp>
      <p:sp>
        <p:nvSpPr>
          <p:cNvPr id="714" name="Google Shape;714;p82"/>
          <p:cNvSpPr txBox="1"/>
          <p:nvPr/>
        </p:nvSpPr>
        <p:spPr>
          <a:xfrm>
            <a:off x="733650" y="1897800"/>
            <a:ext cx="11067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Explicit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HoF Approach</a:t>
            </a:r>
            <a:endParaRPr/>
          </a:p>
        </p:txBody>
      </p:sp>
      <p:cxnSp>
        <p:nvCxnSpPr>
          <p:cNvPr id="715" name="Google Shape;715;p82"/>
          <p:cNvCxnSpPr/>
          <p:nvPr/>
        </p:nvCxnSpPr>
        <p:spPr>
          <a:xfrm>
            <a:off x="5432375" y="1985975"/>
            <a:ext cx="2634000" cy="14943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16" name="Google Shape;716;p82"/>
          <p:cNvSpPr txBox="1"/>
          <p:nvPr/>
        </p:nvSpPr>
        <p:spPr>
          <a:xfrm>
            <a:off x="7466550" y="3460450"/>
            <a:ext cx="16989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Can simply pass a different compare function.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Static Methods, Variables, and Inheritance</a:t>
            </a:r>
            <a:endParaRPr/>
          </a:p>
        </p:txBody>
      </p:sp>
      <p:sp>
        <p:nvSpPr>
          <p:cNvPr id="216" name="Google Shape;216;p29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You may find questions on old 61B exams, worksheets, etc. that consider: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a subclass has variables with the same name as a superclass?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subclass has a static method with the same signature as a superclass method?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"/>
              <a:t>For static methods, we do not use the term overriding for this.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if a subclass has methods that overload superclass methods?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These practices are generally not a good idea.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It is bad style.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There is almost no good reason to ever do this.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rules for resolving the conflict are a bit confusing to learn.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I’ve pushed 61B away from learning these rules.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if you want to learn them,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https://docs.oracle.com/javase/tutorial/java/IandI/override.html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16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C9DAF8"/>
        </a:solidFill>
      </p:bgPr>
    </p:bg>
    <p:spTree>
      <p:nvGrpSpPr>
        <p:cNvPr id="720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8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Subtype Polymorphism vs. Explicit Higher Order Functions</a:t>
            </a:r>
            <a:endParaRPr/>
          </a:p>
        </p:txBody>
      </p:sp>
      <p:sp>
        <p:nvSpPr>
          <p:cNvPr id="722" name="Google Shape;722;p8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want to write a program that prints a string representation of the larger of two objects according to some specific comparison function.</a:t>
            </a:r>
            <a:endParaRPr/>
          </a:p>
        </p:txBody>
      </p:sp>
      <p:sp>
        <p:nvSpPr>
          <p:cNvPr id="723" name="Google Shape;723;p83"/>
          <p:cNvSpPr txBox="1"/>
          <p:nvPr/>
        </p:nvSpPr>
        <p:spPr>
          <a:xfrm>
            <a:off x="1840350" y="1551600"/>
            <a:ext cx="6579000" cy="1458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print_larger(x, y,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(x, y):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(x)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(y)</a:t>
            </a:r>
            <a:endParaRPr>
              <a:highlight>
                <a:srgbClr val="EFEFEF"/>
              </a:highlight>
            </a:endParaRPr>
          </a:p>
        </p:txBody>
      </p:sp>
      <p:cxnSp>
        <p:nvCxnSpPr>
          <p:cNvPr id="724" name="Google Shape;724;p83"/>
          <p:cNvCxnSpPr/>
          <p:nvPr/>
        </p:nvCxnSpPr>
        <p:spPr>
          <a:xfrm>
            <a:off x="3247050" y="3214700"/>
            <a:ext cx="18600" cy="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25" name="Google Shape;725;p83"/>
          <p:cNvSpPr txBox="1"/>
          <p:nvPr/>
        </p:nvSpPr>
        <p:spPr>
          <a:xfrm>
            <a:off x="733650" y="1897800"/>
            <a:ext cx="11067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Explicit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HoF Approach</a:t>
            </a:r>
            <a:endParaRPr/>
          </a:p>
        </p:txBody>
      </p:sp>
      <p:grpSp>
        <p:nvGrpSpPr>
          <p:cNvPr id="726" name="Google Shape;726;p83"/>
          <p:cNvGrpSpPr/>
          <p:nvPr/>
        </p:nvGrpSpPr>
        <p:grpSpPr>
          <a:xfrm>
            <a:off x="-147745" y="3437500"/>
            <a:ext cx="7614187" cy="1458900"/>
            <a:chOff x="258668" y="3437500"/>
            <a:chExt cx="6767565" cy="1458900"/>
          </a:xfrm>
        </p:grpSpPr>
        <p:sp>
          <p:nvSpPr>
            <p:cNvPr id="727" name="Google Shape;727;p83"/>
            <p:cNvSpPr txBox="1"/>
            <p:nvPr/>
          </p:nvSpPr>
          <p:spPr>
            <a:xfrm>
              <a:off x="1610033" y="3437500"/>
              <a:ext cx="5416200" cy="14589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def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print_larger(T x, T y, </a:t>
              </a:r>
              <a:r>
                <a:rPr lang="en" sz="1900">
                  <a:solidFill>
                    <a:srgbClr val="FF0000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comparator&lt;T&gt; c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):</a:t>
              </a:r>
              <a:endParaRPr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if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</a:t>
              </a:r>
              <a:r>
                <a:rPr lang="en" sz="1900">
                  <a:solidFill>
                    <a:srgbClr val="FF0000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c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.compare(x, y):</a:t>
              </a:r>
              <a:endParaRPr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    </a:t>
              </a: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x.</a:t>
              </a:r>
              <a:r>
                <a:rPr lang="en" sz="1900">
                  <a:solidFill>
                    <a:srgbClr val="A64D79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str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endParaRPr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y.</a:t>
              </a:r>
              <a:r>
                <a:rPr lang="en" sz="1900">
                  <a:solidFill>
                    <a:srgbClr val="A64D79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str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endParaRPr>
                <a:highlight>
                  <a:srgbClr val="EFEFEF"/>
                </a:highlight>
              </a:endParaRPr>
            </a:p>
          </p:txBody>
        </p:sp>
        <p:sp>
          <p:nvSpPr>
            <p:cNvPr id="728" name="Google Shape;728;p83"/>
            <p:cNvSpPr txBox="1"/>
            <p:nvPr/>
          </p:nvSpPr>
          <p:spPr>
            <a:xfrm>
              <a:off x="258668" y="3760450"/>
              <a:ext cx="1400100" cy="8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Subtype Polymorphism Approach</a:t>
              </a:r>
              <a:endParaRPr/>
            </a:p>
          </p:txBody>
        </p:sp>
      </p:grpSp>
      <p:cxnSp>
        <p:nvCxnSpPr>
          <p:cNvPr id="729" name="Google Shape;729;p83"/>
          <p:cNvCxnSpPr/>
          <p:nvPr/>
        </p:nvCxnSpPr>
        <p:spPr>
          <a:xfrm>
            <a:off x="5432375" y="1985975"/>
            <a:ext cx="2634000" cy="14943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0" name="Google Shape;730;p83"/>
          <p:cNvSpPr txBox="1"/>
          <p:nvPr/>
        </p:nvSpPr>
        <p:spPr>
          <a:xfrm>
            <a:off x="7466550" y="3460450"/>
            <a:ext cx="1698900" cy="88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Can simply pass a different compare function.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34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8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Coding Demo: Comparator</a:t>
            </a:r>
            <a:endParaRPr/>
          </a:p>
        </p:txBody>
      </p:sp>
      <p:sp>
        <p:nvSpPr>
          <p:cNvPr id="736" name="Google Shape;736;p84"/>
          <p:cNvSpPr txBox="1"/>
          <p:nvPr/>
        </p:nvSpPr>
        <p:spPr>
          <a:xfrm>
            <a:off x="291575" y="687575"/>
            <a:ext cx="8634600" cy="4367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Returns &lt;0 if this dog is less than the dog pointed at by o, and so forth.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uddaDog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37" name="Google Shape;737;p84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41" name="Shape 7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2" name="Google Shape;742;p8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Comparator</a:t>
            </a:r>
            <a:endParaRPr/>
          </a:p>
        </p:txBody>
      </p:sp>
      <p:sp>
        <p:nvSpPr>
          <p:cNvPr id="743" name="Google Shape;743;p85"/>
          <p:cNvSpPr txBox="1"/>
          <p:nvPr/>
        </p:nvSpPr>
        <p:spPr>
          <a:xfrm>
            <a:off x="291575" y="687575"/>
            <a:ext cx="8634600" cy="4367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Returns &lt;0 if this dog is less than the dog pointed at by o, and so forth.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uddaDog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44" name="Google Shape;744;p85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48" name="Shape 7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9" name="Google Shape;749;p8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Comparator</a:t>
            </a:r>
            <a:endParaRPr/>
          </a:p>
        </p:txBody>
      </p:sp>
      <p:sp>
        <p:nvSpPr>
          <p:cNvPr id="750" name="Google Shape;750;p86"/>
          <p:cNvSpPr txBox="1"/>
          <p:nvPr/>
        </p:nvSpPr>
        <p:spPr>
          <a:xfrm>
            <a:off x="291575" y="687575"/>
            <a:ext cx="8634600" cy="4367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java.util.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Returns &lt;0 if this dog is less than the dog pointed at by o, and so forth.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uddaDog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1" name="Google Shape;751;p86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p8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Comparator</a:t>
            </a:r>
            <a:endParaRPr/>
          </a:p>
        </p:txBody>
      </p:sp>
      <p:sp>
        <p:nvSpPr>
          <p:cNvPr id="757" name="Google Shape;757;p87"/>
          <p:cNvSpPr txBox="1"/>
          <p:nvPr/>
        </p:nvSpPr>
        <p:spPr>
          <a:xfrm>
            <a:off x="291575" y="687575"/>
            <a:ext cx="8634600" cy="4367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java.util.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Returns &lt;0 if this dog is less than the dog pointed at by o, and so forth.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uddaDog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a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b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58" name="Google Shape;758;p87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62" name="Shape 7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p8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Comparator</a:t>
            </a:r>
            <a:endParaRPr/>
          </a:p>
        </p:txBody>
      </p:sp>
      <p:sp>
        <p:nvSpPr>
          <p:cNvPr id="764" name="Google Shape;764;p88"/>
          <p:cNvSpPr txBox="1"/>
          <p:nvPr/>
        </p:nvSpPr>
        <p:spPr>
          <a:xfrm>
            <a:off x="291575" y="687575"/>
            <a:ext cx="8634600" cy="4367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java.util.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Returns &lt;0 if this dog is less than the dog pointed at by o, and so forth.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uddaDog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a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b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65" name="Google Shape;765;p88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69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p8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Comparator</a:t>
            </a:r>
            <a:endParaRPr/>
          </a:p>
        </p:txBody>
      </p:sp>
      <p:sp>
        <p:nvSpPr>
          <p:cNvPr id="771" name="Google Shape;771;p89"/>
          <p:cNvSpPr txBox="1"/>
          <p:nvPr/>
        </p:nvSpPr>
        <p:spPr>
          <a:xfrm>
            <a:off x="291575" y="687575"/>
            <a:ext cx="8634600" cy="4367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java.util.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Returns &lt;0 if this dog is less than the dog pointed at by o, and so forth.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uddaDog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a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b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2" name="Google Shape;772;p89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9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accent3"/>
                </a:solidFill>
              </a:rPr>
              <a:t>Coding Demo: Comparator</a:t>
            </a:r>
            <a:endParaRPr/>
          </a:p>
        </p:txBody>
      </p:sp>
      <p:sp>
        <p:nvSpPr>
          <p:cNvPr id="778" name="Google Shape;778;p90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"Elyse"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"Sture"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"Benjamin"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79" name="Google Shape;779;p90"/>
          <p:cNvSpPr/>
          <p:nvPr/>
        </p:nvSpPr>
        <p:spPr>
          <a:xfrm>
            <a:off x="401425" y="488675"/>
            <a:ext cx="15186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</a:t>
            </a: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83" name="Shape 7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4" name="Google Shape;784;p9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Comparator</a:t>
            </a:r>
            <a:endParaRPr/>
          </a:p>
        </p:txBody>
      </p:sp>
      <p:sp>
        <p:nvSpPr>
          <p:cNvPr id="785" name="Google Shape;785;p91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"Elyse"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"Sture"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"Benjamin"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nc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86" name="Google Shape;786;p91"/>
          <p:cNvSpPr/>
          <p:nvPr/>
        </p:nvSpPr>
        <p:spPr>
          <a:xfrm>
            <a:off x="401425" y="488675"/>
            <a:ext cx="15186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9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Comparator</a:t>
            </a:r>
            <a:endParaRPr/>
          </a:p>
        </p:txBody>
      </p:sp>
      <p:sp>
        <p:nvSpPr>
          <p:cNvPr id="792" name="Google Shape;792;p92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"Elyse"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"Sture"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"Benjamin"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nc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nc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if d1 comes later than d3 in the alphabet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793" name="Google Shape;793;p92"/>
          <p:cNvSpPr/>
          <p:nvPr/>
        </p:nvSpPr>
        <p:spPr>
          <a:xfrm>
            <a:off x="401425" y="488675"/>
            <a:ext cx="15186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0"/>
          <p:cNvSpPr txBox="1"/>
          <p:nvPr>
            <p:ph idx="1" type="body"/>
          </p:nvPr>
        </p:nvSpPr>
        <p:spPr>
          <a:xfrm>
            <a:off x="4812375" y="402198"/>
            <a:ext cx="3999900" cy="4260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  <a:latin typeface="Roboto"/>
                <a:ea typeface="Roboto"/>
                <a:cs typeface="Roboto"/>
                <a:sym typeface="Roboto"/>
              </a:rPr>
              <a:t>Subtype Polymorphism vs. Explicit Higher Order Functions</a:t>
            </a:r>
            <a:endParaRPr b="1">
              <a:solidFill>
                <a:schemeClr val="accent3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Building a General Max Function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The Naive Approach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OurComparable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Compilation Error Puzzle</a:t>
            </a:r>
            <a:endParaRPr>
              <a:solidFill>
                <a:schemeClr val="dk2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•"/>
            </a:pPr>
            <a:r>
              <a:rPr lang="en">
                <a:solidFill>
                  <a:schemeClr val="dk2"/>
                </a:solidFill>
              </a:rPr>
              <a:t>Comparable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Comparators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222" name="Google Shape;222;p30"/>
          <p:cNvSpPr txBox="1"/>
          <p:nvPr>
            <p:ph type="title"/>
          </p:nvPr>
        </p:nvSpPr>
        <p:spPr>
          <a:xfrm>
            <a:off x="177925" y="2003300"/>
            <a:ext cx="4038000" cy="2037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Subtype Polymorphism vs. Explicit Higher Order Functions</a:t>
            </a:r>
            <a:endParaRPr/>
          </a:p>
        </p:txBody>
      </p:sp>
      <p:sp>
        <p:nvSpPr>
          <p:cNvPr id="223" name="Google Shape;223;p30"/>
          <p:cNvSpPr txBox="1"/>
          <p:nvPr>
            <p:ph idx="2" type="subTitle"/>
          </p:nvPr>
        </p:nvSpPr>
        <p:spPr>
          <a:xfrm>
            <a:off x="177925" y="4068000"/>
            <a:ext cx="41580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Lecture 10</a:t>
            </a:r>
            <a:r>
              <a:rPr lang="en"/>
              <a:t>, CS61B, Fall 2023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9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Comparator</a:t>
            </a:r>
            <a:endParaRPr/>
          </a:p>
        </p:txBody>
      </p:sp>
      <p:sp>
        <p:nvSpPr>
          <p:cNvPr id="799" name="Google Shape;799;p93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"Elyse"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"Sture"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"Benjamin"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nc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nc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if d1 comes later than d3 in the alphabet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0" name="Google Shape;800;p93"/>
          <p:cNvSpPr/>
          <p:nvPr/>
        </p:nvSpPr>
        <p:spPr>
          <a:xfrm>
            <a:off x="401425" y="488675"/>
            <a:ext cx="15186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04" name="Shape 8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5" name="Google Shape;805;p9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Comparator</a:t>
            </a:r>
            <a:endParaRPr/>
          </a:p>
        </p:txBody>
      </p:sp>
      <p:sp>
        <p:nvSpPr>
          <p:cNvPr id="806" name="Google Shape;806;p94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"Elyse"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"Sture"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"Benjamin"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nc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nc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if d1 comes later than d3 in the alphabet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07" name="Google Shape;807;p94"/>
          <p:cNvSpPr/>
          <p:nvPr/>
        </p:nvSpPr>
        <p:spPr>
          <a:xfrm>
            <a:off x="401425" y="488675"/>
            <a:ext cx="15186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9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Comparator</a:t>
            </a:r>
            <a:endParaRPr/>
          </a:p>
        </p:txBody>
      </p:sp>
      <p:sp>
        <p:nvSpPr>
          <p:cNvPr id="813" name="Google Shape;813;p95"/>
          <p:cNvSpPr txBox="1"/>
          <p:nvPr/>
        </p:nvSpPr>
        <p:spPr>
          <a:xfrm>
            <a:off x="291575" y="687575"/>
            <a:ext cx="8634600" cy="4367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java.util.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Returns &lt;0 if this dog is less than the dog pointed at by o, and so forth.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uddaDog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a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b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14" name="Google Shape;814;p95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5" name="Google Shape;815;p95"/>
          <p:cNvSpPr txBox="1"/>
          <p:nvPr/>
        </p:nvSpPr>
        <p:spPr>
          <a:xfrm>
            <a:off x="5480375" y="342500"/>
            <a:ext cx="3445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Slight change to reflect Java convention.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19" name="Shape 8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" name="Google Shape;820;p96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Comparator</a:t>
            </a:r>
            <a:endParaRPr/>
          </a:p>
        </p:txBody>
      </p:sp>
      <p:sp>
        <p:nvSpPr>
          <p:cNvPr id="821" name="Google Shape;821;p96"/>
          <p:cNvSpPr txBox="1"/>
          <p:nvPr/>
        </p:nvSpPr>
        <p:spPr>
          <a:xfrm>
            <a:off x="291575" y="687575"/>
            <a:ext cx="8634600" cy="4367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java.util.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Returns &lt;0 if this dog is less than the dog pointed at by o, and so forth.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uddaDog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static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a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b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22" name="Google Shape;822;p96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23" name="Google Shape;823;p96"/>
          <p:cNvSpPr txBox="1"/>
          <p:nvPr/>
        </p:nvSpPr>
        <p:spPr>
          <a:xfrm>
            <a:off x="5480375" y="342500"/>
            <a:ext cx="3445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Slight change to reflect Java convention.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27" name="Shape 8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8" name="Google Shape;828;p97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Comparator</a:t>
            </a:r>
            <a:endParaRPr/>
          </a:p>
        </p:txBody>
      </p:sp>
      <p:sp>
        <p:nvSpPr>
          <p:cNvPr id="829" name="Google Shape;829;p97"/>
          <p:cNvSpPr txBox="1"/>
          <p:nvPr/>
        </p:nvSpPr>
        <p:spPr>
          <a:xfrm>
            <a:off x="291575" y="687575"/>
            <a:ext cx="8634600" cy="4367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java.util.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Returns &lt;0 if this dog is less than the dog pointed at by o, and so forth.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uddaDog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static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a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b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getNameComparator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0" name="Google Shape;830;p97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1" name="Google Shape;831;p97"/>
          <p:cNvSpPr txBox="1"/>
          <p:nvPr/>
        </p:nvSpPr>
        <p:spPr>
          <a:xfrm>
            <a:off x="5480375" y="342500"/>
            <a:ext cx="3445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Slight change to reflect Java convention.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98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Comparator</a:t>
            </a:r>
            <a:endParaRPr/>
          </a:p>
        </p:txBody>
      </p:sp>
      <p:sp>
        <p:nvSpPr>
          <p:cNvPr id="837" name="Google Shape;837;p98"/>
          <p:cNvSpPr txBox="1"/>
          <p:nvPr/>
        </p:nvSpPr>
        <p:spPr>
          <a:xfrm>
            <a:off x="291575" y="687575"/>
            <a:ext cx="8634600" cy="43671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java.util.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/** Returns &lt;0 if this dog is less than the dog pointed at by o, and so forth. */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uddaDog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this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-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uddaDog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static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a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b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getNameComparator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new NameComparator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38" name="Google Shape;838;p98"/>
          <p:cNvSpPr/>
          <p:nvPr/>
        </p:nvSpPr>
        <p:spPr>
          <a:xfrm>
            <a:off x="401425" y="488675"/>
            <a:ext cx="9063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39" name="Google Shape;839;p98"/>
          <p:cNvSpPr txBox="1"/>
          <p:nvPr/>
        </p:nvSpPr>
        <p:spPr>
          <a:xfrm>
            <a:off x="5480375" y="342500"/>
            <a:ext cx="3445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Slight change to reflect Java convention.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99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Comparator</a:t>
            </a:r>
            <a:endParaRPr/>
          </a:p>
        </p:txBody>
      </p:sp>
      <p:sp>
        <p:nvSpPr>
          <p:cNvPr id="845" name="Google Shape;845;p99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"Elyse"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"Sture"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"Benjamin"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nc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nc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if d1 comes later than d3 in the alphabet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46" name="Google Shape;846;p99"/>
          <p:cNvSpPr/>
          <p:nvPr/>
        </p:nvSpPr>
        <p:spPr>
          <a:xfrm>
            <a:off x="401425" y="488675"/>
            <a:ext cx="15186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47" name="Google Shape;847;p99"/>
          <p:cNvSpPr txBox="1"/>
          <p:nvPr/>
        </p:nvSpPr>
        <p:spPr>
          <a:xfrm>
            <a:off x="5480375" y="342500"/>
            <a:ext cx="3445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Slight change to reflect Java convention.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100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Comparator</a:t>
            </a:r>
            <a:endParaRPr/>
          </a:p>
        </p:txBody>
      </p:sp>
      <p:sp>
        <p:nvSpPr>
          <p:cNvPr id="853" name="Google Shape;853;p100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"Elyse"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"Sture"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"Benjamin"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nc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getNameComparator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nc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if d1 comes later than d3 in the alphabet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54" name="Google Shape;854;p100"/>
          <p:cNvSpPr/>
          <p:nvPr/>
        </p:nvSpPr>
        <p:spPr>
          <a:xfrm>
            <a:off x="401425" y="488675"/>
            <a:ext cx="15186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5" name="Google Shape;855;p100"/>
          <p:cNvSpPr txBox="1"/>
          <p:nvPr/>
        </p:nvSpPr>
        <p:spPr>
          <a:xfrm>
            <a:off x="5480375" y="342500"/>
            <a:ext cx="3445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Slight change to reflect Java convention.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10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Comparator</a:t>
            </a:r>
            <a:endParaRPr/>
          </a:p>
        </p:txBody>
      </p:sp>
      <p:sp>
        <p:nvSpPr>
          <p:cNvPr id="861" name="Google Shape;861;p101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"Elyse"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"Sture"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"Benjamin"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nc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getNameComparator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F7AD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nc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if d1 comes later than d3 in the alphabet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62" name="Google Shape;862;p101"/>
          <p:cNvSpPr/>
          <p:nvPr/>
        </p:nvSpPr>
        <p:spPr>
          <a:xfrm>
            <a:off x="401425" y="488675"/>
            <a:ext cx="15186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63" name="Google Shape;863;p101"/>
          <p:cNvSpPr txBox="1"/>
          <p:nvPr/>
        </p:nvSpPr>
        <p:spPr>
          <a:xfrm>
            <a:off x="5480375" y="342500"/>
            <a:ext cx="3445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Slight change to reflect Java convention.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10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3"/>
                </a:solidFill>
              </a:rPr>
              <a:t>Coding Demo: Comparator</a:t>
            </a:r>
            <a:endParaRPr/>
          </a:p>
        </p:txBody>
      </p:sp>
      <p:sp>
        <p:nvSpPr>
          <p:cNvPr id="869" name="Google Shape;869;p102"/>
          <p:cNvSpPr txBox="1"/>
          <p:nvPr/>
        </p:nvSpPr>
        <p:spPr>
          <a:xfrm>
            <a:off x="291575" y="687575"/>
            <a:ext cx="8634600" cy="4366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import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java.util.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DogLauncher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void </a:t>
            </a:r>
            <a:r>
              <a:rPr lang="en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main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args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"Elyse"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"Sture"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9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98C59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"Benjamin"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15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dogs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Dog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[]{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nc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getNameComparator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F7AD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nc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 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// if d1 comes later than d3 in the alphabet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 </a:t>
            </a:r>
            <a:r>
              <a:rPr lang="en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</a:t>
            </a: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}</a:t>
            </a:r>
            <a:endParaRPr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>
              <a:solidFill>
                <a:srgbClr val="FFFFFF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0" name="Google Shape;870;p102"/>
          <p:cNvSpPr/>
          <p:nvPr/>
        </p:nvSpPr>
        <p:spPr>
          <a:xfrm>
            <a:off x="401425" y="488675"/>
            <a:ext cx="1518600" cy="198900"/>
          </a:xfrm>
          <a:prstGeom prst="trapezoid">
            <a:avLst>
              <a:gd fmla="val 25000" name="adj"/>
            </a:avLst>
          </a:pr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Roboto"/>
                <a:ea typeface="Roboto"/>
                <a:cs typeface="Roboto"/>
                <a:sym typeface="Roboto"/>
              </a:rPr>
              <a:t>DogLauncher.java</a:t>
            </a:r>
            <a:endParaRPr sz="1200">
              <a:solidFill>
                <a:srgbClr val="FFFFFF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1" name="Google Shape;871;p102"/>
          <p:cNvSpPr txBox="1"/>
          <p:nvPr/>
        </p:nvSpPr>
        <p:spPr>
          <a:xfrm>
            <a:off x="5480375" y="342500"/>
            <a:ext cx="34458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Slight change to reflect Java convention.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1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Subtype Polymorphism</a:t>
            </a:r>
            <a:endParaRPr/>
          </a:p>
        </p:txBody>
      </p:sp>
      <p:sp>
        <p:nvSpPr>
          <p:cNvPr id="229" name="Google Shape;229;p31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biggest idea of the last couple of lectures: </a:t>
            </a:r>
            <a:r>
              <a:rPr b="1" i="1" lang="en" u="sng"/>
              <a:t>Subtype Polymorphism</a:t>
            </a:r>
            <a:endParaRPr b="1" i="1" u="sng"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Polymorphism: “providing a single interface to entities of different types”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Consider a variable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deque</a:t>
            </a:r>
            <a:r>
              <a:rPr lang="en"/>
              <a:t> of static type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Deque</a:t>
            </a:r>
            <a:r>
              <a:rPr lang="en"/>
              <a:t>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you call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deque.addFirst()</a:t>
            </a:r>
            <a:r>
              <a:rPr lang="en"/>
              <a:t>, the actual behavior is based on the dynamic type.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Java automatically selects the right behavior using what is sometimes called “dynamic method selection”.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Curious about alternatives to subtype polymorphism? See </a:t>
            </a:r>
            <a:r>
              <a:rPr lang="en" u="sng">
                <a:solidFill>
                  <a:schemeClr val="hlink"/>
                </a:solidFill>
                <a:hlinkClick r:id="rId3"/>
              </a:rPr>
              <a:t>wiki</a:t>
            </a:r>
            <a:r>
              <a:rPr lang="en"/>
              <a:t> or CS164.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31"/>
          <p:cNvSpPr txBox="1"/>
          <p:nvPr/>
        </p:nvSpPr>
        <p:spPr>
          <a:xfrm>
            <a:off x="3156250" y="4726000"/>
            <a:ext cx="5794800" cy="41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http://www.stroustrup.com/glossary.html#Gpolymorphism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231" name="Google Shape;231;p31"/>
          <p:cNvCxnSpPr/>
          <p:nvPr/>
        </p:nvCxnSpPr>
        <p:spPr>
          <a:xfrm flipH="1">
            <a:off x="3894050" y="1403375"/>
            <a:ext cx="1013100" cy="25890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2" name="Google Shape;232;p31"/>
          <p:cNvSpPr txBox="1"/>
          <p:nvPr/>
        </p:nvSpPr>
        <p:spPr>
          <a:xfrm>
            <a:off x="4997175" y="1189525"/>
            <a:ext cx="2104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a.k.a. compile-time type</a:t>
            </a:r>
            <a:endParaRPr>
              <a:solidFill>
                <a:srgbClr val="BE0712"/>
              </a:solidFill>
            </a:endParaRPr>
          </a:p>
        </p:txBody>
      </p:sp>
      <p:cxnSp>
        <p:nvCxnSpPr>
          <p:cNvPr id="233" name="Google Shape;233;p31"/>
          <p:cNvCxnSpPr/>
          <p:nvPr/>
        </p:nvCxnSpPr>
        <p:spPr>
          <a:xfrm rot="10800000">
            <a:off x="2133999" y="2412549"/>
            <a:ext cx="736800" cy="0"/>
          </a:xfrm>
          <a:prstGeom prst="straightConnector1">
            <a:avLst/>
          </a:prstGeom>
          <a:noFill/>
          <a:ln cap="flat" cmpd="sng" w="9525">
            <a:solidFill>
              <a:srgbClr val="BE071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4" name="Google Shape;234;p31"/>
          <p:cNvSpPr txBox="1"/>
          <p:nvPr/>
        </p:nvSpPr>
        <p:spPr>
          <a:xfrm>
            <a:off x="2872424" y="2205470"/>
            <a:ext cx="2104800" cy="49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BE0712"/>
                </a:solidFill>
              </a:rPr>
              <a:t>a.k.a. run-time type</a:t>
            </a:r>
            <a:endParaRPr>
              <a:solidFill>
                <a:srgbClr val="BE0712"/>
              </a:solidFill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5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p103"/>
          <p:cNvSpPr txBox="1"/>
          <p:nvPr/>
        </p:nvSpPr>
        <p:spPr>
          <a:xfrm>
            <a:off x="319250" y="3751550"/>
            <a:ext cx="4946100" cy="1258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20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 sz="20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0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20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0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20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20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o1</a:t>
            </a:r>
            <a:r>
              <a:rPr lang="en" sz="20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20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o2</a:t>
            </a: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0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77" name="Google Shape;877;p103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Additional Orders in Java</a:t>
            </a:r>
            <a:endParaRPr/>
          </a:p>
        </p:txBody>
      </p:sp>
      <p:sp>
        <p:nvSpPr>
          <p:cNvPr id="878" name="Google Shape;878;p103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In some languages, we’d write two comparison functions and simply pass the one we want :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sizeCompare()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nameCompare()</a:t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The standard Java approach: Create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S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izeComparator</a:t>
            </a:r>
            <a:r>
              <a:rPr lang="en"/>
              <a:t> and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N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ameComparator</a:t>
            </a:r>
            <a:r>
              <a:rPr lang="en"/>
              <a:t> classes that implement the </a:t>
            </a: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/>
              <a:t> interface.</a:t>
            </a:r>
            <a:endParaRPr/>
          </a:p>
          <a:p>
            <a:pPr indent="-342900" lvl="0" marL="457200" rtl="0" algn="l">
              <a:spcBef>
                <a:spcPts val="6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Requires methods that also take Comparator arguments (see project 1C).</a:t>
            </a:r>
            <a:br>
              <a:rPr lang="en"/>
            </a:b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2" name="Shape 8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Google Shape;883;p104"/>
          <p:cNvSpPr txBox="1"/>
          <p:nvPr/>
        </p:nvSpPr>
        <p:spPr>
          <a:xfrm>
            <a:off x="166800" y="865525"/>
            <a:ext cx="4946100" cy="12588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interface </a:t>
            </a:r>
            <a:r>
              <a:rPr lang="en" sz="20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 sz="20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20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</a:t>
            </a:r>
            <a:r>
              <a:rPr lang="en" sz="20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20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" sz="20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int </a:t>
            </a:r>
            <a:r>
              <a:rPr lang="en" sz="20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20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20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o1</a:t>
            </a:r>
            <a:r>
              <a:rPr lang="en" sz="20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2000">
                <a:solidFill>
                  <a:srgbClr val="A2CC9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T </a:t>
            </a:r>
            <a:r>
              <a:rPr lang="en" sz="20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o2</a:t>
            </a: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20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20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20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4" name="Google Shape;884;p104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Dogs and Comparators</a:t>
            </a:r>
            <a:endParaRPr/>
          </a:p>
        </p:txBody>
      </p:sp>
      <p:sp>
        <p:nvSpPr>
          <p:cNvPr id="885" name="Google Shape;885;p104"/>
          <p:cNvSpPr/>
          <p:nvPr/>
        </p:nvSpPr>
        <p:spPr>
          <a:xfrm>
            <a:off x="2520050" y="2493650"/>
            <a:ext cx="1624800" cy="2982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compare(T, T)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6" name="Google Shape;886;p104"/>
          <p:cNvSpPr/>
          <p:nvPr/>
        </p:nvSpPr>
        <p:spPr>
          <a:xfrm>
            <a:off x="4144838" y="2402050"/>
            <a:ext cx="1909200" cy="795600"/>
          </a:xfrm>
          <a:prstGeom prst="rect">
            <a:avLst/>
          </a:prstGeom>
          <a:solidFill>
            <a:srgbClr val="FFFFFF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Ubuntu Mono"/>
                <a:ea typeface="Ubuntu Mono"/>
                <a:cs typeface="Ubuntu Mono"/>
                <a:sym typeface="Ubuntu Mono"/>
              </a:rPr>
              <a:t>Comparator&lt;T&gt;</a:t>
            </a:r>
            <a:endParaRPr sz="2000">
              <a:latin typeface="Ubuntu Mono"/>
              <a:ea typeface="Ubuntu Mono"/>
              <a:cs typeface="Ubuntu Mono"/>
              <a:sym typeface="Ubuntu Mono"/>
            </a:endParaRPr>
          </a:p>
        </p:txBody>
      </p:sp>
      <p:cxnSp>
        <p:nvCxnSpPr>
          <p:cNvPr id="887" name="Google Shape;887;p104"/>
          <p:cNvCxnSpPr>
            <a:stCxn id="888" idx="0"/>
            <a:endCxn id="886" idx="2"/>
          </p:cNvCxnSpPr>
          <p:nvPr/>
        </p:nvCxnSpPr>
        <p:spPr>
          <a:xfrm flipH="1" rot="10800000">
            <a:off x="3260750" y="3197600"/>
            <a:ext cx="1838700" cy="509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89" name="Google Shape;889;p104"/>
          <p:cNvSpPr/>
          <p:nvPr/>
        </p:nvSpPr>
        <p:spPr>
          <a:xfrm>
            <a:off x="377150" y="3805725"/>
            <a:ext cx="18114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compare(Dog, Dog)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88" name="Google Shape;888;p104"/>
          <p:cNvSpPr/>
          <p:nvPr/>
        </p:nvSpPr>
        <p:spPr>
          <a:xfrm>
            <a:off x="2190350" y="3707300"/>
            <a:ext cx="2140800" cy="795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NameComparator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0" name="Google Shape;890;p104"/>
          <p:cNvSpPr/>
          <p:nvPr/>
        </p:nvSpPr>
        <p:spPr>
          <a:xfrm>
            <a:off x="6917738" y="1176900"/>
            <a:ext cx="1909200" cy="795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Dog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1" name="Google Shape;891;p104"/>
          <p:cNvSpPr txBox="1"/>
          <p:nvPr/>
        </p:nvSpPr>
        <p:spPr>
          <a:xfrm>
            <a:off x="6372825" y="584900"/>
            <a:ext cx="2657100" cy="59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Dog not related by inheritance to any of the classes below.</a:t>
            </a:r>
            <a:endParaRPr/>
          </a:p>
        </p:txBody>
      </p:sp>
      <p:sp>
        <p:nvSpPr>
          <p:cNvPr id="892" name="Google Shape;892;p104"/>
          <p:cNvSpPr/>
          <p:nvPr/>
        </p:nvSpPr>
        <p:spPr>
          <a:xfrm>
            <a:off x="4872950" y="3805725"/>
            <a:ext cx="1811400" cy="4953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nsolas"/>
                <a:ea typeface="Consolas"/>
                <a:cs typeface="Consolas"/>
                <a:sym typeface="Consolas"/>
              </a:rPr>
              <a:t>compare(Dog, Dog)</a:t>
            </a:r>
            <a:endParaRPr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893" name="Google Shape;893;p104"/>
          <p:cNvSpPr/>
          <p:nvPr/>
        </p:nvSpPr>
        <p:spPr>
          <a:xfrm>
            <a:off x="6686150" y="3707300"/>
            <a:ext cx="2140800" cy="795600"/>
          </a:xfrm>
          <a:prstGeom prst="rect">
            <a:avLst/>
          </a:prstGeom>
          <a:solidFill>
            <a:srgbClr val="A4C2F4"/>
          </a:solidFill>
          <a:ln cap="flat" cmpd="sng" w="19050">
            <a:solidFill>
              <a:srgbClr val="66666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latin typeface="Consolas"/>
                <a:ea typeface="Consolas"/>
                <a:cs typeface="Consolas"/>
                <a:sym typeface="Consolas"/>
              </a:rPr>
              <a:t>SizeComparator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894" name="Google Shape;894;p104"/>
          <p:cNvCxnSpPr>
            <a:stCxn id="893" idx="0"/>
            <a:endCxn id="886" idx="2"/>
          </p:cNvCxnSpPr>
          <p:nvPr/>
        </p:nvCxnSpPr>
        <p:spPr>
          <a:xfrm rot="10800000">
            <a:off x="5099450" y="3197600"/>
            <a:ext cx="2657100" cy="509700"/>
          </a:xfrm>
          <a:prstGeom prst="straightConnector1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8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105"/>
          <p:cNvSpPr txBox="1"/>
          <p:nvPr/>
        </p:nvSpPr>
        <p:spPr>
          <a:xfrm>
            <a:off x="152400" y="619250"/>
            <a:ext cx="8918400" cy="33603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class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Comparable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String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private int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size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static class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implements </a:t>
            </a: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public int </a:t>
            </a:r>
            <a:r>
              <a:rPr lang="en" sz="1900">
                <a:solidFill>
                  <a:srgbClr val="5FB3B3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d1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 d2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   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return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compareTo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d2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}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...</a:t>
            </a:r>
            <a:endParaRPr sz="1900">
              <a:solidFill>
                <a:srgbClr val="D6DCE7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0" name="Google Shape;900;p105"/>
          <p:cNvSpPr txBox="1"/>
          <p:nvPr/>
        </p:nvSpPr>
        <p:spPr>
          <a:xfrm>
            <a:off x="1525750" y="3177375"/>
            <a:ext cx="7251300" cy="18876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EC696E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Comparator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cd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=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new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Dog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NameComparator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F7AD56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if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lang="en" sz="1900">
                <a:solidFill>
                  <a:srgbClr val="F77A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&gt; </a:t>
            </a:r>
            <a:r>
              <a:rPr lang="en" sz="1900">
                <a:solidFill>
                  <a:srgbClr val="F7AD56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) {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d1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 </a:t>
            </a:r>
            <a:r>
              <a:rPr lang="en" sz="1900">
                <a:solidFill>
                  <a:srgbClr val="C494C4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else 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{</a:t>
            </a:r>
            <a:endParaRPr sz="1900">
              <a:solidFill>
                <a:srgbClr val="FDFDFD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lang="en" sz="1900">
                <a:solidFill>
                  <a:srgbClr val="D6DCE7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d3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lang="en" sz="1900">
                <a:solidFill>
                  <a:srgbClr val="5EB2B2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bark</a:t>
            </a: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()</a:t>
            </a:r>
            <a:r>
              <a:rPr lang="en" sz="1900">
                <a:solidFill>
                  <a:srgbClr val="A5ABB8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;</a:t>
            </a:r>
            <a:endParaRPr sz="1900">
              <a:solidFill>
                <a:srgbClr val="A5ABB8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DFDFD"/>
                </a:solidFill>
                <a:highlight>
                  <a:schemeClr val="dk1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900">
              <a:solidFill>
                <a:srgbClr val="C494C4"/>
              </a:solidFill>
              <a:highlight>
                <a:schemeClr val="dk1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01" name="Google Shape;901;p105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 NameComparator</a:t>
            </a:r>
            <a:endParaRPr/>
          </a:p>
        </p:txBody>
      </p:sp>
      <p:sp>
        <p:nvSpPr>
          <p:cNvPr id="902" name="Google Shape;902;p105"/>
          <p:cNvSpPr txBox="1"/>
          <p:nvPr/>
        </p:nvSpPr>
        <p:spPr>
          <a:xfrm>
            <a:off x="4731600" y="4119700"/>
            <a:ext cx="3664800" cy="75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Result: If d1 has a name that comes later in the alphabet than d3, d1 barks.</a:t>
            </a:r>
            <a:endParaRPr sz="16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32"/>
          <p:cNvSpPr txBox="1"/>
          <p:nvPr>
            <p:ph type="title"/>
          </p:nvPr>
        </p:nvSpPr>
        <p:spPr>
          <a:xfrm>
            <a:off x="0" y="0"/>
            <a:ext cx="85206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Subtype Polymorphism vs. Explicit Higher Order Functions</a:t>
            </a:r>
            <a:endParaRPr/>
          </a:p>
        </p:txBody>
      </p:sp>
      <p:sp>
        <p:nvSpPr>
          <p:cNvPr id="240" name="Google Shape;240;p32"/>
          <p:cNvSpPr txBox="1"/>
          <p:nvPr>
            <p:ph idx="1" type="body"/>
          </p:nvPr>
        </p:nvSpPr>
        <p:spPr>
          <a:xfrm>
            <a:off x="107044" y="4022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n"/>
              <a:t>Suppose we want to write a program that prints a string representation of the larger of two objects.</a:t>
            </a:r>
            <a:endParaRPr/>
          </a:p>
        </p:txBody>
      </p:sp>
      <p:sp>
        <p:nvSpPr>
          <p:cNvPr id="241" name="Google Shape;241;p32"/>
          <p:cNvSpPr txBox="1"/>
          <p:nvPr/>
        </p:nvSpPr>
        <p:spPr>
          <a:xfrm>
            <a:off x="1840350" y="1551600"/>
            <a:ext cx="6579000" cy="1458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def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print_larger(x, y,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):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compare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(x, y):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(x)</a:t>
            </a:r>
            <a:endParaRPr sz="1900">
              <a:solidFill>
                <a:schemeClr val="dk1"/>
              </a:solidFill>
              <a:highlight>
                <a:srgbClr val="EFEFE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lang="en" sz="1900">
                <a:solidFill>
                  <a:srgbClr val="9C20EE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900">
                <a:solidFill>
                  <a:srgbClr val="A64D79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stringify</a:t>
            </a:r>
            <a:r>
              <a:rPr lang="en"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rPr>
              <a:t>(y)</a:t>
            </a:r>
            <a:endParaRPr>
              <a:highlight>
                <a:srgbClr val="EFEFEF"/>
              </a:highlight>
            </a:endParaRPr>
          </a:p>
        </p:txBody>
      </p:sp>
      <p:cxnSp>
        <p:nvCxnSpPr>
          <p:cNvPr id="242" name="Google Shape;242;p32"/>
          <p:cNvCxnSpPr/>
          <p:nvPr/>
        </p:nvCxnSpPr>
        <p:spPr>
          <a:xfrm>
            <a:off x="3247050" y="3214700"/>
            <a:ext cx="18600" cy="18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43" name="Google Shape;243;p32"/>
          <p:cNvSpPr txBox="1"/>
          <p:nvPr/>
        </p:nvSpPr>
        <p:spPr>
          <a:xfrm>
            <a:off x="733650" y="1897800"/>
            <a:ext cx="1106700" cy="7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Explicit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HoF Approach</a:t>
            </a:r>
            <a:endParaRPr/>
          </a:p>
        </p:txBody>
      </p:sp>
      <p:grpSp>
        <p:nvGrpSpPr>
          <p:cNvPr id="244" name="Google Shape;244;p32"/>
          <p:cNvGrpSpPr/>
          <p:nvPr/>
        </p:nvGrpSpPr>
        <p:grpSpPr>
          <a:xfrm>
            <a:off x="1757250" y="3437500"/>
            <a:ext cx="5048700" cy="1458900"/>
            <a:chOff x="1757250" y="3437500"/>
            <a:chExt cx="5048700" cy="1458900"/>
          </a:xfrm>
        </p:grpSpPr>
        <p:sp>
          <p:nvSpPr>
            <p:cNvPr id="245" name="Google Shape;245;p32"/>
            <p:cNvSpPr txBox="1"/>
            <p:nvPr/>
          </p:nvSpPr>
          <p:spPr>
            <a:xfrm>
              <a:off x="3157350" y="3437500"/>
              <a:ext cx="3648600" cy="1458900"/>
            </a:xfrm>
            <a:prstGeom prst="rect">
              <a:avLst/>
            </a:prstGeom>
            <a:solidFill>
              <a:srgbClr val="EFEFE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def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print_larger(x, y):</a:t>
              </a:r>
              <a:endParaRPr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if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x.</a:t>
              </a:r>
              <a:r>
                <a:rPr lang="en" sz="1900">
                  <a:solidFill>
                    <a:srgbClr val="A64D79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largerThan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(y):</a:t>
              </a:r>
              <a:endParaRPr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    </a:t>
              </a: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x.</a:t>
              </a:r>
              <a:r>
                <a:rPr lang="en" sz="1900">
                  <a:solidFill>
                    <a:srgbClr val="A64D79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str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endParaRPr sz="1900">
                <a:solidFill>
                  <a:schemeClr val="dk1"/>
                </a:solidFill>
                <a:highlight>
                  <a:srgbClr val="EFEFEF"/>
                </a:highlight>
                <a:latin typeface="Consolas"/>
                <a:ea typeface="Consolas"/>
                <a:cs typeface="Consolas"/>
                <a:sym typeface="Consolas"/>
              </a:endParaRPr>
            </a:p>
            <a:p>
              <a:pPr indent="0" lvl="0" marL="0" rtl="0" algn="l">
                <a:lnSpc>
                  <a:spcPct val="115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  </a:t>
              </a:r>
              <a:r>
                <a:rPr b="1" lang="en" sz="1900">
                  <a:solidFill>
                    <a:srgbClr val="9C20EE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return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 y.</a:t>
              </a:r>
              <a:r>
                <a:rPr lang="en" sz="1900">
                  <a:solidFill>
                    <a:srgbClr val="A64D79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str</a:t>
              </a:r>
              <a:r>
                <a:rPr lang="en" sz="1900">
                  <a:solidFill>
                    <a:schemeClr val="dk1"/>
                  </a:solidFill>
                  <a:highlight>
                    <a:srgbClr val="EFEFEF"/>
                  </a:highlight>
                  <a:latin typeface="Consolas"/>
                  <a:ea typeface="Consolas"/>
                  <a:cs typeface="Consolas"/>
                  <a:sym typeface="Consolas"/>
                </a:rPr>
                <a:t>()</a:t>
              </a:r>
              <a:endParaRPr>
                <a:highlight>
                  <a:srgbClr val="EFEFEF"/>
                </a:highlight>
              </a:endParaRPr>
            </a:p>
          </p:txBody>
        </p:sp>
        <p:sp>
          <p:nvSpPr>
            <p:cNvPr id="246" name="Google Shape;246;p32"/>
            <p:cNvSpPr txBox="1"/>
            <p:nvPr/>
          </p:nvSpPr>
          <p:spPr>
            <a:xfrm>
              <a:off x="1757250" y="3760450"/>
              <a:ext cx="1400100" cy="8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Subtype Polymorphism Approach</a:t>
              </a:r>
              <a:endParaRPr/>
            </a:p>
          </p:txBody>
        </p:sp>
      </p:grpSp>
      <p:grpSp>
        <p:nvGrpSpPr>
          <p:cNvPr id="247" name="Google Shape;247;p32"/>
          <p:cNvGrpSpPr/>
          <p:nvPr/>
        </p:nvGrpSpPr>
        <p:grpSpPr>
          <a:xfrm>
            <a:off x="5555275" y="1081925"/>
            <a:ext cx="3528600" cy="3098175"/>
            <a:chOff x="5555275" y="1081925"/>
            <a:chExt cx="3528600" cy="3098175"/>
          </a:xfrm>
        </p:grpSpPr>
        <p:cxnSp>
          <p:nvCxnSpPr>
            <p:cNvPr id="248" name="Google Shape;248;p32"/>
            <p:cNvCxnSpPr/>
            <p:nvPr/>
          </p:nvCxnSpPr>
          <p:spPr>
            <a:xfrm flipH="1">
              <a:off x="5555275" y="1388825"/>
              <a:ext cx="678300" cy="218100"/>
            </a:xfrm>
            <a:prstGeom prst="straightConnector1">
              <a:avLst/>
            </a:prstGeom>
            <a:noFill/>
            <a:ln cap="flat" cmpd="sng" w="9525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  <p:sp>
          <p:nvSpPr>
            <p:cNvPr id="249" name="Google Shape;249;p32"/>
            <p:cNvSpPr txBox="1"/>
            <p:nvPr/>
          </p:nvSpPr>
          <p:spPr>
            <a:xfrm>
              <a:off x="6201250" y="1081925"/>
              <a:ext cx="2850300" cy="3069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E0712"/>
                  </a:solidFill>
                </a:rPr>
                <a:t>Sometimes called a “callback”.</a:t>
              </a:r>
              <a:endParaRPr>
                <a:solidFill>
                  <a:srgbClr val="BE0712"/>
                </a:solidFill>
              </a:endParaRPr>
            </a:p>
          </p:txBody>
        </p:sp>
        <p:sp>
          <p:nvSpPr>
            <p:cNvPr id="250" name="Google Shape;250;p32"/>
            <p:cNvSpPr txBox="1"/>
            <p:nvPr/>
          </p:nvSpPr>
          <p:spPr>
            <a:xfrm>
              <a:off x="7283275" y="3367100"/>
              <a:ext cx="1800600" cy="813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rgbClr val="BE0712"/>
                  </a:solidFill>
                </a:rPr>
                <a:t>Not to be confused with the fascinating </a:t>
              </a:r>
              <a:r>
                <a:rPr lang="en" u="sng">
                  <a:solidFill>
                    <a:schemeClr val="hlink"/>
                  </a:solidFill>
                  <a:hlinkClick r:id="rId3"/>
                </a:rPr>
                <a:t>Dr. Ernest Kaulbach</a:t>
              </a:r>
              <a:r>
                <a:rPr lang="en">
                  <a:solidFill>
                    <a:srgbClr val="BE0712"/>
                  </a:solidFill>
                </a:rPr>
                <a:t>, who taught my Old English class.</a:t>
              </a:r>
              <a:endParaRPr>
                <a:solidFill>
                  <a:srgbClr val="BE0712"/>
                </a:solidFill>
              </a:endParaRPr>
            </a:p>
          </p:txBody>
        </p:sp>
        <p:cxnSp>
          <p:nvCxnSpPr>
            <p:cNvPr id="251" name="Google Shape;251;p32"/>
            <p:cNvCxnSpPr/>
            <p:nvPr/>
          </p:nvCxnSpPr>
          <p:spPr>
            <a:xfrm rot="10800000">
              <a:off x="8494450" y="1429475"/>
              <a:ext cx="185700" cy="1913400"/>
            </a:xfrm>
            <a:prstGeom prst="straightConnector1">
              <a:avLst/>
            </a:prstGeom>
            <a:noFill/>
            <a:ln cap="flat" cmpd="sng" w="9525">
              <a:solidFill>
                <a:srgbClr val="BE0712"/>
              </a:solidFill>
              <a:prstDash val="solid"/>
              <a:round/>
              <a:headEnd len="med" w="med" type="none"/>
              <a:tailEnd len="med" w="med" type="triangle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ecture">
  <a:themeElements>
    <a:clrScheme name="Simple Light">
      <a:dk1>
        <a:srgbClr val="000000"/>
      </a:dk1>
      <a:lt1>
        <a:srgbClr val="FFFFFF"/>
      </a:lt1>
      <a:dk2>
        <a:srgbClr val="B7B7B7"/>
      </a:dk2>
      <a:lt2>
        <a:srgbClr val="C9DAF8"/>
      </a:lt2>
      <a:accent1>
        <a:srgbClr val="FCE5CD"/>
      </a:accent1>
      <a:accent2>
        <a:srgbClr val="CC4125"/>
      </a:accent2>
      <a:accent3>
        <a:srgbClr val="0B5394"/>
      </a:accent3>
      <a:accent4>
        <a:srgbClr val="BF9000"/>
      </a:accent4>
      <a:accent5>
        <a:srgbClr val="6AA84F"/>
      </a:accent5>
      <a:accent6>
        <a:srgbClr val="D9D9D9"/>
      </a:accent6>
      <a:hlink>
        <a:srgbClr val="4A86E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