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73"/>
      <p:bold r:id="rId74"/>
      <p:italic r:id="rId75"/>
      <p:boldItalic r:id="rId76"/>
    </p:embeddedFont>
    <p:embeddedFont>
      <p:font typeface="Roboto" panose="02000000000000000000" pitchFamily="2" charset="0"/>
      <p:regular r:id="rId77"/>
      <p:bold r:id="rId78"/>
      <p:italic r:id="rId79"/>
      <p:boldItalic r:id="rId80"/>
    </p:embeddedFont>
    <p:embeddedFont>
      <p:font typeface="Roboto Light" panose="02000000000000000000" pitchFamily="2" charset="0"/>
      <p:regular r:id="rId81"/>
      <p:bold r:id="rId82"/>
      <p:italic r:id="rId83"/>
      <p:boldItalic r:id="rId84"/>
    </p:embeddedFont>
    <p:embeddedFont>
      <p:font typeface="Roboto Medium" panose="02000000000000000000" pitchFamily="2" charset="0"/>
      <p:regular r:id="rId85"/>
      <p:bold r:id="rId86"/>
      <p:italic r:id="rId87"/>
      <p:boldItalic r:id="rId88"/>
    </p:embeddedFont>
    <p:embeddedFont>
      <p:font typeface="Ubuntu Mono" panose="020B0509030602030204" pitchFamily="49" charset="0"/>
      <p:regular r:id="rId89"/>
      <p:bold r:id="rId90"/>
      <p:italic r:id="rId91"/>
      <p:boldItalic r:id="rId9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7D3146D-487F-4CBE-BFF4-A8934D7EB82D}">
  <a:tblStyle styleId="{37D3146D-487F-4CBE-BFF4-A8934D7EB8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785EB1F-1720-447D-865C-BDD03B1A68F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9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12.fntdata"/><Relationship Id="rId89" Type="http://schemas.openxmlformats.org/officeDocument/2006/relationships/font" Target="fonts/font17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2.fntdata"/><Relationship Id="rId79" Type="http://schemas.openxmlformats.org/officeDocument/2006/relationships/font" Target="fonts/font7.fntdata"/><Relationship Id="rId5" Type="http://schemas.openxmlformats.org/officeDocument/2006/relationships/slide" Target="slides/slide4.xml"/><Relationship Id="rId90" Type="http://schemas.openxmlformats.org/officeDocument/2006/relationships/font" Target="fonts/font18.fntdata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80" Type="http://schemas.openxmlformats.org/officeDocument/2006/relationships/font" Target="fonts/font8.fntdata"/><Relationship Id="rId85" Type="http://schemas.openxmlformats.org/officeDocument/2006/relationships/font" Target="fonts/font13.fntdata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font" Target="fonts/font3.fntdata"/><Relationship Id="rId83" Type="http://schemas.openxmlformats.org/officeDocument/2006/relationships/font" Target="fonts/font11.fntdata"/><Relationship Id="rId88" Type="http://schemas.openxmlformats.org/officeDocument/2006/relationships/font" Target="fonts/font16.fntdata"/><Relationship Id="rId91" Type="http://schemas.openxmlformats.org/officeDocument/2006/relationships/font" Target="fonts/font19.fntdata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1.fntdata"/><Relationship Id="rId78" Type="http://schemas.openxmlformats.org/officeDocument/2006/relationships/font" Target="fonts/font6.fntdata"/><Relationship Id="rId81" Type="http://schemas.openxmlformats.org/officeDocument/2006/relationships/font" Target="fonts/font9.fntdata"/><Relationship Id="rId86" Type="http://schemas.openxmlformats.org/officeDocument/2006/relationships/font" Target="fonts/font14.fntdata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4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2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15.fntdata"/><Relationship Id="rId61" Type="http://schemas.openxmlformats.org/officeDocument/2006/relationships/slide" Target="slides/slide60.xml"/><Relationship Id="rId82" Type="http://schemas.openxmlformats.org/officeDocument/2006/relationships/font" Target="fonts/font10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redicecreations.com/ul_img/24592nazca_bird.jp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chgm2QAG1X_Eu3vWHVUYTOzKoUPnsMM8UK3FdvwEAhVTIGmQ/viewform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forms/d/e/1FAIpQLSfmC8lzNWLHxZIbXKWcLH_b2zPFuHzD4Vc8MvYREm8DC-XoIA/viewform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e53a1f10d_0_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e53a1f10d_0_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http://redicecreations.com/ul_img/24592nazca_bird.jpg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4fd335df8a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4fd335df8a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fd335df8a_0_2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fd335df8a_0_2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0e5df8c56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0e5df8c56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4fd335df8a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4fd335df8a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just sounds slow. Let’s try to exploit the nature of the problem; we’ll be going through an iterative design process to try to find an implementation to achieve these goals efficiently.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4fd335df8a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4fd335df8a_0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4fd335df8a_0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4fd335df8a_0_1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636c46f3c_0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636c46f3c_0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first thing that we need to do is choose a data structure that keeps track of which items are in the same set. Ask them to think about it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20e53a1f10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20e53a1f10d_0_2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4fdd128987_4_8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4fdd128987_4_8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b31aa1129_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b31aa1129_7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e5df8c5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e5df8c5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20e5df8c56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20e5df8c56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4fd335df8a_0_4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4fd335df8a_0_4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636c46f3c_0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636c46f3c_0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we’ve chosen to represent each item in our set as an integer. Now each of those items corresponds to an index in our array; the value at that index is the id of the set the item belongs to. Essentially, we’re using an array to map items to their set id.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636c46f3c_0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636c46f3c_0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the implementation for quick find. Don’t worry about understanding the code right now; it’s pretty simple and you can come back to it later if you want, but we’ll be working up some new ideas too.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636c46f3c_0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636c46f3c_0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e53a1f10d_0_4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e53a1f10d_0_4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636c46f3c_04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636c46f3c_04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lost the connectedness idea at quick-find - what else can we not keep track of?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4fdd128987_4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4fdd128987_4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8ca67ea9c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8ca67ea9c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1d1bfb9b0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1d1bfb9b0_2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b31aa1129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b31aa1129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11d1bfb9b0_2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11d1bfb9b0_2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34ad680866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34ad680866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4fdd128987_4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4fdd128987_4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a tree! Now we are mapping items to their parents.</a:t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636c46f3c_06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4" name="Google Shape;744;g636c46f3c_06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636c46f3c_014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636c46f3c_014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g4fdd128987_4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3" name="Google Shape;783;g4fdd128987_4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636c46f3c_09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636c46f3c_09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" name="Google Shape;808;g636c46f3c_09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9" name="Google Shape;809;g636c46f3c_09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in the worst case, we’ve actually done worse than quick find. But this idea seems to be on the right track - on the average case, as long as our trees don’t get unbalanced, it seems pretty good. So how can we prevent these lopsided trees?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0e53a1f10d_0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0e53a1f10d_0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g4fdd128987_4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5" name="Google Shape;825;g4fdd128987_4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https://docs.google.com/forms/d/e/1FAIpQLSchgm2QAG1X_Eu3vWHVUYTOzKoUPnsMM8UK3FdvwEAhVTIGmQ/viewform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4fd335df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4fd335df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0e5df8c56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0e5df8c56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Google Shape;910;g20e5df8c56f_4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1" name="Google Shape;911;g20e5df8c56f_4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636c46f3c_010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636c46f3c_010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https://docs.google.com/forms/d/e/1FAIpQLSfmC8lzNWLHxZIbXKWcLH_b2zPFuHzD4Vc8MvYREm8DC-XoIA/viewform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" name="Google Shape;943;g4fdd128987_4_2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4" name="Google Shape;944;g4fdd128987_4_2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g636c46f3c_013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3" name="Google Shape;973;g636c46f3c_013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4" name="Google Shape;984;g4fdd128987_4_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5" name="Google Shape;985;g4fdd128987_4_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4fdd128987_4_2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4fdd128987_4_2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2" name="Google Shape;1002;g4fdd128987_4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3" name="Google Shape;1003;g4fdd128987_4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4fdd128987_4_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4fdd128987_4_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Google Shape;1029;g4fdd128987_4_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0" name="Google Shape;1030;g4fdd128987_4_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4fd335df8a_0_2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4fd335df8a_0_2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g4fdd128987_4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7" name="Google Shape;1047;g4fdd128987_4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g4fdd128987_4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7" name="Google Shape;1067;g4fdd128987_4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g4fdd128987_4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8" name="Google Shape;1088;g4fdd128987_4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9" name="Google Shape;1109;g4fdd128987_4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0" name="Google Shape;1110;g4fdd128987_4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4fdd128987_4_4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8" name="Google Shape;1148;g4fdd128987_4_4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4" name="Google Shape;1154;g4fdd128987_4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5" name="Google Shape;1155;g4fdd128987_4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g20e53a1f10d_0_4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0" name="Google Shape;1200;g20e53a1f10d_0_4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636c46f3c_01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636c46f3c_013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 an example where this is too slow (i.e. military application on billions of data points)</a:t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5" name="Google Shape;1215;g636c46f3c_01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6" name="Google Shape;1216;g636c46f3c_01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2" name="Google Shape;1252;g636c46f3c_01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3" name="Google Shape;1253;g636c46f3c_01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4fd335df8a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4fd335df8a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define two operations on a disjoint set: the ability to connect two items, and the ability to check if two items are connected. From now on, we’ll use integers to represent items.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remember that next few slides perform some extra operations on these sets</a:t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g4fdd128987_4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0" name="Google Shape;1290;g4fdd128987_4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6" name="Google Shape;1326;g4fdd128987_4_5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7" name="Google Shape;1327;g4fdd128987_4_5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4fdd128987_4_5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4fdd128987_4_5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g4fdd128987_4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1" name="Google Shape;1401;g4fdd128987_4_6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" name="Google Shape;1437;g4fdd128987_4_7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8" name="Google Shape;1438;g4fdd128987_4_7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" name="Google Shape;1474;g20e53a1f10d_0_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5" name="Google Shape;1475;g20e53a1f10d_0_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g20e53a1f10d_0_5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1" name="Google Shape;1481;g20e53a1f10d_0_5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" name="Google Shape;1517;g11d2a17760_17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8" name="Google Shape;1518;g11d2a17760_17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log*(n) is the iterated log - it’s the number of times you need to apply log to n to go below 1. Note that 2^65536 is higher than the number of atoms in the universe. A tighter bound is ____; the proof is outside the scope of an undergraduate class. For practical purposes it’s constant, except in Theory and on your midterm and final. Heh.</a:t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7" name="Google Shape;1547;g636c46f3c_01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8" name="Google Shape;1548;g636c46f3c_01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proof of the inverse ackermann runtime for disjoint sets is given here: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http://www.uni-trier.de/fileadmin/fb4/prof/INF/DEA/Uebungen_LVA-Ankuendigungen/ws07/KAuD/effi.pdf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originally proved by Tarjan here at UC Berkeley in 1975.</a:t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7" name="Google Shape;1577;g7c05bb3a3_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8" name="Google Shape;1578;g7c05bb3a3_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4fd335df8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4fd335df8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4fdd128987_4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4fdd128987_4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fd335df8a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fd335df8a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4fd335df8a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4fd335df8a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" name="Google Shape;80;p11"/>
          <p:cNvSpPr txBox="1">
            <a:spLocks noGrp="1"/>
          </p:cNvSpPr>
          <p:nvPr>
            <p:ph type="body" idx="2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TITLE_AND_DESCRIPTION_3">
  <p:cSld name="SECTION_TITLE_AND_DESCRIPTION_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1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2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dark">
  <p:cSld name="BLANK_1">
    <p:bg>
      <p:bgPr>
        <a:solidFill>
          <a:schemeClr val="dk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erlude">
  <p:cSld name="SECTION_TITLE_AND_DESCRIPTION_1_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" name="Google Shape;109;p1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1">
  <p:cSld name="SECTION_TITLE_AND_DESCRIPTION_1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left">
  <p:cSld name="SECTION_TITLE_AND_DESCRIPTION_1_1_1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left, Heading">
  <p:cSld name="SECTION_TITLE_AND_DESCRIPTION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body" idx="1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body" idx="2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ubTitle" idx="3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29" name="Google Shape;129;p21"/>
          <p:cNvSpPr txBox="1">
            <a:spLocks noGrp="1"/>
          </p:cNvSpPr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3" name="Google Shape;133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on right">
  <p:cSld name="SECTION_TITLE_AND_DESCRIPTION_1_2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>
            <a:spLocks noGrp="1"/>
          </p:cNvSpPr>
          <p:nvPr>
            <p:ph type="body" idx="1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body" idx="2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admap">
  <p:cSld name="SECTION_TITLE_AND_DESCRIPTION_1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30;p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right">
  <p:cSld name="SECTION_TITLE_AND_DESCRIPTION_2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ubTitle" idx="1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 slide left">
  <p:cSld name="SECTION_TITLE_AND_DESCRIPTION_2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">
  <p:cSld name="SECTION_TITLE_AND_DESCRIPTION_2_1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1">
  <p:cSld name="SECTION_TITLE_AND_DESCRIPTION_2_1_1_2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ide Puzzle Solution">
  <p:cSld name="SECTION_TITLE_AND_DESCRIPTION_2_1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ubTitle" idx="1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sz="2500"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>
            <a:spLocks noGrp="1"/>
          </p:cNvSpPr>
          <p:nvPr>
            <p:ph type="body" idx="2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marL="4114800" lvl="8" indent="-3429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w="19050" cap="flat" cmpd="sng">
            <a:solidFill>
              <a:srgbClr val="BF9000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4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ring_Strait_crossin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materials/lab/lab6/lab6" TargetMode="Externa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Bering_Strait_crossing" TargetMode="External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joshh.ug/logstar/demo.html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Disjoint Sets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7403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14 (Data Structures 1)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00650" y="152400"/>
            <a:ext cx="4481224" cy="336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311" name="Google Shape;311;p33"/>
          <p:cNvCxnSpPr>
            <a:stCxn id="312" idx="3"/>
            <a:endCxn id="313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4" name="Google Shape;314;p33"/>
          <p:cNvCxnSpPr>
            <a:stCxn id="313" idx="3"/>
            <a:endCxn id="31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6" name="Google Shape;316;p33"/>
          <p:cNvCxnSpPr>
            <a:stCxn id="317" idx="3"/>
            <a:endCxn id="318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9" name="Google Shape;319;p33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20" name="Google Shape;320;p33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21" name="Google Shape;321;p33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22" name="Google Shape;322;p33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23" name="Google Shape;323;p33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24" name="Google Shape;324;p33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25" name="Google Shape;325;p33"/>
          <p:cNvCxnSpPr>
            <a:stCxn id="319" idx="2"/>
            <a:endCxn id="320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26" name="Google Shape;326;p33"/>
          <p:cNvCxnSpPr>
            <a:stCxn id="321" idx="2"/>
            <a:endCxn id="324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27" name="Google Shape;327;p33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28" name="Google Shape;328;p33"/>
          <p:cNvCxnSpPr>
            <a:stCxn id="329" idx="3"/>
            <a:endCxn id="330" idx="2"/>
          </p:cNvCxnSpPr>
          <p:nvPr/>
        </p:nvCxnSpPr>
        <p:spPr>
          <a:xfrm rot="10800000" flipH="1">
            <a:off x="5884200" y="22579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31" name="Google Shape;331;p33"/>
          <p:cNvCxnSpPr>
            <a:stCxn id="320" idx="2"/>
            <a:endCxn id="327" idx="2"/>
          </p:cNvCxnSpPr>
          <p:nvPr/>
        </p:nvCxnSpPr>
        <p:spPr>
          <a:xfrm rot="-5400000" flipH="1">
            <a:off x="7234500" y="1296488"/>
            <a:ext cx="600" cy="30246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32" name="Google Shape;332;p33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ds.isConnected(3, 0):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3" name="Google Shape;333;p33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Interface</a:t>
            </a:r>
            <a:endParaRPr/>
          </a:p>
        </p:txBody>
      </p:sp>
      <p:sp>
        <p:nvSpPr>
          <p:cNvPr id="339" name="Google Shape;339;p34"/>
          <p:cNvSpPr txBox="1">
            <a:spLocks noGrp="1"/>
          </p:cNvSpPr>
          <p:nvPr>
            <p:ph type="body" idx="1"/>
          </p:nvPr>
        </p:nvSpPr>
        <p:spPr>
          <a:xfrm>
            <a:off x="107050" y="3199575"/>
            <a:ext cx="8520600" cy="19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Goal: Design an efficient DisjointSets implementation.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elements N can be huge.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Number of method calls M can be huge.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Calls to methods may be interspersed (e.g. can’t assume it’s only connect operations followed by only isConnected operations).</a:t>
            </a:r>
            <a:endParaRPr/>
          </a:p>
        </p:txBody>
      </p:sp>
      <p:sp>
        <p:nvSpPr>
          <p:cNvPr id="340" name="Google Shape;340;p34"/>
          <p:cNvSpPr txBox="1"/>
          <p:nvPr/>
        </p:nvSpPr>
        <p:spPr>
          <a:xfrm>
            <a:off x="163059" y="750850"/>
            <a:ext cx="7203900" cy="2253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interface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Connects two items P and Q. */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 i="1">
                <a:solidFill>
                  <a:srgbClr val="AC20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/** Checks to see if two items are connected. */</a:t>
            </a:r>
            <a:endParaRPr sz="1900" i="1">
              <a:solidFill>
                <a:srgbClr val="AC2020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9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q);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highlight>
                <a:srgbClr val="EFEFEF"/>
              </a:highlight>
            </a:endParaRPr>
          </a:p>
        </p:txBody>
      </p:sp>
      <p:grpSp>
        <p:nvGrpSpPr>
          <p:cNvPr id="341" name="Google Shape;341;p34"/>
          <p:cNvGrpSpPr/>
          <p:nvPr/>
        </p:nvGrpSpPr>
        <p:grpSpPr>
          <a:xfrm>
            <a:off x="5317458" y="3502714"/>
            <a:ext cx="3613541" cy="733830"/>
            <a:chOff x="5154433" y="2915462"/>
            <a:chExt cx="3613541" cy="733830"/>
          </a:xfrm>
        </p:grpSpPr>
        <p:cxnSp>
          <p:nvCxnSpPr>
            <p:cNvPr id="342" name="Google Shape;342;p34"/>
            <p:cNvCxnSpPr/>
            <p:nvPr/>
          </p:nvCxnSpPr>
          <p:spPr>
            <a:xfrm rot="10800000">
              <a:off x="5154433" y="3190252"/>
              <a:ext cx="52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43" name="Google Shape;343;p34"/>
            <p:cNvGrpSpPr/>
            <p:nvPr/>
          </p:nvGrpSpPr>
          <p:grpSpPr>
            <a:xfrm>
              <a:off x="5633850" y="2915462"/>
              <a:ext cx="1902190" cy="731169"/>
              <a:chOff x="1122672" y="3444225"/>
              <a:chExt cx="1574400" cy="751459"/>
            </a:xfrm>
          </p:grpSpPr>
          <p:sp>
            <p:nvSpPr>
              <p:cNvPr id="344" name="Google Shape;344;p34"/>
              <p:cNvSpPr txBox="1"/>
              <p:nvPr/>
            </p:nvSpPr>
            <p:spPr>
              <a:xfrm>
                <a:off x="1122672" y="344422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45" name="Google Shape;345;p34"/>
              <p:cNvSpPr txBox="1"/>
              <p:nvPr/>
            </p:nvSpPr>
            <p:spPr>
              <a:xfrm>
                <a:off x="1122672" y="3859383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get(int i)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  <p:sp>
            <p:nvSpPr>
              <p:cNvPr id="346" name="Google Shape;346;p34"/>
              <p:cNvSpPr txBox="1"/>
              <p:nvPr/>
            </p:nvSpPr>
            <p:spPr>
              <a:xfrm>
                <a:off x="1122672" y="3666255"/>
                <a:ext cx="1574400" cy="336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>
                    <a:latin typeface="Ubuntu Mono"/>
                    <a:ea typeface="Ubuntu Mono"/>
                    <a:cs typeface="Ubuntu Mono"/>
                    <a:sym typeface="Ubuntu Mono"/>
                  </a:rPr>
                  <a:t>deleteBack()</a:t>
                </a:r>
                <a:endParaRPr>
                  <a:latin typeface="Ubuntu Mono"/>
                  <a:ea typeface="Ubuntu Mono"/>
                  <a:cs typeface="Ubuntu Mono"/>
                  <a:sym typeface="Ubuntu Mono"/>
                </a:endParaRPr>
              </a:p>
            </p:txBody>
          </p:sp>
        </p:grpSp>
        <p:sp>
          <p:nvSpPr>
            <p:cNvPr id="347" name="Google Shape;347;p34"/>
            <p:cNvSpPr/>
            <p:nvPr/>
          </p:nvSpPr>
          <p:spPr>
            <a:xfrm>
              <a:off x="5695674" y="3001592"/>
              <a:ext cx="3072300" cy="647700"/>
            </a:xfrm>
            <a:prstGeom prst="rect">
              <a:avLst/>
            </a:prstGeom>
            <a:solidFill>
              <a:srgbClr val="FFFFFF"/>
            </a:solidFill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4"/>
            <p:cNvSpPr txBox="1"/>
            <p:nvPr/>
          </p:nvSpPr>
          <p:spPr>
            <a:xfrm>
              <a:off x="5653146" y="3001604"/>
              <a:ext cx="28566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connect(int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49" name="Google Shape;349;p34"/>
            <p:cNvSpPr txBox="1"/>
            <p:nvPr/>
          </p:nvSpPr>
          <p:spPr>
            <a:xfrm>
              <a:off x="5638709" y="3284859"/>
              <a:ext cx="3129000" cy="327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600">
                  <a:latin typeface="Consolas"/>
                  <a:ea typeface="Consolas"/>
                  <a:cs typeface="Consolas"/>
                  <a:sym typeface="Consolas"/>
                </a:rPr>
                <a:t>isConnected(int p, int q)</a:t>
              </a:r>
              <a:endParaRPr sz="1600"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cxnSp>
          <p:nvCxnSpPr>
            <p:cNvPr id="350" name="Google Shape;350;p34"/>
            <p:cNvCxnSpPr/>
            <p:nvPr/>
          </p:nvCxnSpPr>
          <p:spPr>
            <a:xfrm rot="10800000">
              <a:off x="5168885" y="3472631"/>
              <a:ext cx="522300" cy="0"/>
            </a:xfrm>
            <a:prstGeom prst="straightConnector1">
              <a:avLst/>
            </a:prstGeom>
            <a:no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Introduction to Disjoint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Tracking Connected Components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56" name="Google Shape;356;p3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Tracking Connected Components</a:t>
            </a:r>
            <a:endParaRPr/>
          </a:p>
        </p:txBody>
      </p:sp>
      <p:sp>
        <p:nvSpPr>
          <p:cNvPr id="357" name="Google Shape;357;p3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363" name="Google Shape;363;p3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Naive approach: 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Connecting two things: Record every single connecting line in some data structure.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Checking connectedness: Do some sort of (??) iteration over the lines to see if one thing can be reached from the other.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" name="Google Shape;364;p36"/>
          <p:cNvSpPr/>
          <p:nvPr/>
        </p:nvSpPr>
        <p:spPr>
          <a:xfrm>
            <a:off x="968825" y="30744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65" name="Google Shape;365;p36"/>
          <p:cNvSpPr/>
          <p:nvPr/>
        </p:nvSpPr>
        <p:spPr>
          <a:xfrm>
            <a:off x="968825" y="36248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66" name="Google Shape;366;p36"/>
          <p:cNvSpPr/>
          <p:nvPr/>
        </p:nvSpPr>
        <p:spPr>
          <a:xfrm>
            <a:off x="1607464" y="30744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67" name="Google Shape;367;p36"/>
          <p:cNvSpPr/>
          <p:nvPr/>
        </p:nvSpPr>
        <p:spPr>
          <a:xfrm>
            <a:off x="2246104" y="30744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68" name="Google Shape;368;p36"/>
          <p:cNvCxnSpPr>
            <a:stCxn id="364" idx="2"/>
            <a:endCxn id="365" idx="0"/>
          </p:cNvCxnSpPr>
          <p:nvPr/>
        </p:nvCxnSpPr>
        <p:spPr>
          <a:xfrm>
            <a:off x="1130525" y="3397825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69" name="Google Shape;369;p36"/>
          <p:cNvCxnSpPr>
            <a:stCxn id="364" idx="3"/>
            <a:endCxn id="366" idx="1"/>
          </p:cNvCxnSpPr>
          <p:nvPr/>
        </p:nvCxnSpPr>
        <p:spPr>
          <a:xfrm>
            <a:off x="1292225" y="3236125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0" name="Google Shape;370;p36"/>
          <p:cNvCxnSpPr>
            <a:stCxn id="366" idx="3"/>
            <a:endCxn id="367" idx="1"/>
          </p:cNvCxnSpPr>
          <p:nvPr/>
        </p:nvCxnSpPr>
        <p:spPr>
          <a:xfrm>
            <a:off x="1930864" y="3236125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1" name="Google Shape;371;p36"/>
          <p:cNvCxnSpPr>
            <a:stCxn id="365" idx="3"/>
            <a:endCxn id="367" idx="2"/>
          </p:cNvCxnSpPr>
          <p:nvPr/>
        </p:nvCxnSpPr>
        <p:spPr>
          <a:xfrm rot="10800000" flipH="1">
            <a:off x="1292225" y="33977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2" name="Google Shape;372;p36"/>
          <p:cNvSpPr/>
          <p:nvPr/>
        </p:nvSpPr>
        <p:spPr>
          <a:xfrm>
            <a:off x="4303189" y="3155263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3" name="Google Shape;373;p36"/>
          <p:cNvSpPr/>
          <p:nvPr/>
        </p:nvSpPr>
        <p:spPr>
          <a:xfrm>
            <a:off x="4303189" y="37057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374" name="Google Shape;374;p36"/>
          <p:cNvCxnSpPr>
            <a:stCxn id="372" idx="2"/>
            <a:endCxn id="373" idx="0"/>
          </p:cNvCxnSpPr>
          <p:nvPr/>
        </p:nvCxnSpPr>
        <p:spPr>
          <a:xfrm>
            <a:off x="4464889" y="347866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75" name="Google Shape;375;p36"/>
          <p:cNvSpPr/>
          <p:nvPr/>
        </p:nvSpPr>
        <p:spPr>
          <a:xfrm>
            <a:off x="6521864" y="3155263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B4893B-929B-840A-A491-FDB8F9CF6BD6}"/>
              </a:ext>
            </a:extLst>
          </p:cNvPr>
          <p:cNvSpPr txBox="1"/>
          <p:nvPr/>
        </p:nvSpPr>
        <p:spPr>
          <a:xfrm>
            <a:off x="3841630" y="2263973"/>
            <a:ext cx="2709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Seek the joint part !!</a:t>
            </a:r>
          </a:p>
          <a:p>
            <a:r>
              <a:rPr lang="en-US" altLang="zh-CN" dirty="0">
                <a:solidFill>
                  <a:srgbClr val="00B0F0"/>
                </a:solidFill>
              </a:rPr>
              <a:t>Instead of record all of the route</a:t>
            </a:r>
            <a:endParaRPr lang="zh-CN" altLang="en-US" dirty="0">
              <a:solidFill>
                <a:srgbClr val="00B0F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3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381" name="Google Shape;381;p3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Rather than manually writing out every single connecting line, only record                the sets that each item belongs to.</a:t>
            </a:r>
            <a:br>
              <a:rPr lang="en" dirty="0"/>
            </a:br>
            <a:endParaRPr dirty="0"/>
          </a:p>
        </p:txBody>
      </p:sp>
      <p:sp>
        <p:nvSpPr>
          <p:cNvPr id="382" name="Google Shape;382;p37"/>
          <p:cNvSpPr txBox="1"/>
          <p:nvPr/>
        </p:nvSpPr>
        <p:spPr>
          <a:xfrm>
            <a:off x="271200" y="1534650"/>
            <a:ext cx="3540600" cy="33351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1)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20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0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20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2)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connect(4, 6)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connect(3, 6)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20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3" name="Google Shape;383;p37"/>
          <p:cNvSpPr txBox="1"/>
          <p:nvPr/>
        </p:nvSpPr>
        <p:spPr>
          <a:xfrm>
            <a:off x="3686630" y="1534650"/>
            <a:ext cx="5569500" cy="35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latin typeface="Consolas"/>
                <a:ea typeface="Consolas"/>
                <a:cs typeface="Consolas"/>
                <a:sym typeface="Consolas"/>
              </a:rPr>
              <a:t>{0}, {1}, {2}, {3}, {4}, {5}, {6}</a:t>
            </a:r>
            <a:endParaRPr sz="2000" dirty="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1}, {2}, {3}, {4}, {5}, {6}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2}, {3}, {4}, {5}, {6}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{3}, {5}, {6}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4}, {3, 5}, {6}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4, 6}, {3, 5}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{0, 1, 2, 3, 4, 5, 6}</a:t>
            </a:r>
            <a:endParaRPr sz="2000" dirty="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3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Better Approach: Connected Components</a:t>
            </a:r>
            <a:endParaRPr/>
          </a:p>
        </p:txBody>
      </p:sp>
      <p:sp>
        <p:nvSpPr>
          <p:cNvPr id="389" name="Google Shape;389;p3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item, its </a:t>
            </a:r>
            <a:r>
              <a:rPr lang="en" b="1" i="1"/>
              <a:t>connected component </a:t>
            </a:r>
            <a:r>
              <a:rPr lang="en"/>
              <a:t>is the set of all items that are connected to that item.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Naive approach: Record every single connecting line somehow.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Better approach: Model connectedness in terms of sets.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How things are connected isn’t something we need to know.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Only need to keep track of which connected component each item belongs to.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38"/>
          <p:cNvSpPr txBox="1"/>
          <p:nvPr/>
        </p:nvSpPr>
        <p:spPr>
          <a:xfrm>
            <a:off x="2504625" y="41890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1" name="Google Shape;391;p38"/>
          <p:cNvSpPr/>
          <p:nvPr/>
        </p:nvSpPr>
        <p:spPr>
          <a:xfrm>
            <a:off x="968825" y="3150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392" name="Google Shape;392;p38"/>
          <p:cNvSpPr/>
          <p:nvPr/>
        </p:nvSpPr>
        <p:spPr>
          <a:xfrm>
            <a:off x="968825" y="3701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93" name="Google Shape;393;p38"/>
          <p:cNvSpPr/>
          <p:nvPr/>
        </p:nvSpPr>
        <p:spPr>
          <a:xfrm>
            <a:off x="1607464" y="3150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94" name="Google Shape;394;p38"/>
          <p:cNvSpPr/>
          <p:nvPr/>
        </p:nvSpPr>
        <p:spPr>
          <a:xfrm>
            <a:off x="2246104" y="3150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395" name="Google Shape;395;p38"/>
          <p:cNvCxnSpPr>
            <a:stCxn id="391" idx="2"/>
            <a:endCxn id="392" idx="0"/>
          </p:cNvCxnSpPr>
          <p:nvPr/>
        </p:nvCxnSpPr>
        <p:spPr>
          <a:xfrm>
            <a:off x="1130525" y="3474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6" name="Google Shape;396;p38"/>
          <p:cNvCxnSpPr>
            <a:stCxn id="391" idx="3"/>
            <a:endCxn id="393" idx="1"/>
          </p:cNvCxnSpPr>
          <p:nvPr/>
        </p:nvCxnSpPr>
        <p:spPr>
          <a:xfrm>
            <a:off x="1292225" y="3312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7" name="Google Shape;397;p38"/>
          <p:cNvCxnSpPr>
            <a:stCxn id="393" idx="3"/>
            <a:endCxn id="394" idx="1"/>
          </p:cNvCxnSpPr>
          <p:nvPr/>
        </p:nvCxnSpPr>
        <p:spPr>
          <a:xfrm>
            <a:off x="1930864" y="3312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8" name="Google Shape;398;p38"/>
          <p:cNvCxnSpPr>
            <a:stCxn id="392" idx="3"/>
            <a:endCxn id="394" idx="2"/>
          </p:cNvCxnSpPr>
          <p:nvPr/>
        </p:nvCxnSpPr>
        <p:spPr>
          <a:xfrm rot="10800000" flipH="1">
            <a:off x="1292225" y="34739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99" name="Google Shape;399;p38"/>
          <p:cNvSpPr/>
          <p:nvPr/>
        </p:nvSpPr>
        <p:spPr>
          <a:xfrm>
            <a:off x="4303189" y="3231463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00" name="Google Shape;400;p38"/>
          <p:cNvSpPr/>
          <p:nvPr/>
        </p:nvSpPr>
        <p:spPr>
          <a:xfrm>
            <a:off x="4303189" y="37819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01" name="Google Shape;401;p38"/>
          <p:cNvCxnSpPr>
            <a:stCxn id="399" idx="2"/>
            <a:endCxn id="400" idx="0"/>
          </p:cNvCxnSpPr>
          <p:nvPr/>
        </p:nvCxnSpPr>
        <p:spPr>
          <a:xfrm>
            <a:off x="4464889" y="3554863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2" name="Google Shape;402;p38"/>
          <p:cNvSpPr/>
          <p:nvPr/>
        </p:nvSpPr>
        <p:spPr>
          <a:xfrm>
            <a:off x="6521864" y="3231463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03" name="Google Shape;403;p38"/>
          <p:cNvSpPr txBox="1"/>
          <p:nvPr/>
        </p:nvSpPr>
        <p:spPr>
          <a:xfrm>
            <a:off x="120625" y="4716275"/>
            <a:ext cx="5850300" cy="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 next: We’ll consider how to do track set membership in Java.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9"/>
          <p:cNvSpPr txBox="1"/>
          <p:nvPr/>
        </p:nvSpPr>
        <p:spPr>
          <a:xfrm>
            <a:off x="166800" y="92501"/>
            <a:ext cx="82296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BE071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39"/>
          <p:cNvSpPr txBox="1"/>
          <p:nvPr/>
        </p:nvSpPr>
        <p:spPr>
          <a:xfrm>
            <a:off x="166800" y="22978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0" name="Google Shape;410;p39"/>
          <p:cNvSpPr txBox="1"/>
          <p:nvPr/>
        </p:nvSpPr>
        <p:spPr>
          <a:xfrm>
            <a:off x="5132400" y="22978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5259275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12" name="Google Shape;412;p39"/>
          <p:cNvSpPr/>
          <p:nvPr/>
        </p:nvSpPr>
        <p:spPr>
          <a:xfrm>
            <a:off x="5259275" y="15856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13" name="Google Shape;413;p39"/>
          <p:cNvSpPr/>
          <p:nvPr/>
        </p:nvSpPr>
        <p:spPr>
          <a:xfrm>
            <a:off x="589791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14" name="Google Shape;414;p39"/>
          <p:cNvSpPr/>
          <p:nvPr/>
        </p:nvSpPr>
        <p:spPr>
          <a:xfrm>
            <a:off x="653655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15" name="Google Shape;415;p39"/>
          <p:cNvCxnSpPr>
            <a:stCxn id="411" idx="2"/>
            <a:endCxn id="412" idx="0"/>
          </p:cNvCxnSpPr>
          <p:nvPr/>
        </p:nvCxnSpPr>
        <p:spPr>
          <a:xfrm>
            <a:off x="5420975" y="13586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6" name="Google Shape;416;p39"/>
          <p:cNvCxnSpPr>
            <a:stCxn id="411" idx="3"/>
            <a:endCxn id="413" idx="1"/>
          </p:cNvCxnSpPr>
          <p:nvPr/>
        </p:nvCxnSpPr>
        <p:spPr>
          <a:xfrm>
            <a:off x="5582675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7" name="Google Shape;417;p39"/>
          <p:cNvCxnSpPr>
            <a:stCxn id="413" idx="3"/>
            <a:endCxn id="414" idx="1"/>
          </p:cNvCxnSpPr>
          <p:nvPr/>
        </p:nvCxnSpPr>
        <p:spPr>
          <a:xfrm>
            <a:off x="6221314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8" name="Google Shape;418;p39"/>
          <p:cNvSpPr/>
          <p:nvPr/>
        </p:nvSpPr>
        <p:spPr>
          <a:xfrm>
            <a:off x="7353577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19" name="Google Shape;419;p39"/>
          <p:cNvSpPr/>
          <p:nvPr/>
        </p:nvSpPr>
        <p:spPr>
          <a:xfrm>
            <a:off x="7353577" y="15856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20" name="Google Shape;420;p39"/>
          <p:cNvCxnSpPr>
            <a:stCxn id="418" idx="2"/>
            <a:endCxn id="419" idx="0"/>
          </p:cNvCxnSpPr>
          <p:nvPr/>
        </p:nvCxnSpPr>
        <p:spPr>
          <a:xfrm>
            <a:off x="7515277" y="13586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1" name="Google Shape;421;p39"/>
          <p:cNvSpPr/>
          <p:nvPr/>
        </p:nvSpPr>
        <p:spPr>
          <a:xfrm>
            <a:off x="8493927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22" name="Google Shape;422;p39"/>
          <p:cNvSpPr/>
          <p:nvPr/>
        </p:nvSpPr>
        <p:spPr>
          <a:xfrm>
            <a:off x="369875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23" name="Google Shape;423;p39"/>
          <p:cNvSpPr/>
          <p:nvPr/>
        </p:nvSpPr>
        <p:spPr>
          <a:xfrm>
            <a:off x="369875" y="15856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24" name="Google Shape;424;p39"/>
          <p:cNvSpPr/>
          <p:nvPr/>
        </p:nvSpPr>
        <p:spPr>
          <a:xfrm>
            <a:off x="100851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25" name="Google Shape;425;p39"/>
          <p:cNvSpPr/>
          <p:nvPr/>
        </p:nvSpPr>
        <p:spPr>
          <a:xfrm>
            <a:off x="164715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26" name="Google Shape;426;p39"/>
          <p:cNvCxnSpPr>
            <a:stCxn id="422" idx="2"/>
            <a:endCxn id="423" idx="0"/>
          </p:cNvCxnSpPr>
          <p:nvPr/>
        </p:nvCxnSpPr>
        <p:spPr>
          <a:xfrm>
            <a:off x="531575" y="13586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7" name="Google Shape;427;p39"/>
          <p:cNvCxnSpPr>
            <a:stCxn id="422" idx="3"/>
            <a:endCxn id="424" idx="1"/>
          </p:cNvCxnSpPr>
          <p:nvPr/>
        </p:nvCxnSpPr>
        <p:spPr>
          <a:xfrm>
            <a:off x="693275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8" name="Google Shape;428;p39"/>
          <p:cNvCxnSpPr>
            <a:stCxn id="424" idx="3"/>
            <a:endCxn id="425" idx="1"/>
          </p:cNvCxnSpPr>
          <p:nvPr/>
        </p:nvCxnSpPr>
        <p:spPr>
          <a:xfrm>
            <a:off x="1331914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29" name="Google Shape;429;p39"/>
          <p:cNvSpPr/>
          <p:nvPr/>
        </p:nvSpPr>
        <p:spPr>
          <a:xfrm>
            <a:off x="2464176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30" name="Google Shape;430;p39"/>
          <p:cNvSpPr/>
          <p:nvPr/>
        </p:nvSpPr>
        <p:spPr>
          <a:xfrm>
            <a:off x="2464176" y="15856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31" name="Google Shape;431;p39"/>
          <p:cNvCxnSpPr>
            <a:stCxn id="429" idx="2"/>
            <a:endCxn id="430" idx="0"/>
          </p:cNvCxnSpPr>
          <p:nvPr/>
        </p:nvCxnSpPr>
        <p:spPr>
          <a:xfrm>
            <a:off x="2625876" y="13586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2" name="Google Shape;432;p39"/>
          <p:cNvSpPr/>
          <p:nvPr/>
        </p:nvSpPr>
        <p:spPr>
          <a:xfrm>
            <a:off x="3604526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33" name="Google Shape;433;p39"/>
          <p:cNvCxnSpPr>
            <a:stCxn id="414" idx="3"/>
            <a:endCxn id="418" idx="1"/>
          </p:cNvCxnSpPr>
          <p:nvPr/>
        </p:nvCxnSpPr>
        <p:spPr>
          <a:xfrm>
            <a:off x="6859954" y="1196900"/>
            <a:ext cx="493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39"/>
          <p:cNvSpPr txBox="1"/>
          <p:nvPr/>
        </p:nvSpPr>
        <p:spPr>
          <a:xfrm>
            <a:off x="222225" y="4437500"/>
            <a:ext cx="51042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Assume elements are numbered from 0 to N-1.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3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  <p:sp>
        <p:nvSpPr>
          <p:cNvPr id="436" name="Google Shape;436;p39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40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List of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Sets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1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9" name="Google Shape;449;p41"/>
          <p:cNvSpPr txBox="1"/>
          <p:nvPr/>
        </p:nvSpPr>
        <p:spPr>
          <a:xfrm>
            <a:off x="166800" y="22978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0" name="Google Shape;450;p41"/>
          <p:cNvSpPr txBox="1"/>
          <p:nvPr/>
        </p:nvSpPr>
        <p:spPr>
          <a:xfrm>
            <a:off x="5132400" y="22978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41"/>
          <p:cNvSpPr/>
          <p:nvPr/>
        </p:nvSpPr>
        <p:spPr>
          <a:xfrm>
            <a:off x="5259275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52" name="Google Shape;452;p41"/>
          <p:cNvSpPr/>
          <p:nvPr/>
        </p:nvSpPr>
        <p:spPr>
          <a:xfrm>
            <a:off x="5259275" y="15856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53" name="Google Shape;453;p41"/>
          <p:cNvSpPr/>
          <p:nvPr/>
        </p:nvSpPr>
        <p:spPr>
          <a:xfrm>
            <a:off x="589791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54" name="Google Shape;454;p41"/>
          <p:cNvSpPr/>
          <p:nvPr/>
        </p:nvSpPr>
        <p:spPr>
          <a:xfrm>
            <a:off x="653655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55" name="Google Shape;455;p41"/>
          <p:cNvCxnSpPr>
            <a:stCxn id="451" idx="2"/>
            <a:endCxn id="452" idx="0"/>
          </p:cNvCxnSpPr>
          <p:nvPr/>
        </p:nvCxnSpPr>
        <p:spPr>
          <a:xfrm>
            <a:off x="5420975" y="13586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41"/>
          <p:cNvCxnSpPr>
            <a:stCxn id="451" idx="3"/>
            <a:endCxn id="453" idx="1"/>
          </p:cNvCxnSpPr>
          <p:nvPr/>
        </p:nvCxnSpPr>
        <p:spPr>
          <a:xfrm>
            <a:off x="5582675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7" name="Google Shape;457;p41"/>
          <p:cNvCxnSpPr>
            <a:stCxn id="453" idx="3"/>
            <a:endCxn id="454" idx="1"/>
          </p:cNvCxnSpPr>
          <p:nvPr/>
        </p:nvCxnSpPr>
        <p:spPr>
          <a:xfrm>
            <a:off x="6221314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58" name="Google Shape;458;p41"/>
          <p:cNvSpPr/>
          <p:nvPr/>
        </p:nvSpPr>
        <p:spPr>
          <a:xfrm>
            <a:off x="7353577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59" name="Google Shape;459;p41"/>
          <p:cNvSpPr/>
          <p:nvPr/>
        </p:nvSpPr>
        <p:spPr>
          <a:xfrm>
            <a:off x="7353577" y="15856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60" name="Google Shape;460;p41"/>
          <p:cNvCxnSpPr>
            <a:stCxn id="458" idx="2"/>
            <a:endCxn id="459" idx="0"/>
          </p:cNvCxnSpPr>
          <p:nvPr/>
        </p:nvCxnSpPr>
        <p:spPr>
          <a:xfrm>
            <a:off x="7515277" y="13586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1" name="Google Shape;461;p41"/>
          <p:cNvSpPr/>
          <p:nvPr/>
        </p:nvSpPr>
        <p:spPr>
          <a:xfrm>
            <a:off x="8493927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62" name="Google Shape;462;p41"/>
          <p:cNvSpPr/>
          <p:nvPr/>
        </p:nvSpPr>
        <p:spPr>
          <a:xfrm>
            <a:off x="369875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63" name="Google Shape;463;p41"/>
          <p:cNvSpPr/>
          <p:nvPr/>
        </p:nvSpPr>
        <p:spPr>
          <a:xfrm>
            <a:off x="369875" y="15856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4" name="Google Shape;464;p41"/>
          <p:cNvSpPr/>
          <p:nvPr/>
        </p:nvSpPr>
        <p:spPr>
          <a:xfrm>
            <a:off x="100851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" name="Google Shape;465;p41"/>
          <p:cNvSpPr/>
          <p:nvPr/>
        </p:nvSpPr>
        <p:spPr>
          <a:xfrm>
            <a:off x="1647154" y="10352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466" name="Google Shape;466;p41"/>
          <p:cNvCxnSpPr>
            <a:stCxn id="462" idx="2"/>
            <a:endCxn id="463" idx="0"/>
          </p:cNvCxnSpPr>
          <p:nvPr/>
        </p:nvCxnSpPr>
        <p:spPr>
          <a:xfrm>
            <a:off x="531575" y="13586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41"/>
          <p:cNvCxnSpPr>
            <a:stCxn id="462" idx="3"/>
            <a:endCxn id="464" idx="1"/>
          </p:cNvCxnSpPr>
          <p:nvPr/>
        </p:nvCxnSpPr>
        <p:spPr>
          <a:xfrm>
            <a:off x="693275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8" name="Google Shape;468;p41"/>
          <p:cNvCxnSpPr>
            <a:stCxn id="464" idx="3"/>
            <a:endCxn id="465" idx="1"/>
          </p:cNvCxnSpPr>
          <p:nvPr/>
        </p:nvCxnSpPr>
        <p:spPr>
          <a:xfrm>
            <a:off x="1331914" y="11969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9" name="Google Shape;469;p41"/>
          <p:cNvSpPr/>
          <p:nvPr/>
        </p:nvSpPr>
        <p:spPr>
          <a:xfrm>
            <a:off x="2464176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70" name="Google Shape;470;p41"/>
          <p:cNvSpPr/>
          <p:nvPr/>
        </p:nvSpPr>
        <p:spPr>
          <a:xfrm>
            <a:off x="2464176" y="15856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471" name="Google Shape;471;p41"/>
          <p:cNvCxnSpPr>
            <a:stCxn id="469" idx="2"/>
            <a:endCxn id="470" idx="0"/>
          </p:cNvCxnSpPr>
          <p:nvPr/>
        </p:nvCxnSpPr>
        <p:spPr>
          <a:xfrm>
            <a:off x="2625876" y="13586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41"/>
          <p:cNvSpPr/>
          <p:nvPr/>
        </p:nvSpPr>
        <p:spPr>
          <a:xfrm>
            <a:off x="3604526" y="10352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473" name="Google Shape;473;p41"/>
          <p:cNvCxnSpPr>
            <a:stCxn id="454" idx="3"/>
            <a:endCxn id="458" idx="1"/>
          </p:cNvCxnSpPr>
          <p:nvPr/>
        </p:nvCxnSpPr>
        <p:spPr>
          <a:xfrm>
            <a:off x="6859954" y="1196900"/>
            <a:ext cx="493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4" name="Google Shape;474;p41"/>
          <p:cNvSpPr txBox="1"/>
          <p:nvPr/>
        </p:nvSpPr>
        <p:spPr>
          <a:xfrm>
            <a:off x="155375" y="25867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[{0, 1, 2, 4}, {3, 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Very intuitive idea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but actually </a:t>
            </a:r>
            <a:r>
              <a:rPr lang="en" sz="2000" b="1">
                <a:latin typeface="Calibri"/>
                <a:ea typeface="Calibri"/>
                <a:cs typeface="Calibri"/>
                <a:sym typeface="Calibri"/>
              </a:rPr>
              <a:t>terrible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4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42"/>
          <p:cNvSpPr txBox="1"/>
          <p:nvPr/>
        </p:nvSpPr>
        <p:spPr>
          <a:xfrm>
            <a:off x="243000" y="4041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If nothing is connected: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2"/>
          <p:cNvSpPr/>
          <p:nvPr/>
        </p:nvSpPr>
        <p:spPr>
          <a:xfrm>
            <a:off x="369875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482" name="Google Shape;482;p42"/>
          <p:cNvSpPr/>
          <p:nvPr/>
        </p:nvSpPr>
        <p:spPr>
          <a:xfrm>
            <a:off x="2768592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969554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4" name="Google Shape;484;p42"/>
          <p:cNvSpPr/>
          <p:nvPr/>
        </p:nvSpPr>
        <p:spPr>
          <a:xfrm>
            <a:off x="1569234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5" name="Google Shape;485;p42"/>
          <p:cNvSpPr/>
          <p:nvPr/>
        </p:nvSpPr>
        <p:spPr>
          <a:xfrm>
            <a:off x="2168913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86" name="Google Shape;486;p42"/>
          <p:cNvSpPr/>
          <p:nvPr/>
        </p:nvSpPr>
        <p:spPr>
          <a:xfrm>
            <a:off x="3368272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487" name="Google Shape;487;p42"/>
          <p:cNvSpPr/>
          <p:nvPr/>
        </p:nvSpPr>
        <p:spPr>
          <a:xfrm>
            <a:off x="3967951" y="1035188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488" name="Google Shape;488;p42"/>
          <p:cNvSpPr txBox="1"/>
          <p:nvPr/>
        </p:nvSpPr>
        <p:spPr>
          <a:xfrm>
            <a:off x="155375" y="2586725"/>
            <a:ext cx="8774400" cy="23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#1: List of sets of integers, e.g. [{0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1}, {2}, 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{3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{5},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In Java: 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intuitive idea, but actually </a:t>
            </a:r>
            <a:r>
              <a:rPr lang="en" sz="20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terrible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Requires iterating through all the sets to find anything. Complicated and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Worst case: If nothing is connected, then isConnected(5, 6) requires iterating through N-1 sets to find 5, then N sets to find 6. Overall runtime of Θ(N).  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9" name="Google Shape;489;p4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Challenge: Pick Data Structures to Support Tracking of Sets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Introduction to Disjoint Sets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Disjoint Sets API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Implementations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54" name="Google Shape;154;p25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API</a:t>
            </a:r>
            <a:endParaRPr/>
          </a:p>
        </p:txBody>
      </p:sp>
      <p:sp>
        <p:nvSpPr>
          <p:cNvPr id="155" name="Google Shape;155;p25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3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 Find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495" name="Google Shape;495;p43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</a:t>
            </a:r>
            <a:endParaRPr/>
          </a:p>
        </p:txBody>
      </p:sp>
      <p:sp>
        <p:nvSpPr>
          <p:cNvPr id="496" name="Google Shape;496;p43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4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ListOfSetsDS is </a:t>
            </a:r>
            <a:r>
              <a:rPr lang="en" sz="2000" b="1" i="1" u="sng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complicated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and slow.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Operations are linear when number of connections are small.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○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Have to iterate over all sets.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Important point: By deciding to use a List of Sets, we have doomed ourselves to complexity and bad performance.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02" name="Google Shape;502;p44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503" name="Google Shape;503;p44"/>
          <p:cNvGrpSpPr/>
          <p:nvPr/>
        </p:nvGrpSpPr>
        <p:grpSpPr>
          <a:xfrm>
            <a:off x="5504100" y="2450325"/>
            <a:ext cx="3538225" cy="1074600"/>
            <a:chOff x="5008686" y="993025"/>
            <a:chExt cx="3538225" cy="1074600"/>
          </a:xfrm>
        </p:grpSpPr>
        <p:cxnSp>
          <p:nvCxnSpPr>
            <p:cNvPr id="504" name="Google Shape;504;p44"/>
            <p:cNvCxnSpPr/>
            <p:nvPr/>
          </p:nvCxnSpPr>
          <p:spPr>
            <a:xfrm rot="10800000">
              <a:off x="5008686" y="994800"/>
              <a:ext cx="804600" cy="336600"/>
            </a:xfrm>
            <a:prstGeom prst="straightConnector1">
              <a:avLst/>
            </a:prstGeom>
            <a:noFill/>
            <a:ln w="19050" cap="flat" cmpd="sng">
              <a:solidFill>
                <a:srgbClr val="AC202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05" name="Google Shape;505;p44"/>
            <p:cNvSpPr txBox="1"/>
            <p:nvPr/>
          </p:nvSpPr>
          <p:spPr>
            <a:xfrm>
              <a:off x="5819611" y="993025"/>
              <a:ext cx="2727300" cy="107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Worst case is Θ(N), but other cases may be better. We’ll say O(N) since O means “less than or equal”. </a:t>
              </a:r>
              <a:endParaRPr>
                <a:solidFill>
                  <a:srgbClr val="AC2020"/>
                </a:solidFill>
              </a:endParaRPr>
            </a:p>
          </p:txBody>
        </p:sp>
      </p:grpSp>
      <p:cxnSp>
        <p:nvCxnSpPr>
          <p:cNvPr id="506" name="Google Shape;506;p44"/>
          <p:cNvCxnSpPr/>
          <p:nvPr/>
        </p:nvCxnSpPr>
        <p:spPr>
          <a:xfrm rot="10800000" flipH="1">
            <a:off x="3281125" y="2424000"/>
            <a:ext cx="327600" cy="192000"/>
          </a:xfrm>
          <a:prstGeom prst="straightConnector1">
            <a:avLst/>
          </a:prstGeom>
          <a:noFill/>
          <a:ln w="19050" cap="flat" cmpd="sng">
            <a:solidFill>
              <a:srgbClr val="AC202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07" name="Google Shape;507;p44"/>
          <p:cNvSpPr txBox="1"/>
          <p:nvPr/>
        </p:nvSpPr>
        <p:spPr>
          <a:xfrm>
            <a:off x="304800" y="2528250"/>
            <a:ext cx="3000000" cy="6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Constructor’s runtime has order of growth N no matter what, so Θ(N).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508" name="Google Shape;508;p4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3" name="Google Shape;513;p45"/>
          <p:cNvGraphicFramePr/>
          <p:nvPr/>
        </p:nvGraphicFramePr>
        <p:xfrm>
          <a:off x="1160925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4" name="Google Shape;514;p45"/>
          <p:cNvSpPr txBox="1"/>
          <p:nvPr/>
        </p:nvSpPr>
        <p:spPr>
          <a:xfrm>
            <a:off x="1217000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515" name="Google Shape;515;p45"/>
          <p:cNvGraphicFramePr/>
          <p:nvPr/>
        </p:nvGraphicFramePr>
        <p:xfrm>
          <a:off x="5513863" y="321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16" name="Google Shape;516;p45"/>
          <p:cNvSpPr txBox="1"/>
          <p:nvPr/>
        </p:nvSpPr>
        <p:spPr>
          <a:xfrm>
            <a:off x="5569938" y="36130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7" name="Google Shape;517;p45"/>
          <p:cNvSpPr txBox="1"/>
          <p:nvPr/>
        </p:nvSpPr>
        <p:spPr>
          <a:xfrm>
            <a:off x="243000" y="4163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Idea #2: list of integers where ith entry gives set number (a.k.a. “id”) of item i.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connect(p, q)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: Change entries that equal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id[p]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id[q]</a:t>
            </a:r>
            <a:endParaRPr sz="2000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8" name="Google Shape;518;p45"/>
          <p:cNvSpPr txBox="1"/>
          <p:nvPr/>
        </p:nvSpPr>
        <p:spPr>
          <a:xfrm>
            <a:off x="76200" y="3276000"/>
            <a:ext cx="11457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19" name="Google Shape;519;p45"/>
          <p:cNvSpPr txBox="1"/>
          <p:nvPr/>
        </p:nvSpPr>
        <p:spPr>
          <a:xfrm>
            <a:off x="243000" y="556500"/>
            <a:ext cx="8443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Before connect(2, 3) operation:                           After connect(2, 3) operation: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0" name="Google Shape;520;p45"/>
          <p:cNvSpPr txBox="1"/>
          <p:nvPr/>
        </p:nvSpPr>
        <p:spPr>
          <a:xfrm>
            <a:off x="166800" y="24502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45"/>
          <p:cNvSpPr txBox="1"/>
          <p:nvPr/>
        </p:nvSpPr>
        <p:spPr>
          <a:xfrm>
            <a:off x="5132400" y="24502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45"/>
          <p:cNvSpPr/>
          <p:nvPr/>
        </p:nvSpPr>
        <p:spPr>
          <a:xfrm>
            <a:off x="5259275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23" name="Google Shape;523;p45"/>
          <p:cNvSpPr/>
          <p:nvPr/>
        </p:nvSpPr>
        <p:spPr>
          <a:xfrm>
            <a:off x="5259275" y="17380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24" name="Google Shape;524;p45"/>
          <p:cNvSpPr/>
          <p:nvPr/>
        </p:nvSpPr>
        <p:spPr>
          <a:xfrm>
            <a:off x="5897914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25" name="Google Shape;525;p45"/>
          <p:cNvSpPr/>
          <p:nvPr/>
        </p:nvSpPr>
        <p:spPr>
          <a:xfrm>
            <a:off x="6536554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26" name="Google Shape;526;p45"/>
          <p:cNvCxnSpPr>
            <a:stCxn id="522" idx="2"/>
            <a:endCxn id="523" idx="0"/>
          </p:cNvCxnSpPr>
          <p:nvPr/>
        </p:nvCxnSpPr>
        <p:spPr>
          <a:xfrm>
            <a:off x="5420975" y="15110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7" name="Google Shape;527;p45"/>
          <p:cNvCxnSpPr>
            <a:stCxn id="522" idx="3"/>
            <a:endCxn id="524" idx="1"/>
          </p:cNvCxnSpPr>
          <p:nvPr/>
        </p:nvCxnSpPr>
        <p:spPr>
          <a:xfrm>
            <a:off x="5582675" y="13493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8" name="Google Shape;528;p45"/>
          <p:cNvCxnSpPr>
            <a:stCxn id="524" idx="3"/>
            <a:endCxn id="525" idx="1"/>
          </p:cNvCxnSpPr>
          <p:nvPr/>
        </p:nvCxnSpPr>
        <p:spPr>
          <a:xfrm>
            <a:off x="6221314" y="13493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9" name="Google Shape;529;p45"/>
          <p:cNvSpPr/>
          <p:nvPr/>
        </p:nvSpPr>
        <p:spPr>
          <a:xfrm>
            <a:off x="7353577" y="11876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30" name="Google Shape;530;p45"/>
          <p:cNvSpPr/>
          <p:nvPr/>
        </p:nvSpPr>
        <p:spPr>
          <a:xfrm>
            <a:off x="7353577" y="17380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31" name="Google Shape;531;p45"/>
          <p:cNvCxnSpPr>
            <a:stCxn id="529" idx="2"/>
            <a:endCxn id="530" idx="0"/>
          </p:cNvCxnSpPr>
          <p:nvPr/>
        </p:nvCxnSpPr>
        <p:spPr>
          <a:xfrm>
            <a:off x="7515277" y="15110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2" name="Google Shape;532;p45"/>
          <p:cNvSpPr/>
          <p:nvPr/>
        </p:nvSpPr>
        <p:spPr>
          <a:xfrm>
            <a:off x="8493927" y="11876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533" name="Google Shape;533;p45"/>
          <p:cNvSpPr/>
          <p:nvPr/>
        </p:nvSpPr>
        <p:spPr>
          <a:xfrm>
            <a:off x="369875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534" name="Google Shape;534;p45"/>
          <p:cNvSpPr/>
          <p:nvPr/>
        </p:nvSpPr>
        <p:spPr>
          <a:xfrm>
            <a:off x="369875" y="17380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535" name="Google Shape;535;p45"/>
          <p:cNvSpPr/>
          <p:nvPr/>
        </p:nvSpPr>
        <p:spPr>
          <a:xfrm>
            <a:off x="1008514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536" name="Google Shape;536;p45"/>
          <p:cNvSpPr/>
          <p:nvPr/>
        </p:nvSpPr>
        <p:spPr>
          <a:xfrm>
            <a:off x="1647154" y="11876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537" name="Google Shape;537;p45"/>
          <p:cNvCxnSpPr>
            <a:stCxn id="533" idx="2"/>
            <a:endCxn id="534" idx="0"/>
          </p:cNvCxnSpPr>
          <p:nvPr/>
        </p:nvCxnSpPr>
        <p:spPr>
          <a:xfrm>
            <a:off x="531575" y="15110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8" name="Google Shape;538;p45"/>
          <p:cNvCxnSpPr>
            <a:stCxn id="533" idx="3"/>
            <a:endCxn id="535" idx="1"/>
          </p:cNvCxnSpPr>
          <p:nvPr/>
        </p:nvCxnSpPr>
        <p:spPr>
          <a:xfrm>
            <a:off x="693275" y="13493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9" name="Google Shape;539;p45"/>
          <p:cNvCxnSpPr>
            <a:stCxn id="535" idx="3"/>
            <a:endCxn id="536" idx="1"/>
          </p:cNvCxnSpPr>
          <p:nvPr/>
        </p:nvCxnSpPr>
        <p:spPr>
          <a:xfrm>
            <a:off x="1331914" y="13493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0" name="Google Shape;540;p45"/>
          <p:cNvSpPr/>
          <p:nvPr/>
        </p:nvSpPr>
        <p:spPr>
          <a:xfrm>
            <a:off x="2464176" y="11876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41" name="Google Shape;541;p45"/>
          <p:cNvSpPr/>
          <p:nvPr/>
        </p:nvSpPr>
        <p:spPr>
          <a:xfrm>
            <a:off x="2464176" y="17380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542" name="Google Shape;542;p45"/>
          <p:cNvCxnSpPr>
            <a:stCxn id="540" idx="2"/>
            <a:endCxn id="541" idx="0"/>
          </p:cNvCxnSpPr>
          <p:nvPr/>
        </p:nvCxnSpPr>
        <p:spPr>
          <a:xfrm>
            <a:off x="2625876" y="151101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3" name="Google Shape;543;p45"/>
          <p:cNvSpPr/>
          <p:nvPr/>
        </p:nvSpPr>
        <p:spPr>
          <a:xfrm>
            <a:off x="3604526" y="11876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44" name="Google Shape;544;p45"/>
          <p:cNvCxnSpPr>
            <a:stCxn id="525" idx="3"/>
            <a:endCxn id="529" idx="1"/>
          </p:cNvCxnSpPr>
          <p:nvPr/>
        </p:nvCxnSpPr>
        <p:spPr>
          <a:xfrm>
            <a:off x="6859954" y="1349300"/>
            <a:ext cx="4935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5" name="Google Shape;545;p45"/>
          <p:cNvSpPr txBox="1"/>
          <p:nvPr/>
        </p:nvSpPr>
        <p:spPr>
          <a:xfrm>
            <a:off x="4417073" y="3293875"/>
            <a:ext cx="10968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int[]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4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Approach: Array of Integers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6"/>
          <p:cNvSpPr txBox="1"/>
          <p:nvPr/>
        </p:nvSpPr>
        <p:spPr>
          <a:xfrm>
            <a:off x="136975" y="755725"/>
            <a:ext cx="5833200" cy="43263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id[p] ==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pid = id[p];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qid = id[q];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id.length; i++)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(id[i] == pid)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  	id[i] = qid;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}...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552" name="Google Shape;552;p4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QuickFindDS</a:t>
            </a:r>
            <a:endParaRPr/>
          </a:p>
        </p:txBody>
      </p:sp>
      <p:grpSp>
        <p:nvGrpSpPr>
          <p:cNvPr id="553" name="Google Shape;553;p46"/>
          <p:cNvGrpSpPr/>
          <p:nvPr/>
        </p:nvGrpSpPr>
        <p:grpSpPr>
          <a:xfrm>
            <a:off x="4314089" y="1221625"/>
            <a:ext cx="3866636" cy="474950"/>
            <a:chOff x="5022875" y="993025"/>
            <a:chExt cx="3866636" cy="474950"/>
          </a:xfrm>
        </p:grpSpPr>
        <p:cxnSp>
          <p:nvCxnSpPr>
            <p:cNvPr id="554" name="Google Shape;554;p46"/>
            <p:cNvCxnSpPr/>
            <p:nvPr/>
          </p:nvCxnSpPr>
          <p:spPr>
            <a:xfrm flipH="1">
              <a:off x="5022875" y="1256175"/>
              <a:ext cx="790500" cy="211800"/>
            </a:xfrm>
            <a:prstGeom prst="straightConnector1">
              <a:avLst/>
            </a:prstGeom>
            <a:noFill/>
            <a:ln w="19050" cap="flat" cmpd="sng">
              <a:solidFill>
                <a:srgbClr val="AC202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5" name="Google Shape;555;p46"/>
            <p:cNvSpPr txBox="1"/>
            <p:nvPr/>
          </p:nvSpPr>
          <p:spPr>
            <a:xfrm>
              <a:off x="5819611" y="993025"/>
              <a:ext cx="30699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Very fast:  Two array accesses: Θ(1) </a:t>
              </a:r>
              <a:endParaRPr>
                <a:solidFill>
                  <a:srgbClr val="AC2020"/>
                </a:solidFill>
              </a:endParaRPr>
            </a:p>
          </p:txBody>
        </p:sp>
      </p:grpSp>
      <p:grpSp>
        <p:nvGrpSpPr>
          <p:cNvPr id="556" name="Google Shape;556;p46"/>
          <p:cNvGrpSpPr/>
          <p:nvPr/>
        </p:nvGrpSpPr>
        <p:grpSpPr>
          <a:xfrm>
            <a:off x="3827547" y="2285375"/>
            <a:ext cx="5246103" cy="484650"/>
            <a:chOff x="4290100" y="2285375"/>
            <a:chExt cx="5246103" cy="484650"/>
          </a:xfrm>
        </p:grpSpPr>
        <p:cxnSp>
          <p:nvCxnSpPr>
            <p:cNvPr id="557" name="Google Shape;557;p46"/>
            <p:cNvCxnSpPr/>
            <p:nvPr/>
          </p:nvCxnSpPr>
          <p:spPr>
            <a:xfrm flipH="1">
              <a:off x="4290100" y="2558225"/>
              <a:ext cx="790500" cy="211800"/>
            </a:xfrm>
            <a:prstGeom prst="straightConnector1">
              <a:avLst/>
            </a:prstGeom>
            <a:noFill/>
            <a:ln w="19050" cap="flat" cmpd="sng">
              <a:solidFill>
                <a:srgbClr val="AC202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8" name="Google Shape;558;p46"/>
            <p:cNvSpPr txBox="1"/>
            <p:nvPr/>
          </p:nvSpPr>
          <p:spPr>
            <a:xfrm>
              <a:off x="5080603" y="2285375"/>
              <a:ext cx="4455600" cy="39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AC2020"/>
                  </a:solidFill>
                </a:rPr>
                <a:t>Relatively slow:  N+2 to 2N+2 array accesses: Θ(N)</a:t>
              </a:r>
              <a:endParaRPr>
                <a:solidFill>
                  <a:srgbClr val="AC2020"/>
                </a:solidFill>
              </a:endParaRPr>
            </a:p>
          </p:txBody>
        </p:sp>
      </p:grpSp>
      <p:sp>
        <p:nvSpPr>
          <p:cNvPr id="559" name="Google Shape;559;p46"/>
          <p:cNvSpPr txBox="1"/>
          <p:nvPr/>
        </p:nvSpPr>
        <p:spPr>
          <a:xfrm>
            <a:off x="5299500" y="3099027"/>
            <a:ext cx="3774000" cy="1653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QuickFindDS(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id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id[i] = -1;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               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7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is too slow for practical use: Connecting two items takes N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Instead, let’s try something more radical.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65" name="Google Shape;565;p47"/>
          <p:cNvGraphicFramePr/>
          <p:nvPr/>
        </p:nvGraphicFramePr>
        <p:xfrm>
          <a:off x="952500" y="146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66" name="Google Shape;566;p4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8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Quick Union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48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 Union</a:t>
            </a:r>
            <a:endParaRPr/>
          </a:p>
        </p:txBody>
      </p:sp>
      <p:sp>
        <p:nvSpPr>
          <p:cNvPr id="573" name="Google Shape;573;p48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9"/>
          <p:cNvSpPr txBox="1"/>
          <p:nvPr/>
        </p:nvSpPr>
        <p:spPr>
          <a:xfrm>
            <a:off x="166800" y="404100"/>
            <a:ext cx="8443800" cy="441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Approach zero: Represent everything as boxes and lines. Overly complicated.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ListOfSets: Represent everything as connected components. Represented connected components as list of sets of integers.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integers,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9" name="Google Shape;579;p49"/>
          <p:cNvSpPr/>
          <p:nvPr/>
        </p:nvSpPr>
        <p:spPr>
          <a:xfrm>
            <a:off x="297400" y="101305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0" name="Google Shape;580;p49"/>
          <p:cNvSpPr/>
          <p:nvPr/>
        </p:nvSpPr>
        <p:spPr>
          <a:xfrm>
            <a:off x="297400" y="15635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1" name="Google Shape;581;p49"/>
          <p:cNvSpPr/>
          <p:nvPr/>
        </p:nvSpPr>
        <p:spPr>
          <a:xfrm>
            <a:off x="936039" y="101305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82" name="Google Shape;582;p49"/>
          <p:cNvSpPr/>
          <p:nvPr/>
        </p:nvSpPr>
        <p:spPr>
          <a:xfrm>
            <a:off x="1574679" y="101305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cxnSp>
        <p:nvCxnSpPr>
          <p:cNvPr id="583" name="Google Shape;583;p49"/>
          <p:cNvCxnSpPr>
            <a:stCxn id="579" idx="2"/>
            <a:endCxn id="580" idx="0"/>
          </p:cNvCxnSpPr>
          <p:nvPr/>
        </p:nvCxnSpPr>
        <p:spPr>
          <a:xfrm>
            <a:off x="459100" y="133645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49"/>
          <p:cNvCxnSpPr>
            <a:stCxn id="579" idx="3"/>
            <a:endCxn id="581" idx="1"/>
          </p:cNvCxnSpPr>
          <p:nvPr/>
        </p:nvCxnSpPr>
        <p:spPr>
          <a:xfrm>
            <a:off x="620800" y="117475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49"/>
          <p:cNvCxnSpPr>
            <a:stCxn id="581" idx="3"/>
            <a:endCxn id="582" idx="1"/>
          </p:cNvCxnSpPr>
          <p:nvPr/>
        </p:nvCxnSpPr>
        <p:spPr>
          <a:xfrm>
            <a:off x="1259439" y="117475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6" name="Google Shape;586;p49"/>
          <p:cNvSpPr/>
          <p:nvPr/>
        </p:nvSpPr>
        <p:spPr>
          <a:xfrm>
            <a:off x="2391701" y="10130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3</a:t>
            </a:r>
            <a:endParaRPr>
              <a:solidFill>
                <a:srgbClr val="3C78D8"/>
              </a:solidFill>
            </a:endParaRPr>
          </a:p>
        </p:txBody>
      </p:sp>
      <p:sp>
        <p:nvSpPr>
          <p:cNvPr id="587" name="Google Shape;587;p49"/>
          <p:cNvSpPr/>
          <p:nvPr/>
        </p:nvSpPr>
        <p:spPr>
          <a:xfrm>
            <a:off x="2391701" y="156352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3C78D8"/>
                </a:solidFill>
              </a:rPr>
              <a:t>5</a:t>
            </a:r>
            <a:endParaRPr>
              <a:solidFill>
                <a:srgbClr val="3C78D8"/>
              </a:solidFill>
            </a:endParaRPr>
          </a:p>
        </p:txBody>
      </p:sp>
      <p:cxnSp>
        <p:nvCxnSpPr>
          <p:cNvPr id="588" name="Google Shape;588;p49"/>
          <p:cNvCxnSpPr>
            <a:stCxn id="586" idx="2"/>
            <a:endCxn id="587" idx="0"/>
          </p:cNvCxnSpPr>
          <p:nvPr/>
        </p:nvCxnSpPr>
        <p:spPr>
          <a:xfrm>
            <a:off x="2553401" y="1336463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89" name="Google Shape;589;p49"/>
          <p:cNvSpPr/>
          <p:nvPr/>
        </p:nvSpPr>
        <p:spPr>
          <a:xfrm>
            <a:off x="3532051" y="10130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590" name="Google Shape;590;p49"/>
          <p:cNvCxnSpPr/>
          <p:nvPr/>
        </p:nvCxnSpPr>
        <p:spPr>
          <a:xfrm>
            <a:off x="4334250" y="1435850"/>
            <a:ext cx="904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1" name="Google Shape;591;p49"/>
          <p:cNvSpPr txBox="1"/>
          <p:nvPr/>
        </p:nvSpPr>
        <p:spPr>
          <a:xfrm>
            <a:off x="5348500" y="1232625"/>
            <a:ext cx="27075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??? in Java instance variables.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2" name="Google Shape;592;p49"/>
          <p:cNvSpPr txBox="1"/>
          <p:nvPr/>
        </p:nvSpPr>
        <p:spPr>
          <a:xfrm>
            <a:off x="166800" y="26697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3" name="Google Shape;593;p49"/>
          <p:cNvCxnSpPr/>
          <p:nvPr/>
        </p:nvCxnSpPr>
        <p:spPr>
          <a:xfrm>
            <a:off x="4230100" y="2990150"/>
            <a:ext cx="9042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4" name="Google Shape;594;p49"/>
          <p:cNvSpPr txBox="1"/>
          <p:nvPr/>
        </p:nvSpPr>
        <p:spPr>
          <a:xfrm>
            <a:off x="69650" y="42882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95" name="Google Shape;595;p49"/>
          <p:cNvCxnSpPr/>
          <p:nvPr/>
        </p:nvCxnSpPr>
        <p:spPr>
          <a:xfrm>
            <a:off x="4132950" y="4608650"/>
            <a:ext cx="985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96" name="Google Shape;596;p49"/>
          <p:cNvSpPr txBox="1"/>
          <p:nvPr/>
        </p:nvSpPr>
        <p:spPr>
          <a:xfrm>
            <a:off x="5616550" y="2624930"/>
            <a:ext cx="30000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[{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3C78D8"/>
                </a:solidFill>
                <a:latin typeface="Calibri"/>
                <a:ea typeface="Calibri"/>
                <a:cs typeface="Calibri"/>
                <a:sym typeface="Calibri"/>
              </a:rPr>
              <a:t>5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}, {6}]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7" name="Google Shape;597;p49"/>
          <p:cNvSpPr txBox="1"/>
          <p:nvPr/>
        </p:nvSpPr>
        <p:spPr>
          <a:xfrm>
            <a:off x="5618971" y="42700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8" name="Google Shape;598;p49"/>
          <p:cNvSpPr txBox="1"/>
          <p:nvPr/>
        </p:nvSpPr>
        <p:spPr>
          <a:xfrm>
            <a:off x="5904051" y="3033025"/>
            <a:ext cx="22083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List&lt;Set&lt;Integer&gt;&gt;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9" name="Google Shape;599;p49"/>
          <p:cNvSpPr txBox="1"/>
          <p:nvPr/>
        </p:nvSpPr>
        <p:spPr>
          <a:xfrm>
            <a:off x="6361251" y="46332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0" name="Google Shape;600;p4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0"/>
          <p:cNvSpPr txBox="1"/>
          <p:nvPr/>
        </p:nvSpPr>
        <p:spPr>
          <a:xfrm>
            <a:off x="166800" y="404100"/>
            <a:ext cx="8443800" cy="25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QuickFind: Represent everything as connected components. Represented connected components as a list of integers where value = id.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Bad feature: Connecting two sets is slow!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Next approach (QuickUnion): We will still represent everything as connected components, and we will still represent connected components as a list of integers. However, values will be chosen so that connect is fast.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50"/>
          <p:cNvSpPr txBox="1"/>
          <p:nvPr/>
        </p:nvSpPr>
        <p:spPr>
          <a:xfrm>
            <a:off x="69650" y="169740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}, {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3C78D8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607" name="Google Shape;607;p50"/>
          <p:cNvCxnSpPr/>
          <p:nvPr/>
        </p:nvCxnSpPr>
        <p:spPr>
          <a:xfrm>
            <a:off x="4132950" y="2017850"/>
            <a:ext cx="985500" cy="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08" name="Google Shape;608;p50"/>
          <p:cNvSpPr txBox="1"/>
          <p:nvPr/>
        </p:nvSpPr>
        <p:spPr>
          <a:xfrm>
            <a:off x="5618971" y="1679252"/>
            <a:ext cx="2027100" cy="5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[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" sz="2000">
                <a:solidFill>
                  <a:srgbClr val="4A86E8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6]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9" name="Google Shape;609;p50"/>
          <p:cNvSpPr txBox="1"/>
          <p:nvPr/>
        </p:nvSpPr>
        <p:spPr>
          <a:xfrm>
            <a:off x="6361251" y="2042425"/>
            <a:ext cx="745800" cy="2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int[]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0" name="Google Shape;610;p5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Improving the Connect Operation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5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16" name="Google Shape;616;p51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lang="en" b="1"/>
              <a:t>one</a:t>
            </a:r>
            <a:r>
              <a:rPr lang="en"/>
              <a:t> value?</a:t>
            </a:r>
            <a:endParaRPr/>
          </a:p>
        </p:txBody>
      </p:sp>
      <p:graphicFrame>
        <p:nvGraphicFramePr>
          <p:cNvPr id="617" name="Google Shape;617;p51"/>
          <p:cNvGraphicFramePr/>
          <p:nvPr/>
        </p:nvGraphicFramePr>
        <p:xfrm>
          <a:off x="1008525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18" name="Google Shape;618;p51"/>
          <p:cNvSpPr txBox="1"/>
          <p:nvPr/>
        </p:nvSpPr>
        <p:spPr>
          <a:xfrm>
            <a:off x="1064600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19" name="Google Shape;619;p51"/>
          <p:cNvGraphicFramePr/>
          <p:nvPr/>
        </p:nvGraphicFramePr>
        <p:xfrm>
          <a:off x="5513863" y="4049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382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20" name="Google Shape;620;p51"/>
          <p:cNvSpPr txBox="1"/>
          <p:nvPr/>
        </p:nvSpPr>
        <p:spPr>
          <a:xfrm>
            <a:off x="5569938" y="4451225"/>
            <a:ext cx="29784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0  1  2  3  4  5  6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1" name="Google Shape;621;p51"/>
          <p:cNvSpPr txBox="1"/>
          <p:nvPr/>
        </p:nvSpPr>
        <p:spPr>
          <a:xfrm>
            <a:off x="-43373" y="411418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2" name="Google Shape;622;p51"/>
          <p:cNvSpPr txBox="1"/>
          <p:nvPr/>
        </p:nvSpPr>
        <p:spPr>
          <a:xfrm>
            <a:off x="4466527" y="4090476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     id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51"/>
          <p:cNvSpPr txBox="1"/>
          <p:nvPr/>
        </p:nvSpPr>
        <p:spPr>
          <a:xfrm>
            <a:off x="166800" y="3288450"/>
            <a:ext cx="44322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 }, {3,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4" name="Google Shape;624;p51"/>
          <p:cNvSpPr txBox="1"/>
          <p:nvPr/>
        </p:nvSpPr>
        <p:spPr>
          <a:xfrm>
            <a:off x="5132400" y="3288450"/>
            <a:ext cx="37974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{ 0, 1, 2, 4, 3, 5},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5" name="Google Shape;625;p51"/>
          <p:cNvSpPr/>
          <p:nvPr/>
        </p:nvSpPr>
        <p:spPr>
          <a:xfrm>
            <a:off x="5259275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26" name="Google Shape;626;p51"/>
          <p:cNvSpPr/>
          <p:nvPr/>
        </p:nvSpPr>
        <p:spPr>
          <a:xfrm>
            <a:off x="5259275" y="25762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27" name="Google Shape;627;p51"/>
          <p:cNvSpPr/>
          <p:nvPr/>
        </p:nvSpPr>
        <p:spPr>
          <a:xfrm>
            <a:off x="5897914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28" name="Google Shape;628;p51"/>
          <p:cNvSpPr/>
          <p:nvPr/>
        </p:nvSpPr>
        <p:spPr>
          <a:xfrm>
            <a:off x="6536554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29" name="Google Shape;629;p51"/>
          <p:cNvCxnSpPr>
            <a:stCxn id="625" idx="2"/>
            <a:endCxn id="626" idx="0"/>
          </p:cNvCxnSpPr>
          <p:nvPr/>
        </p:nvCxnSpPr>
        <p:spPr>
          <a:xfrm>
            <a:off x="5420975" y="23492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0" name="Google Shape;630;p51"/>
          <p:cNvCxnSpPr>
            <a:stCxn id="625" idx="3"/>
            <a:endCxn id="627" idx="1"/>
          </p:cNvCxnSpPr>
          <p:nvPr/>
        </p:nvCxnSpPr>
        <p:spPr>
          <a:xfrm>
            <a:off x="5582675" y="21875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31" name="Google Shape;631;p51"/>
          <p:cNvCxnSpPr>
            <a:stCxn id="627" idx="3"/>
            <a:endCxn id="628" idx="1"/>
          </p:cNvCxnSpPr>
          <p:nvPr/>
        </p:nvCxnSpPr>
        <p:spPr>
          <a:xfrm>
            <a:off x="6221314" y="21875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2" name="Google Shape;632;p51"/>
          <p:cNvSpPr/>
          <p:nvPr/>
        </p:nvSpPr>
        <p:spPr>
          <a:xfrm>
            <a:off x="7353577" y="20258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33" name="Google Shape;633;p51"/>
          <p:cNvSpPr/>
          <p:nvPr/>
        </p:nvSpPr>
        <p:spPr>
          <a:xfrm>
            <a:off x="7353577" y="25762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34" name="Google Shape;634;p51"/>
          <p:cNvCxnSpPr>
            <a:stCxn id="632" idx="2"/>
            <a:endCxn id="633" idx="0"/>
          </p:cNvCxnSpPr>
          <p:nvPr/>
        </p:nvCxnSpPr>
        <p:spPr>
          <a:xfrm>
            <a:off x="7515277" y="2349212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35" name="Google Shape;635;p51"/>
          <p:cNvSpPr/>
          <p:nvPr/>
        </p:nvSpPr>
        <p:spPr>
          <a:xfrm>
            <a:off x="8493927" y="20258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636" name="Google Shape;636;p51"/>
          <p:cNvSpPr/>
          <p:nvPr/>
        </p:nvSpPr>
        <p:spPr>
          <a:xfrm>
            <a:off x="369875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637" name="Google Shape;637;p51"/>
          <p:cNvSpPr/>
          <p:nvPr/>
        </p:nvSpPr>
        <p:spPr>
          <a:xfrm>
            <a:off x="369875" y="257626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38" name="Google Shape;638;p51"/>
          <p:cNvSpPr/>
          <p:nvPr/>
        </p:nvSpPr>
        <p:spPr>
          <a:xfrm>
            <a:off x="1008514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39" name="Google Shape;639;p51"/>
          <p:cNvSpPr/>
          <p:nvPr/>
        </p:nvSpPr>
        <p:spPr>
          <a:xfrm>
            <a:off x="1647154" y="2025800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cxnSp>
        <p:nvCxnSpPr>
          <p:cNvPr id="640" name="Google Shape;640;p51"/>
          <p:cNvCxnSpPr>
            <a:stCxn id="636" idx="2"/>
            <a:endCxn id="637" idx="0"/>
          </p:cNvCxnSpPr>
          <p:nvPr/>
        </p:nvCxnSpPr>
        <p:spPr>
          <a:xfrm>
            <a:off x="531575" y="2349200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1" name="Google Shape;641;p51"/>
          <p:cNvCxnSpPr>
            <a:stCxn id="636" idx="3"/>
            <a:endCxn id="638" idx="1"/>
          </p:cNvCxnSpPr>
          <p:nvPr/>
        </p:nvCxnSpPr>
        <p:spPr>
          <a:xfrm>
            <a:off x="693275" y="21875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42" name="Google Shape;642;p51"/>
          <p:cNvCxnSpPr>
            <a:stCxn id="638" idx="3"/>
            <a:endCxn id="639" idx="1"/>
          </p:cNvCxnSpPr>
          <p:nvPr/>
        </p:nvCxnSpPr>
        <p:spPr>
          <a:xfrm>
            <a:off x="1331914" y="2187500"/>
            <a:ext cx="315300" cy="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3" name="Google Shape;643;p51"/>
          <p:cNvSpPr/>
          <p:nvPr/>
        </p:nvSpPr>
        <p:spPr>
          <a:xfrm>
            <a:off x="2464176" y="20258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644" name="Google Shape;644;p51"/>
          <p:cNvSpPr/>
          <p:nvPr/>
        </p:nvSpPr>
        <p:spPr>
          <a:xfrm>
            <a:off x="2464176" y="2576275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645" name="Google Shape;645;p51"/>
          <p:cNvCxnSpPr>
            <a:stCxn id="643" idx="2"/>
            <a:endCxn id="644" idx="0"/>
          </p:cNvCxnSpPr>
          <p:nvPr/>
        </p:nvCxnSpPr>
        <p:spPr>
          <a:xfrm>
            <a:off x="2625876" y="2349212"/>
            <a:ext cx="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46" name="Google Shape;646;p51"/>
          <p:cNvSpPr/>
          <p:nvPr/>
        </p:nvSpPr>
        <p:spPr>
          <a:xfrm>
            <a:off x="3604526" y="2025813"/>
            <a:ext cx="323400" cy="323400"/>
          </a:xfrm>
          <a:prstGeom prst="rect">
            <a:avLst/>
          </a:prstGeom>
          <a:solidFill>
            <a:srgbClr val="CC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47" name="Google Shape;647;p51"/>
          <p:cNvCxnSpPr>
            <a:stCxn id="628" idx="3"/>
            <a:endCxn id="633" idx="1"/>
          </p:cNvCxnSpPr>
          <p:nvPr/>
        </p:nvCxnSpPr>
        <p:spPr>
          <a:xfrm>
            <a:off x="6859954" y="2187500"/>
            <a:ext cx="493500" cy="550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5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53" name="Google Shape;653;p52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Hard question: How could we change our set representation so that combining two sets into their union requires changing </a:t>
            </a:r>
            <a:r>
              <a:rPr lang="en" b="1"/>
              <a:t>one</a:t>
            </a:r>
            <a:r>
              <a:rPr lang="en"/>
              <a:t> value?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Idea: Assign each item a parent (instead of an id). Results in a tree-like shape.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An innocuous sounding, seemingly arbitrary solution.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Unlocks a pretty amazing universe of math that we won’t discuss.</a:t>
            </a:r>
            <a:endParaRPr sz="1800"/>
          </a:p>
        </p:txBody>
      </p:sp>
      <p:sp>
        <p:nvSpPr>
          <p:cNvPr id="654" name="Google Shape;654;p52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5" name="Google Shape;655;p52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56" name="Google Shape;656;p52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57" name="Google Shape;657;p52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58" name="Google Shape;658;p52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59" name="Google Shape;659;p52"/>
          <p:cNvCxnSpPr>
            <a:stCxn id="657" idx="0"/>
            <a:endCxn id="658" idx="2"/>
          </p:cNvCxnSpPr>
          <p:nvPr/>
        </p:nvCxnSpPr>
        <p:spPr>
          <a:xfrm rot="10800000" flipH="1">
            <a:off x="1530980" y="36704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0" name="Google Shape;660;p52"/>
          <p:cNvCxnSpPr>
            <a:stCxn id="656" idx="0"/>
            <a:endCxn id="658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61" name="Google Shape;661;p52"/>
          <p:cNvCxnSpPr>
            <a:stCxn id="655" idx="0"/>
            <a:endCxn id="656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62" name="Google Shape;662;p52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63" name="Google Shape;663;p52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64" name="Google Shape;664;p52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graphicFrame>
        <p:nvGraphicFramePr>
          <p:cNvPr id="665" name="Google Shape;665;p52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66" name="Google Shape;666;p52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7" name="Google Shape;667;p52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br>
              <a:rPr lang="en" sz="1600">
                <a:latin typeface="Consolas"/>
                <a:ea typeface="Consolas"/>
                <a:cs typeface="Consolas"/>
                <a:sym typeface="Consolas"/>
              </a:rPr>
            </a:b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68" name="Google Shape;668;p52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69" name="Google Shape;669;p52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70" name="Google Shape;670;p52"/>
          <p:cNvCxnSpPr>
            <a:stCxn id="668" idx="0"/>
            <a:endCxn id="669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71" name="Google Shape;671;p52"/>
          <p:cNvSpPr txBox="1"/>
          <p:nvPr/>
        </p:nvSpPr>
        <p:spPr>
          <a:xfrm>
            <a:off x="5582275" y="2412025"/>
            <a:ext cx="2622900" cy="85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The optional textbook has an item’s parent as itself instead of -1 for root items.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Meta-goals of the Coming Lectures: Data Structure Refinement</a:t>
            </a:r>
            <a:endParaRPr/>
          </a:p>
        </p:txBody>
      </p:sp>
      <p:sp>
        <p:nvSpPr>
          <p:cNvPr id="161" name="Google Shape;161;p2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Next couple of weeks: Deriving classic solutions to interesting problems, with an emphasis on how sets, maps, and priority queues are implemented.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Today: Deriving the “Disjoint Sets” data structure for solving the “Dynamic Connectivity” problem. We will see: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a data structure design can evolve from basic to sophisticated.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our choice of underlying abstraction can affect asymptotic runtime (using our formal Big-Theta notation) and code complexity.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2" name="Google Shape;1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8875" y="3455549"/>
            <a:ext cx="2703625" cy="1526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5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677" name="Google Shape;677;p53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should we change the parent list to handle this connect operation?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If you’re not sure where to start, consider: why can’t we just set id[5] to 2?</a:t>
            </a:r>
            <a:endParaRPr/>
          </a:p>
        </p:txBody>
      </p:sp>
      <p:sp>
        <p:nvSpPr>
          <p:cNvPr id="678" name="Google Shape;678;p53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79" name="Google Shape;679;p53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680" name="Google Shape;680;p53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681" name="Google Shape;681;p53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682" name="Google Shape;682;p53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683" name="Google Shape;683;p53"/>
          <p:cNvCxnSpPr>
            <a:stCxn id="681" idx="0"/>
            <a:endCxn id="682" idx="2"/>
          </p:cNvCxnSpPr>
          <p:nvPr/>
        </p:nvCxnSpPr>
        <p:spPr>
          <a:xfrm rot="10800000" flipH="1">
            <a:off x="1530980" y="36704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4" name="Google Shape;684;p53"/>
          <p:cNvCxnSpPr>
            <a:stCxn id="680" idx="0"/>
            <a:endCxn id="68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85" name="Google Shape;685;p53"/>
          <p:cNvCxnSpPr>
            <a:stCxn id="679" idx="0"/>
            <a:endCxn id="68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6" name="Google Shape;686;p53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687" name="Google Shape;687;p53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88" name="Google Shape;688;p53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89" name="Google Shape;689;p53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90" name="Google Shape;690;p53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691" name="Google Shape;691;p53"/>
          <p:cNvCxnSpPr>
            <a:stCxn id="689" idx="0"/>
            <a:endCxn id="690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92" name="Google Shape;692;p53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693" name="Google Shape;693;p53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94" name="Google Shape;694;p53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00" name="Google Shape;700;p5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connect(5, 2)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root(5). // returns 3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root(2). // returns 0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01" name="Google Shape;701;p54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02" name="Google Shape;702;p54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03" name="Google Shape;703;p54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04" name="Google Shape;704;p54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05" name="Google Shape;705;p54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06" name="Google Shape;706;p54"/>
          <p:cNvCxnSpPr>
            <a:stCxn id="704" idx="0"/>
            <a:endCxn id="705" idx="2"/>
          </p:cNvCxnSpPr>
          <p:nvPr/>
        </p:nvCxnSpPr>
        <p:spPr>
          <a:xfrm rot="10800000" flipH="1">
            <a:off x="1530980" y="36704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7" name="Google Shape;707;p54"/>
          <p:cNvCxnSpPr>
            <a:stCxn id="703" idx="0"/>
            <a:endCxn id="705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08" name="Google Shape;708;p54"/>
          <p:cNvCxnSpPr>
            <a:stCxn id="702" idx="0"/>
            <a:endCxn id="703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9" name="Google Shape;709;p54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10" name="Google Shape;710;p54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1" name="Google Shape;711;p54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12" name="Google Shape;712;p54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13" name="Google Shape;713;p54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14" name="Google Shape;714;p54"/>
          <p:cNvCxnSpPr>
            <a:stCxn id="712" idx="0"/>
            <a:endCxn id="713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5" name="Google Shape;715;p54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16" name="Google Shape;716;p54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7" name="Google Shape;717;p54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5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Improving the Connect Operation</a:t>
            </a:r>
            <a:endParaRPr/>
          </a:p>
        </p:txBody>
      </p:sp>
      <p:sp>
        <p:nvSpPr>
          <p:cNvPr id="723" name="Google Shape;723;p55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root(5). // returns 3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root(2). // returns 0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root(5)’s value equal to root(2).</a:t>
            </a:r>
            <a:endParaRPr/>
          </a:p>
        </p:txBody>
      </p:sp>
      <p:sp>
        <p:nvSpPr>
          <p:cNvPr id="724" name="Google Shape;724;p55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4}              {3, 5}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25" name="Google Shape;725;p55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26" name="Google Shape;726;p55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27" name="Google Shape;727;p55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28" name="Google Shape;728;p55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29" name="Google Shape;729;p55"/>
          <p:cNvCxnSpPr>
            <a:stCxn id="727" idx="0"/>
            <a:endCxn id="728" idx="2"/>
          </p:cNvCxnSpPr>
          <p:nvPr/>
        </p:nvCxnSpPr>
        <p:spPr>
          <a:xfrm rot="10800000" flipH="1">
            <a:off x="1530980" y="36704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0" name="Google Shape;730;p55"/>
          <p:cNvCxnSpPr>
            <a:stCxn id="726" idx="0"/>
            <a:endCxn id="728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1" name="Google Shape;731;p55"/>
          <p:cNvCxnSpPr>
            <a:stCxn id="725" idx="0"/>
            <a:endCxn id="726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2" name="Google Shape;732;p55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33" name="Google Shape;733;p55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34" name="Google Shape;734;p55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735" name="Google Shape;735;p55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36" name="Google Shape;736;p55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37" name="Google Shape;737;p55"/>
          <p:cNvCxnSpPr>
            <a:stCxn id="735" idx="0"/>
            <a:endCxn id="736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8" name="Google Shape;738;p55"/>
          <p:cNvCxnSpPr>
            <a:stCxn id="736" idx="0"/>
            <a:endCxn id="728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39" name="Google Shape;739;p55"/>
          <p:cNvSpPr txBox="1"/>
          <p:nvPr/>
        </p:nvSpPr>
        <p:spPr>
          <a:xfrm>
            <a:off x="691352" y="25270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40" name="Google Shape;740;p55"/>
          <p:cNvGraphicFramePr/>
          <p:nvPr/>
        </p:nvGraphicFramePr>
        <p:xfrm>
          <a:off x="1530975" y="25270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41" name="Google Shape;741;p55"/>
          <p:cNvSpPr txBox="1"/>
          <p:nvPr/>
        </p:nvSpPr>
        <p:spPr>
          <a:xfrm>
            <a:off x="1660905" y="29746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</a:t>
            </a:r>
            <a:r>
              <a:rPr lang="en" sz="1800" b="1"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 Union Using Rooted-Tree Representation</a:t>
            </a:r>
            <a:endParaRPr/>
          </a:p>
        </p:txBody>
      </p:sp>
      <p:sp>
        <p:nvSpPr>
          <p:cNvPr id="747" name="Google Shape;747;p5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connect(5, 2)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root(5) into a child of root(2).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What are the potential performance issues with this approach?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Compared to QuickFind, we have to climb up a tree.</a:t>
            </a:r>
            <a:endParaRPr/>
          </a:p>
        </p:txBody>
      </p:sp>
      <p:sp>
        <p:nvSpPr>
          <p:cNvPr id="748" name="Google Shape;748;p56"/>
          <p:cNvSpPr txBox="1"/>
          <p:nvPr/>
        </p:nvSpPr>
        <p:spPr>
          <a:xfrm>
            <a:off x="812700" y="4583925"/>
            <a:ext cx="8062800" cy="61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      {0, 1, 2, 4,              3, 5}              {6}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9" name="Google Shape;749;p56"/>
          <p:cNvSpPr/>
          <p:nvPr/>
        </p:nvSpPr>
        <p:spPr>
          <a:xfrm>
            <a:off x="3488834" y="4389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50" name="Google Shape;750;p56"/>
          <p:cNvSpPr/>
          <p:nvPr/>
        </p:nvSpPr>
        <p:spPr>
          <a:xfrm>
            <a:off x="3013742" y="3938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51" name="Google Shape;751;p56"/>
          <p:cNvSpPr/>
          <p:nvPr/>
        </p:nvSpPr>
        <p:spPr>
          <a:xfrm>
            <a:off x="1337930" y="43310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752" name="Google Shape;752;p56"/>
          <p:cNvSpPr/>
          <p:nvPr/>
        </p:nvSpPr>
        <p:spPr>
          <a:xfrm>
            <a:off x="2688255" y="34175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753" name="Google Shape;753;p56"/>
          <p:cNvCxnSpPr>
            <a:stCxn id="751" idx="0"/>
            <a:endCxn id="752" idx="2"/>
          </p:cNvCxnSpPr>
          <p:nvPr/>
        </p:nvCxnSpPr>
        <p:spPr>
          <a:xfrm rot="10800000" flipH="1">
            <a:off x="1530980" y="36704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4" name="Google Shape;754;p56"/>
          <p:cNvCxnSpPr>
            <a:stCxn id="750" idx="0"/>
            <a:endCxn id="752" idx="2"/>
          </p:cNvCxnSpPr>
          <p:nvPr/>
        </p:nvCxnSpPr>
        <p:spPr>
          <a:xfrm rot="10800000">
            <a:off x="2881292" y="36703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5" name="Google Shape;755;p56"/>
          <p:cNvCxnSpPr>
            <a:stCxn id="749" idx="0"/>
            <a:endCxn id="750" idx="2"/>
          </p:cNvCxnSpPr>
          <p:nvPr/>
        </p:nvCxnSpPr>
        <p:spPr>
          <a:xfrm rot="10800000">
            <a:off x="3206684" y="41913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6" name="Google Shape;756;p56"/>
          <p:cNvSpPr/>
          <p:nvPr/>
        </p:nvSpPr>
        <p:spPr>
          <a:xfrm>
            <a:off x="5920305" y="4330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757" name="Google Shape;757;p56"/>
          <p:cNvSpPr/>
          <p:nvPr/>
        </p:nvSpPr>
        <p:spPr>
          <a:xfrm>
            <a:off x="5401110" y="38742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758" name="Google Shape;758;p56"/>
          <p:cNvCxnSpPr>
            <a:stCxn id="756" idx="0"/>
            <a:endCxn id="757" idx="2"/>
          </p:cNvCxnSpPr>
          <p:nvPr/>
        </p:nvCxnSpPr>
        <p:spPr>
          <a:xfrm rot="10800000">
            <a:off x="5594055" y="41272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59" name="Google Shape;759;p56"/>
          <p:cNvSpPr/>
          <p:nvPr/>
        </p:nvSpPr>
        <p:spPr>
          <a:xfrm>
            <a:off x="8010305" y="37779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760" name="Google Shape;760;p56"/>
          <p:cNvCxnSpPr/>
          <p:nvPr/>
        </p:nvCxnSpPr>
        <p:spPr>
          <a:xfrm>
            <a:off x="1774475" y="3788900"/>
            <a:ext cx="647400" cy="840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56"/>
          <p:cNvSpPr txBox="1"/>
          <p:nvPr/>
        </p:nvSpPr>
        <p:spPr>
          <a:xfrm>
            <a:off x="188400" y="3561100"/>
            <a:ext cx="1738500" cy="48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0 is the “root” of this set.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762" name="Google Shape;762;p56"/>
          <p:cNvCxnSpPr>
            <a:stCxn id="757" idx="0"/>
            <a:endCxn id="752" idx="2"/>
          </p:cNvCxnSpPr>
          <p:nvPr/>
        </p:nvCxnSpPr>
        <p:spPr>
          <a:xfrm rot="10800000">
            <a:off x="2881260" y="3670275"/>
            <a:ext cx="2712900" cy="204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3" name="Google Shape;763;p56"/>
          <p:cNvSpPr txBox="1"/>
          <p:nvPr/>
        </p:nvSpPr>
        <p:spPr>
          <a:xfrm>
            <a:off x="691352" y="168884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764" name="Google Shape;764;p56"/>
          <p:cNvGraphicFramePr/>
          <p:nvPr/>
        </p:nvGraphicFramePr>
        <p:xfrm>
          <a:off x="1530975" y="168885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10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09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65" name="Google Shape;765;p56"/>
          <p:cNvSpPr txBox="1"/>
          <p:nvPr/>
        </p:nvSpPr>
        <p:spPr>
          <a:xfrm>
            <a:off x="1660905" y="2136423"/>
            <a:ext cx="43227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2F3"/>
        </a:solidFill>
        <a:effectLst/>
      </p:bgPr>
    </p:bg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5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771" name="Google Shape;771;p5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If we always connect the first item’s tree below the second item’s tree, we can end up with a tree of height M after M operations: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connect(4, 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connect(3, 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connect(2,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connect(1, 0)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N items, what’s the worst case runtime…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connect(p, q)?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isConnected(p, q)?</a:t>
            </a:r>
            <a:endParaRPr/>
          </a:p>
        </p:txBody>
      </p:sp>
      <p:sp>
        <p:nvSpPr>
          <p:cNvPr id="772" name="Google Shape;772;p57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73" name="Google Shape;773;p57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74" name="Google Shape;774;p57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75" name="Google Shape;775;p57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76" name="Google Shape;776;p57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77" name="Google Shape;777;p57"/>
          <p:cNvCxnSpPr>
            <a:stCxn id="776" idx="0"/>
            <a:endCxn id="772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8" name="Google Shape;778;p57"/>
          <p:cNvCxnSpPr>
            <a:stCxn id="772" idx="0"/>
            <a:endCxn id="773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9" name="Google Shape;779;p57"/>
          <p:cNvCxnSpPr>
            <a:stCxn id="773" idx="0"/>
            <a:endCxn id="774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80" name="Google Shape;780;p57"/>
          <p:cNvCxnSpPr>
            <a:stCxn id="774" idx="0"/>
            <a:endCxn id="775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58"/>
          <p:cNvSpPr/>
          <p:nvPr/>
        </p:nvSpPr>
        <p:spPr>
          <a:xfrm>
            <a:off x="7338695" y="28296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786" name="Google Shape;786;p58"/>
          <p:cNvSpPr/>
          <p:nvPr/>
        </p:nvSpPr>
        <p:spPr>
          <a:xfrm>
            <a:off x="6934348" y="23373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787" name="Google Shape;787;p58"/>
          <p:cNvSpPr/>
          <p:nvPr/>
        </p:nvSpPr>
        <p:spPr>
          <a:xfrm>
            <a:off x="6530002" y="18451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788" name="Google Shape;788;p58"/>
          <p:cNvSpPr/>
          <p:nvPr/>
        </p:nvSpPr>
        <p:spPr>
          <a:xfrm>
            <a:off x="6125655" y="1352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789" name="Google Shape;789;p58"/>
          <p:cNvSpPr/>
          <p:nvPr/>
        </p:nvSpPr>
        <p:spPr>
          <a:xfrm>
            <a:off x="7743042" y="3321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790" name="Google Shape;790;p58"/>
          <p:cNvCxnSpPr>
            <a:stCxn id="789" idx="0"/>
            <a:endCxn id="785" idx="2"/>
          </p:cNvCxnSpPr>
          <p:nvPr/>
        </p:nvCxnSpPr>
        <p:spPr>
          <a:xfrm rot="10800000">
            <a:off x="7531692" y="3082450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1" name="Google Shape;791;p58"/>
          <p:cNvCxnSpPr>
            <a:stCxn id="785" idx="0"/>
            <a:endCxn id="786" idx="2"/>
          </p:cNvCxnSpPr>
          <p:nvPr/>
        </p:nvCxnSpPr>
        <p:spPr>
          <a:xfrm rot="10800000">
            <a:off x="7127345" y="2590213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2" name="Google Shape;792;p58"/>
          <p:cNvCxnSpPr>
            <a:stCxn id="786" idx="0"/>
            <a:endCxn id="787" idx="2"/>
          </p:cNvCxnSpPr>
          <p:nvPr/>
        </p:nvCxnSpPr>
        <p:spPr>
          <a:xfrm rot="10800000">
            <a:off x="6722998" y="2097975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3" name="Google Shape;793;p58"/>
          <p:cNvCxnSpPr>
            <a:stCxn id="787" idx="0"/>
            <a:endCxn id="788" idx="2"/>
          </p:cNvCxnSpPr>
          <p:nvPr/>
        </p:nvCxnSpPr>
        <p:spPr>
          <a:xfrm rot="10800000">
            <a:off x="6318652" y="1605738"/>
            <a:ext cx="404400" cy="239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4" name="Google Shape;794;p5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Worst Case</a:t>
            </a:r>
            <a:endParaRPr/>
          </a:p>
        </p:txBody>
      </p:sp>
      <p:sp>
        <p:nvSpPr>
          <p:cNvPr id="795" name="Google Shape;795;p5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we always connect the first item’s tree below the second item’s tree, we can end up with a tree of height M after M operations: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connect(4, 3)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connect(3, 2)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connect(2, 1)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connect(1, 0)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For N items, what’s the worst case runtime…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For connect(p, q)? Θ(N)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For isConnected(p, q)? Θ(N)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59"/>
          <p:cNvSpPr txBox="1"/>
          <p:nvPr/>
        </p:nvSpPr>
        <p:spPr>
          <a:xfrm>
            <a:off x="283400" y="694300"/>
            <a:ext cx="8412000" cy="36525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 class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implements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DisjointSets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[] parent;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QuickUnionDS(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N)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parent =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[N];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0; i &lt; N; i++)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 parent[i] = -1;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	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private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	   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 = p;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while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(parent[r] &gt;= 0)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	  { r = parent[r];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r;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801" name="Google Shape;801;p5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QuickUnionDS</a:t>
            </a:r>
            <a:endParaRPr/>
          </a:p>
        </p:txBody>
      </p:sp>
      <p:grpSp>
        <p:nvGrpSpPr>
          <p:cNvPr id="802" name="Google Shape;802;p59"/>
          <p:cNvGrpSpPr/>
          <p:nvPr/>
        </p:nvGrpSpPr>
        <p:grpSpPr>
          <a:xfrm>
            <a:off x="3297200" y="2002450"/>
            <a:ext cx="5714400" cy="743100"/>
            <a:chOff x="3297200" y="2002450"/>
            <a:chExt cx="5714400" cy="743100"/>
          </a:xfrm>
        </p:grpSpPr>
        <p:cxnSp>
          <p:nvCxnSpPr>
            <p:cNvPr id="803" name="Google Shape;803;p59"/>
            <p:cNvCxnSpPr/>
            <p:nvPr/>
          </p:nvCxnSpPr>
          <p:spPr>
            <a:xfrm flipH="1">
              <a:off x="3297200" y="2338150"/>
              <a:ext cx="983100" cy="407400"/>
            </a:xfrm>
            <a:prstGeom prst="straightConnector1">
              <a:avLst/>
            </a:prstGeom>
            <a:noFill/>
            <a:ln w="19050" cap="flat" cmpd="sng">
              <a:solidFill>
                <a:srgbClr val="BE071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04" name="Google Shape;804;p59"/>
            <p:cNvSpPr txBox="1"/>
            <p:nvPr/>
          </p:nvSpPr>
          <p:spPr>
            <a:xfrm>
              <a:off x="4280300" y="2002450"/>
              <a:ext cx="47313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>
                  <a:solidFill>
                    <a:srgbClr val="BE0712"/>
                  </a:solidFill>
                </a:rPr>
                <a:t>For N items, this means a worst case runtime of Θ(N).</a:t>
              </a:r>
              <a:endParaRPr>
                <a:solidFill>
                  <a:srgbClr val="BE071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BE0712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BE0712"/>
                </a:solidFill>
              </a:endParaRPr>
            </a:p>
          </p:txBody>
        </p:sp>
      </p:grpSp>
      <p:sp>
        <p:nvSpPr>
          <p:cNvPr id="805" name="Google Shape;805;p59"/>
          <p:cNvSpPr txBox="1"/>
          <p:nvPr/>
        </p:nvSpPr>
        <p:spPr>
          <a:xfrm>
            <a:off x="4028850" y="2687475"/>
            <a:ext cx="5002500" cy="2394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boolean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isConnected(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find(p) ==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connect(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p, 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q) {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i = find(p);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en" sz="1600">
                <a:solidFill>
                  <a:srgbClr val="208920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j = find(q);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parent[i] = j;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highlight>
                <a:srgbClr val="EFEFEF"/>
              </a:highlight>
            </a:endParaRPr>
          </a:p>
        </p:txBody>
      </p:sp>
      <p:sp>
        <p:nvSpPr>
          <p:cNvPr id="806" name="Google Shape;806;p59"/>
          <p:cNvSpPr txBox="1"/>
          <p:nvPr/>
        </p:nvSpPr>
        <p:spPr>
          <a:xfrm>
            <a:off x="273025" y="4411650"/>
            <a:ext cx="3471300" cy="64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find</a:t>
            </a:r>
            <a:r>
              <a:rPr lang="en"/>
              <a:t> operation is the same as the “root(x)” idea we had in earlier slides.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60"/>
          <p:cNvSpPr txBox="1"/>
          <p:nvPr/>
        </p:nvSpPr>
        <p:spPr>
          <a:xfrm>
            <a:off x="243000" y="2990600"/>
            <a:ext cx="8443800" cy="17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QuickFindDS defect: QuickFindDS is too slow: Connecting takes </a:t>
            </a:r>
            <a:r>
              <a:rPr lang="en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Θ(N)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time.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QuickUnion defect: Trees can get tall. Results in potentially even worse performance than QuickFind if tree is imbalanced.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Observation: Things would be fine if we just kept our tree balanced.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12" name="Google Shape;812;p60"/>
          <p:cNvGraphicFramePr/>
          <p:nvPr/>
        </p:nvGraphicFramePr>
        <p:xfrm>
          <a:off x="952500" y="857250"/>
          <a:ext cx="7239000" cy="182868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180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rgbClr val="00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</a:t>
                      </a: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813" name="Google Shape;813;p60"/>
          <p:cNvCxnSpPr/>
          <p:nvPr/>
        </p:nvCxnSpPr>
        <p:spPr>
          <a:xfrm rot="10800000">
            <a:off x="5437500" y="2805825"/>
            <a:ext cx="578700" cy="179700"/>
          </a:xfrm>
          <a:prstGeom prst="straightConnector1">
            <a:avLst/>
          </a:prstGeom>
          <a:noFill/>
          <a:ln w="19050" cap="flat" cmpd="sng">
            <a:solidFill>
              <a:srgbClr val="BE071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14" name="Google Shape;814;p60"/>
          <p:cNvSpPr txBox="1"/>
          <p:nvPr/>
        </p:nvSpPr>
        <p:spPr>
          <a:xfrm>
            <a:off x="6055200" y="2664300"/>
            <a:ext cx="2754600" cy="2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C2020"/>
                </a:solidFill>
              </a:rPr>
              <a:t>Using O because runtime can be between constant and linear.</a:t>
            </a:r>
            <a:endParaRPr>
              <a:solidFill>
                <a:srgbClr val="AC2020"/>
              </a:solidFill>
            </a:endParaRPr>
          </a:p>
        </p:txBody>
      </p:sp>
      <p:sp>
        <p:nvSpPr>
          <p:cNvPr id="815" name="Google Shape;815;p6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61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Weighted Quick Union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21" name="Google Shape;821;p61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</a:t>
            </a:r>
            <a:endParaRPr/>
          </a:p>
        </p:txBody>
      </p:sp>
      <p:sp>
        <p:nvSpPr>
          <p:cNvPr id="822" name="Google Shape;822;p61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62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28" name="Google Shape;828;p62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29" name="Google Shape;829;p62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30" name="Google Shape;830;p62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31" name="Google Shape;831;p62"/>
          <p:cNvCxnSpPr>
            <a:stCxn id="829" idx="0"/>
            <a:endCxn id="830" idx="2"/>
          </p:cNvCxnSpPr>
          <p:nvPr/>
        </p:nvCxnSpPr>
        <p:spPr>
          <a:xfrm rot="10800000" flipH="1">
            <a:off x="540380" y="32132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62"/>
          <p:cNvCxnSpPr>
            <a:stCxn id="828" idx="0"/>
            <a:endCxn id="830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3" name="Google Shape;833;p62"/>
          <p:cNvCxnSpPr>
            <a:stCxn id="827" idx="0"/>
            <a:endCxn id="828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4" name="Google Shape;834;p62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35" name="Google Shape;835;p62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36" name="Google Shape;836;p62"/>
          <p:cNvCxnSpPr>
            <a:stCxn id="834" idx="0"/>
            <a:endCxn id="835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37" name="Google Shape;837;p62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38" name="Google Shape;838;p62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39" name="Google Shape;839;p62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40" name="Google Shape;840;p62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41" name="Google Shape;841;p62"/>
          <p:cNvCxnSpPr>
            <a:stCxn id="839" idx="0"/>
            <a:endCxn id="840" idx="2"/>
          </p:cNvCxnSpPr>
          <p:nvPr/>
        </p:nvCxnSpPr>
        <p:spPr>
          <a:xfrm rot="10800000" flipH="1">
            <a:off x="5308955" y="1855025"/>
            <a:ext cx="664500" cy="66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2" name="Google Shape;842;p62"/>
          <p:cNvCxnSpPr>
            <a:stCxn id="838" idx="0"/>
            <a:endCxn id="840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3" name="Google Shape;843;p62"/>
          <p:cNvCxnSpPr>
            <a:stCxn id="837" idx="0"/>
            <a:endCxn id="838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4" name="Google Shape;844;p62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45" name="Google Shape;845;p62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46" name="Google Shape;846;p62"/>
          <p:cNvCxnSpPr>
            <a:stCxn id="844" idx="0"/>
            <a:endCxn id="845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7" name="Google Shape;847;p62"/>
          <p:cNvCxnSpPr>
            <a:stCxn id="845" idx="0"/>
            <a:endCxn id="840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8" name="Google Shape;848;p62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49" name="Google Shape;849;p62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50" name="Google Shape;850;p62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51" name="Google Shape;851;p62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52" name="Google Shape;852;p62"/>
          <p:cNvCxnSpPr>
            <a:stCxn id="850" idx="0"/>
            <a:endCxn id="851" idx="2"/>
          </p:cNvCxnSpPr>
          <p:nvPr/>
        </p:nvCxnSpPr>
        <p:spPr>
          <a:xfrm rot="10800000" flipH="1">
            <a:off x="5351355" y="4045550"/>
            <a:ext cx="434100" cy="247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3" name="Google Shape;853;p62"/>
          <p:cNvCxnSpPr>
            <a:stCxn id="849" idx="0"/>
            <a:endCxn id="851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4" name="Google Shape;854;p62"/>
          <p:cNvCxnSpPr>
            <a:stCxn id="848" idx="0"/>
            <a:endCxn id="849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5" name="Google Shape;855;p62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56" name="Google Shape;856;p62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57" name="Google Shape;857;p62"/>
          <p:cNvCxnSpPr>
            <a:stCxn id="855" idx="0"/>
            <a:endCxn id="856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8" name="Google Shape;858;p62"/>
          <p:cNvCxnSpPr>
            <a:stCxn id="856" idx="2"/>
            <a:endCxn id="851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9" name="Google Shape;859;p62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860" name="Google Shape;860;p62"/>
          <p:cNvCxnSpPr/>
          <p:nvPr/>
        </p:nvCxnSpPr>
        <p:spPr>
          <a:xfrm rot="10800000" flipH="1">
            <a:off x="4030400" y="2736425"/>
            <a:ext cx="862800" cy="626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61" name="Google Shape;861;p62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62" name="Google Shape;862;p6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Choice of Two Roots: yellkey.com</a:t>
            </a:r>
            <a:r>
              <a:rPr lang="en">
                <a:solidFill>
                  <a:srgbClr val="208920"/>
                </a:solidFill>
              </a:rPr>
              <a:t>/detail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863" name="Google Shape;863;p62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Suppose we are trying to connect(2, 5). We have two choices: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5’s root into a child of 2’s root.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2’s root into a child of 5’s root.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the better choice?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connect(x, y): Connects x and y.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sp>
        <p:nvSpPr>
          <p:cNvPr id="168" name="Google Shape;168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169" name="Google Shape;169;p27"/>
          <p:cNvSpPr txBox="1"/>
          <p:nvPr/>
        </p:nvSpPr>
        <p:spPr>
          <a:xfrm>
            <a:off x="243000" y="1997775"/>
            <a:ext cx="3223500" cy="9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Example: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connect(Russia, China)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70" name="Google Shape;170;p27"/>
          <p:cNvGrpSpPr/>
          <p:nvPr/>
        </p:nvGrpSpPr>
        <p:grpSpPr>
          <a:xfrm>
            <a:off x="5235000" y="3264600"/>
            <a:ext cx="747903" cy="1335823"/>
            <a:chOff x="5235000" y="3264600"/>
            <a:chExt cx="747903" cy="1335823"/>
          </a:xfrm>
        </p:grpSpPr>
        <p:pic>
          <p:nvPicPr>
            <p:cNvPr id="171" name="Google Shape;17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5000" y="4105123"/>
              <a:ext cx="747903" cy="495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72" name="Google Shape;172;p27"/>
            <p:cNvPicPr preferRelativeResize="0"/>
            <p:nvPr/>
          </p:nvPicPr>
          <p:blipFill rotWithShape="1">
            <a:blip r:embed="rId4">
              <a:alphaModFix/>
            </a:blip>
            <a:srcRect t="79" b="79"/>
            <a:stretch/>
          </p:blipFill>
          <p:spPr>
            <a:xfrm>
              <a:off x="5235000" y="3264600"/>
              <a:ext cx="747900" cy="4975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73" name="Google Shape;173;p27"/>
            <p:cNvCxnSpPr>
              <a:stCxn id="171" idx="0"/>
              <a:endCxn id="172" idx="2"/>
            </p:cNvCxnSpPr>
            <p:nvPr/>
          </p:nvCxnSpPr>
          <p:spPr>
            <a:xfrm rot="10800000">
              <a:off x="5608952" y="3762223"/>
              <a:ext cx="0" cy="342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74" name="Google Shape;174;p27"/>
          <p:cNvGrpSpPr/>
          <p:nvPr/>
        </p:nvGrpSpPr>
        <p:grpSpPr>
          <a:xfrm>
            <a:off x="5233950" y="2479026"/>
            <a:ext cx="747898" cy="785573"/>
            <a:chOff x="5233950" y="2479026"/>
            <a:chExt cx="747898" cy="785573"/>
          </a:xfrm>
        </p:grpSpPr>
        <p:pic>
          <p:nvPicPr>
            <p:cNvPr id="175" name="Google Shape;175;p2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3950" y="2479026"/>
              <a:ext cx="747898" cy="3739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76" name="Google Shape;176;p27"/>
            <p:cNvCxnSpPr>
              <a:stCxn id="172" idx="0"/>
              <a:endCxn id="175" idx="2"/>
            </p:cNvCxnSpPr>
            <p:nvPr/>
          </p:nvCxnSpPr>
          <p:spPr>
            <a:xfrm rot="10800000">
              <a:off x="5607750" y="2853000"/>
              <a:ext cx="1200" cy="4116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7" name="Google Shape;177;p27"/>
          <p:cNvSpPr txBox="1"/>
          <p:nvPr/>
        </p:nvSpPr>
        <p:spPr>
          <a:xfrm>
            <a:off x="243189" y="3580433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isConnected(USA, Mongolia)?  </a:t>
            </a:r>
            <a:r>
              <a:rPr lang="en" sz="18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8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78" name="Google Shape;178;p27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179" name="Google Shape;179;p2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80" name="Google Shape;180;p2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181" name="Google Shape;181;p27"/>
            <p:cNvCxnSpPr>
              <a:stCxn id="179" idx="0"/>
              <a:endCxn id="180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2" name="Google Shape;182;p27"/>
          <p:cNvSpPr txBox="1"/>
          <p:nvPr/>
        </p:nvSpPr>
        <p:spPr>
          <a:xfrm>
            <a:off x="243000" y="2973625"/>
            <a:ext cx="48018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isConnected(China, Mongolia)?  </a:t>
            </a:r>
            <a:r>
              <a:rPr lang="en" sz="18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3" name="Google Shape;183;p27"/>
          <p:cNvSpPr txBox="1"/>
          <p:nvPr/>
        </p:nvSpPr>
        <p:spPr>
          <a:xfrm>
            <a:off x="242892" y="3265308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connect(USA, Canada)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7"/>
          <p:cNvSpPr txBox="1"/>
          <p:nvPr/>
        </p:nvSpPr>
        <p:spPr>
          <a:xfrm>
            <a:off x="242662" y="2653994"/>
            <a:ext cx="3473400" cy="4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connect(Russia, Mongolia)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7"/>
          <p:cNvSpPr txBox="1"/>
          <p:nvPr/>
        </p:nvSpPr>
        <p:spPr>
          <a:xfrm>
            <a:off x="242647" y="3867862"/>
            <a:ext cx="3473400" cy="6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connect(Russia, USA)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42307" y="4190033"/>
            <a:ext cx="4588800" cy="5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isConnected(USA, Mongolia)?  </a:t>
            </a:r>
            <a:r>
              <a:rPr lang="en" sz="18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7" name="Google Shape;187;p27"/>
          <p:cNvGrpSpPr/>
          <p:nvPr/>
        </p:nvGrpSpPr>
        <p:grpSpPr>
          <a:xfrm>
            <a:off x="5982900" y="3474550"/>
            <a:ext cx="1919700" cy="868800"/>
            <a:chOff x="5982900" y="3474550"/>
            <a:chExt cx="1919700" cy="868800"/>
          </a:xfrm>
        </p:grpSpPr>
        <p:sp>
          <p:nvSpPr>
            <p:cNvPr id="188" name="Google Shape;188;p27"/>
            <p:cNvSpPr txBox="1"/>
            <p:nvPr/>
          </p:nvSpPr>
          <p:spPr>
            <a:xfrm rot="811658">
              <a:off x="6010768" y="3684037"/>
              <a:ext cx="1844265" cy="44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Bering strait crossing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89" name="Google Shape;189;p27"/>
            <p:cNvCxnSpPr>
              <a:endCxn id="172" idx="3"/>
            </p:cNvCxnSpPr>
            <p:nvPr/>
          </p:nvCxnSpPr>
          <p:spPr>
            <a:xfrm rot="10800000">
              <a:off x="5982900" y="3513351"/>
              <a:ext cx="1919700" cy="462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63"/>
          <p:cNvSpPr/>
          <p:nvPr/>
        </p:nvSpPr>
        <p:spPr>
          <a:xfrm>
            <a:off x="2498234" y="3931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69" name="Google Shape;869;p63"/>
          <p:cNvSpPr/>
          <p:nvPr/>
        </p:nvSpPr>
        <p:spPr>
          <a:xfrm>
            <a:off x="2023142" y="3481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70" name="Google Shape;870;p63"/>
          <p:cNvSpPr/>
          <p:nvPr/>
        </p:nvSpPr>
        <p:spPr>
          <a:xfrm>
            <a:off x="347330" y="38738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71" name="Google Shape;871;p63"/>
          <p:cNvSpPr/>
          <p:nvPr/>
        </p:nvSpPr>
        <p:spPr>
          <a:xfrm>
            <a:off x="1697655" y="29603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72" name="Google Shape;872;p63"/>
          <p:cNvCxnSpPr>
            <a:stCxn id="870" idx="0"/>
            <a:endCxn id="871" idx="2"/>
          </p:cNvCxnSpPr>
          <p:nvPr/>
        </p:nvCxnSpPr>
        <p:spPr>
          <a:xfrm rot="10800000" flipH="1">
            <a:off x="540380" y="3213225"/>
            <a:ext cx="1350300" cy="66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3" name="Google Shape;873;p63"/>
          <p:cNvCxnSpPr>
            <a:stCxn id="869" idx="0"/>
            <a:endCxn id="871" idx="2"/>
          </p:cNvCxnSpPr>
          <p:nvPr/>
        </p:nvCxnSpPr>
        <p:spPr>
          <a:xfrm rot="10800000">
            <a:off x="1890692" y="32131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4" name="Google Shape;874;p63"/>
          <p:cNvCxnSpPr>
            <a:stCxn id="868" idx="0"/>
            <a:endCxn id="869" idx="2"/>
          </p:cNvCxnSpPr>
          <p:nvPr/>
        </p:nvCxnSpPr>
        <p:spPr>
          <a:xfrm rot="10800000">
            <a:off x="2216084" y="3734175"/>
            <a:ext cx="475200" cy="197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5" name="Google Shape;875;p63"/>
          <p:cNvSpPr/>
          <p:nvPr/>
        </p:nvSpPr>
        <p:spPr>
          <a:xfrm>
            <a:off x="3862905" y="38737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6" name="Google Shape;876;p63"/>
          <p:cNvSpPr/>
          <p:nvPr/>
        </p:nvSpPr>
        <p:spPr>
          <a:xfrm>
            <a:off x="3343710" y="34170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77" name="Google Shape;877;p63"/>
          <p:cNvCxnSpPr>
            <a:stCxn id="875" idx="0"/>
            <a:endCxn id="876" idx="2"/>
          </p:cNvCxnSpPr>
          <p:nvPr/>
        </p:nvCxnSpPr>
        <p:spPr>
          <a:xfrm rot="10800000">
            <a:off x="3536655" y="3670050"/>
            <a:ext cx="519300" cy="203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78" name="Google Shape;878;p63"/>
          <p:cNvSpPr/>
          <p:nvPr/>
        </p:nvSpPr>
        <p:spPr>
          <a:xfrm>
            <a:off x="6276209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79" name="Google Shape;879;p63"/>
          <p:cNvSpPr/>
          <p:nvPr/>
        </p:nvSpPr>
        <p:spPr>
          <a:xfrm>
            <a:off x="6105917" y="20820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80" name="Google Shape;880;p63"/>
          <p:cNvSpPr/>
          <p:nvPr/>
        </p:nvSpPr>
        <p:spPr>
          <a:xfrm>
            <a:off x="5115905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81" name="Google Shape;881;p63"/>
          <p:cNvSpPr/>
          <p:nvPr/>
        </p:nvSpPr>
        <p:spPr>
          <a:xfrm>
            <a:off x="5780430" y="16021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82" name="Google Shape;882;p63"/>
          <p:cNvCxnSpPr>
            <a:stCxn id="880" idx="0"/>
            <a:endCxn id="881" idx="2"/>
          </p:cNvCxnSpPr>
          <p:nvPr/>
        </p:nvCxnSpPr>
        <p:spPr>
          <a:xfrm rot="10800000" flipH="1">
            <a:off x="5308955" y="1855025"/>
            <a:ext cx="664500" cy="66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3" name="Google Shape;883;p63"/>
          <p:cNvCxnSpPr>
            <a:stCxn id="879" idx="0"/>
            <a:endCxn id="881" idx="2"/>
          </p:cNvCxnSpPr>
          <p:nvPr/>
        </p:nvCxnSpPr>
        <p:spPr>
          <a:xfrm rot="10800000">
            <a:off x="5973467" y="1854950"/>
            <a:ext cx="32550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4" name="Google Shape;884;p63"/>
          <p:cNvCxnSpPr>
            <a:stCxn id="878" idx="0"/>
            <a:endCxn id="879" idx="2"/>
          </p:cNvCxnSpPr>
          <p:nvPr/>
        </p:nvCxnSpPr>
        <p:spPr>
          <a:xfrm rot="10800000">
            <a:off x="6298859" y="2335025"/>
            <a:ext cx="170400" cy="18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5" name="Google Shape;885;p63"/>
          <p:cNvSpPr/>
          <p:nvPr/>
        </p:nvSpPr>
        <p:spPr>
          <a:xfrm>
            <a:off x="7508430" y="2515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86" name="Google Shape;886;p63"/>
          <p:cNvSpPr/>
          <p:nvPr/>
        </p:nvSpPr>
        <p:spPr>
          <a:xfrm>
            <a:off x="6836835" y="20820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87" name="Google Shape;887;p63"/>
          <p:cNvCxnSpPr>
            <a:stCxn id="885" idx="0"/>
            <a:endCxn id="886" idx="2"/>
          </p:cNvCxnSpPr>
          <p:nvPr/>
        </p:nvCxnSpPr>
        <p:spPr>
          <a:xfrm rot="10800000">
            <a:off x="7029780" y="2335025"/>
            <a:ext cx="671700" cy="180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8" name="Google Shape;888;p63"/>
          <p:cNvCxnSpPr>
            <a:stCxn id="886" idx="0"/>
            <a:endCxn id="881" idx="2"/>
          </p:cNvCxnSpPr>
          <p:nvPr/>
        </p:nvCxnSpPr>
        <p:spPr>
          <a:xfrm rot="10800000">
            <a:off x="5973585" y="1854950"/>
            <a:ext cx="1056300" cy="22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89" name="Google Shape;889;p63"/>
          <p:cNvSpPr/>
          <p:nvPr/>
        </p:nvSpPr>
        <p:spPr>
          <a:xfrm>
            <a:off x="6155459" y="4759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90" name="Google Shape;890;p63"/>
          <p:cNvSpPr/>
          <p:nvPr/>
        </p:nvSpPr>
        <p:spPr>
          <a:xfrm>
            <a:off x="5917967" y="43136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91" name="Google Shape;891;p63"/>
          <p:cNvSpPr/>
          <p:nvPr/>
        </p:nvSpPr>
        <p:spPr>
          <a:xfrm>
            <a:off x="5158305" y="42933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892" name="Google Shape;892;p63"/>
          <p:cNvSpPr/>
          <p:nvPr/>
        </p:nvSpPr>
        <p:spPr>
          <a:xfrm>
            <a:off x="5592480" y="37926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cxnSp>
        <p:nvCxnSpPr>
          <p:cNvPr id="893" name="Google Shape;893;p63"/>
          <p:cNvCxnSpPr>
            <a:stCxn id="891" idx="0"/>
            <a:endCxn id="892" idx="2"/>
          </p:cNvCxnSpPr>
          <p:nvPr/>
        </p:nvCxnSpPr>
        <p:spPr>
          <a:xfrm rot="10800000" flipH="1">
            <a:off x="5351355" y="4045550"/>
            <a:ext cx="434100" cy="247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4" name="Google Shape;894;p63"/>
          <p:cNvCxnSpPr>
            <a:stCxn id="890" idx="0"/>
            <a:endCxn id="892" idx="2"/>
          </p:cNvCxnSpPr>
          <p:nvPr/>
        </p:nvCxnSpPr>
        <p:spPr>
          <a:xfrm rot="10800000">
            <a:off x="5785517" y="4045463"/>
            <a:ext cx="325500" cy="268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5" name="Google Shape;895;p63"/>
          <p:cNvCxnSpPr>
            <a:stCxn id="889" idx="0"/>
            <a:endCxn id="890" idx="2"/>
          </p:cNvCxnSpPr>
          <p:nvPr/>
        </p:nvCxnSpPr>
        <p:spPr>
          <a:xfrm rot="10800000">
            <a:off x="6110909" y="4566650"/>
            <a:ext cx="237600" cy="1926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96" name="Google Shape;896;p63"/>
          <p:cNvSpPr/>
          <p:nvPr/>
        </p:nvSpPr>
        <p:spPr>
          <a:xfrm>
            <a:off x="6700280" y="37926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97" name="Google Shape;897;p63"/>
          <p:cNvSpPr/>
          <p:nvPr/>
        </p:nvSpPr>
        <p:spPr>
          <a:xfrm>
            <a:off x="6304085" y="337381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898" name="Google Shape;898;p63"/>
          <p:cNvCxnSpPr>
            <a:stCxn id="896" idx="0"/>
            <a:endCxn id="897" idx="2"/>
          </p:cNvCxnSpPr>
          <p:nvPr/>
        </p:nvCxnSpPr>
        <p:spPr>
          <a:xfrm rot="10800000">
            <a:off x="6497030" y="3626725"/>
            <a:ext cx="396300" cy="16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9" name="Google Shape;899;p63"/>
          <p:cNvCxnSpPr>
            <a:stCxn id="897" idx="2"/>
            <a:endCxn id="892" idx="0"/>
          </p:cNvCxnSpPr>
          <p:nvPr/>
        </p:nvCxnSpPr>
        <p:spPr>
          <a:xfrm flipH="1">
            <a:off x="5785535" y="3626713"/>
            <a:ext cx="711600" cy="165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00" name="Google Shape;900;p63"/>
          <p:cNvSpPr txBox="1"/>
          <p:nvPr/>
        </p:nvSpPr>
        <p:spPr>
          <a:xfrm>
            <a:off x="2819875" y="3455275"/>
            <a:ext cx="4341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cxnSp>
        <p:nvCxnSpPr>
          <p:cNvPr id="901" name="Google Shape;901;p63"/>
          <p:cNvCxnSpPr/>
          <p:nvPr/>
        </p:nvCxnSpPr>
        <p:spPr>
          <a:xfrm rot="10800000" flipH="1">
            <a:off x="4030400" y="2736425"/>
            <a:ext cx="862800" cy="6261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2" name="Google Shape;902;p63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3" name="Google Shape;903;p6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Choice of Two Roots</a:t>
            </a:r>
            <a:endParaRPr/>
          </a:p>
        </p:txBody>
      </p:sp>
      <p:sp>
        <p:nvSpPr>
          <p:cNvPr id="904" name="Google Shape;904;p63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are trying to connect(2, 5). We have two choices: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 b="1"/>
              <a:t>Make 5’s root into a child of 2’s root.</a:t>
            </a:r>
            <a:endParaRPr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AutoNum type="alphaUcPeriod"/>
            </a:pPr>
            <a:r>
              <a:rPr lang="en"/>
              <a:t>Make 2’s root into a child of 5’s root.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Which is the better choice?</a:t>
            </a:r>
            <a:endParaRPr sz="1600"/>
          </a:p>
        </p:txBody>
      </p:sp>
      <p:cxnSp>
        <p:nvCxnSpPr>
          <p:cNvPr id="905" name="Google Shape;905;p63"/>
          <p:cNvCxnSpPr/>
          <p:nvPr/>
        </p:nvCxnSpPr>
        <p:spPr>
          <a:xfrm rot="10800000" flipH="1">
            <a:off x="4030400" y="2736425"/>
            <a:ext cx="862800" cy="626100"/>
          </a:xfrm>
          <a:prstGeom prst="straightConnector1">
            <a:avLst/>
          </a:prstGeom>
          <a:noFill/>
          <a:ln w="2857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06" name="Google Shape;906;p63"/>
          <p:cNvCxnSpPr/>
          <p:nvPr/>
        </p:nvCxnSpPr>
        <p:spPr>
          <a:xfrm>
            <a:off x="4039675" y="3510925"/>
            <a:ext cx="1062000" cy="491400"/>
          </a:xfrm>
          <a:prstGeom prst="straightConnector1">
            <a:avLst/>
          </a:prstGeom>
          <a:noFill/>
          <a:ln w="9525" cap="flat" cmpd="sng">
            <a:solidFill>
              <a:srgbClr val="999999"/>
            </a:solidFill>
            <a:prstDash val="dash"/>
            <a:round/>
            <a:headEnd type="none" w="med" len="med"/>
            <a:tailEnd type="triangle" w="med" len="med"/>
          </a:ln>
        </p:spPr>
      </p:cxnSp>
      <p:sp>
        <p:nvSpPr>
          <p:cNvPr id="907" name="Google Shape;907;p63"/>
          <p:cNvSpPr txBox="1"/>
          <p:nvPr/>
        </p:nvSpPr>
        <p:spPr>
          <a:xfrm>
            <a:off x="7791775" y="19525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2</a:t>
            </a:r>
            <a:endParaRPr/>
          </a:p>
        </p:txBody>
      </p:sp>
      <p:sp>
        <p:nvSpPr>
          <p:cNvPr id="908" name="Google Shape;908;p63"/>
          <p:cNvSpPr txBox="1"/>
          <p:nvPr/>
        </p:nvSpPr>
        <p:spPr>
          <a:xfrm>
            <a:off x="7894525" y="4085375"/>
            <a:ext cx="1321800" cy="27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Height: 3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6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Possible Approach</a:t>
            </a:r>
            <a:endParaRPr/>
          </a:p>
        </p:txBody>
      </p:sp>
      <p:sp>
        <p:nvSpPr>
          <p:cNvPr id="914" name="Google Shape;914;p6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One possible approach is to keep track of the height of every tree.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Link up shorter tree below the larger tree.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dirty="0"/>
              <a:t>In case of a tie, break tie arbitrarily.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Unfortunately, tracking tree height is kind of annoying.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Interestingly, tracking the tree’s “size”, a.k.a. “weight” works just as well asymptotically.</a:t>
            </a:r>
            <a:endParaRPr dirty="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dirty="0">
                <a:solidFill>
                  <a:srgbClr val="FF0000"/>
                </a:solidFill>
              </a:rPr>
              <a:t>Size and weight both mean the total number of items in that tree.</a:t>
            </a:r>
            <a:endParaRPr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2E9"/>
        </a:solidFill>
        <a:effectLst/>
      </p:bgPr>
    </p:bg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6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QuickUnion: http://yellkey.com</a:t>
            </a:r>
            <a:r>
              <a:rPr lang="en">
                <a:solidFill>
                  <a:srgbClr val="208920"/>
                </a:solidFill>
              </a:rPr>
              <a:t>/unit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920" name="Google Shape;920;p65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tree size (</a:t>
            </a:r>
            <a:r>
              <a:rPr lang="en" b="1"/>
              <a:t>number</a:t>
            </a:r>
            <a:r>
              <a:rPr lang="en"/>
              <a:t> of elements).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rule: Always link root of </a:t>
            </a:r>
            <a:r>
              <a:rPr lang="en" b="1" i="1"/>
              <a:t>smaller</a:t>
            </a:r>
            <a:r>
              <a:rPr lang="en"/>
              <a:t> tree </a:t>
            </a:r>
            <a:r>
              <a:rPr lang="en" b="1" i="1"/>
              <a:t>to</a:t>
            </a:r>
            <a:r>
              <a:rPr lang="en"/>
              <a:t> </a:t>
            </a:r>
            <a:r>
              <a:rPr lang="en" b="1" i="1"/>
              <a:t>larger</a:t>
            </a:r>
            <a:r>
              <a:rPr lang="en"/>
              <a:t> tree.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parent[3]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parent[0]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parent[8]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parent[6]</a:t>
            </a:r>
            <a:endParaRPr/>
          </a:p>
        </p:txBody>
      </p:sp>
      <p:sp>
        <p:nvSpPr>
          <p:cNvPr id="921" name="Google Shape;921;p65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22" name="Google Shape;922;p65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23" name="Google Shape;923;p65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24" name="Google Shape;924;p65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25" name="Google Shape;925;p65"/>
          <p:cNvCxnSpPr>
            <a:stCxn id="924" idx="0"/>
            <a:endCxn id="921" idx="2"/>
          </p:cNvCxnSpPr>
          <p:nvPr/>
        </p:nvCxnSpPr>
        <p:spPr>
          <a:xfrm rot="10800000" flipH="1">
            <a:off x="7644170" y="3331250"/>
            <a:ext cx="55920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6" name="Google Shape;926;p65"/>
          <p:cNvCxnSpPr>
            <a:stCxn id="922" idx="0"/>
            <a:endCxn id="921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27" name="Google Shape;927;p65"/>
          <p:cNvCxnSpPr>
            <a:stCxn id="923" idx="0"/>
            <a:endCxn id="922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928" name="Google Shape;928;p65"/>
          <p:cNvGraphicFramePr/>
          <p:nvPr/>
        </p:nvGraphicFramePr>
        <p:xfrm>
          <a:off x="1498275" y="4264395"/>
          <a:ext cx="4973550" cy="48765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29" name="Google Shape;929;p65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0" name="Google Shape;930;p65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31" name="Google Shape;931;p65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32" name="Google Shape;932;p65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3" name="Google Shape;933;p65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34" name="Google Shape;934;p65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35" name="Google Shape;935;p65"/>
          <p:cNvCxnSpPr>
            <a:stCxn id="932" idx="0"/>
            <a:endCxn id="933" idx="2"/>
          </p:cNvCxnSpPr>
          <p:nvPr/>
        </p:nvCxnSpPr>
        <p:spPr>
          <a:xfrm rot="10800000" flipH="1">
            <a:off x="5140627" y="2868075"/>
            <a:ext cx="5658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6" name="Google Shape;936;p65"/>
          <p:cNvCxnSpPr>
            <a:stCxn id="934" idx="0"/>
            <a:endCxn id="933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37" name="Google Shape;937;p65"/>
          <p:cNvCxnSpPr>
            <a:stCxn id="933" idx="2"/>
            <a:endCxn id="931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8" name="Google Shape;938;p65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39" name="Google Shape;939;p65"/>
          <p:cNvCxnSpPr>
            <a:stCxn id="938" idx="0"/>
            <a:endCxn id="933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40" name="Google Shape;940;p65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41" name="Google Shape;941;p65"/>
          <p:cNvCxnSpPr>
            <a:stCxn id="940" idx="0"/>
            <a:endCxn id="933" idx="2"/>
          </p:cNvCxnSpPr>
          <p:nvPr/>
        </p:nvCxnSpPr>
        <p:spPr>
          <a:xfrm rot="10800000" flipH="1">
            <a:off x="5699809" y="2868075"/>
            <a:ext cx="6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p6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Improvement #1: Weighted QuickUnion</a:t>
            </a:r>
            <a:endParaRPr/>
          </a:p>
        </p:txBody>
      </p:sp>
      <p:sp>
        <p:nvSpPr>
          <p:cNvPr id="947" name="Google Shape;947;p6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Modify quick-union to avoid tall trees.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Track tree size (</a:t>
            </a:r>
            <a:r>
              <a:rPr lang="en" b="1"/>
              <a:t>number</a:t>
            </a:r>
            <a:r>
              <a:rPr lang="en"/>
              <a:t> of elements).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rule: Always link root of </a:t>
            </a:r>
            <a:r>
              <a:rPr lang="en" b="1" i="1"/>
              <a:t>smaller</a:t>
            </a:r>
            <a:r>
              <a:rPr lang="en"/>
              <a:t> tree </a:t>
            </a:r>
            <a:r>
              <a:rPr lang="en" b="1" i="1"/>
              <a:t>to</a:t>
            </a:r>
            <a:r>
              <a:rPr lang="en"/>
              <a:t> </a:t>
            </a:r>
            <a:r>
              <a:rPr lang="en" b="1" i="1"/>
              <a:t>larger</a:t>
            </a:r>
            <a:r>
              <a:rPr lang="en"/>
              <a:t> tree.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New rule: If we call connect(3, 8), which entry (or entries) of parent[] changes?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parent[3]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parent[0]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parent[8]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 b="1"/>
              <a:t>parent[6]</a:t>
            </a:r>
            <a:endParaRPr b="1"/>
          </a:p>
        </p:txBody>
      </p:sp>
      <p:graphicFrame>
        <p:nvGraphicFramePr>
          <p:cNvPr id="948" name="Google Shape;948;p66"/>
          <p:cNvGraphicFramePr/>
          <p:nvPr/>
        </p:nvGraphicFramePr>
        <p:xfrm>
          <a:off x="1498275" y="4264395"/>
          <a:ext cx="4973550" cy="48765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 b="1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 b="1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49" name="Google Shape;949;p66"/>
          <p:cNvSpPr txBox="1"/>
          <p:nvPr/>
        </p:nvSpPr>
        <p:spPr>
          <a:xfrm>
            <a:off x="1554350" y="4665675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0" name="Google Shape;950;p66"/>
          <p:cNvSpPr txBox="1"/>
          <p:nvPr/>
        </p:nvSpPr>
        <p:spPr>
          <a:xfrm>
            <a:off x="621352" y="4277683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51" name="Google Shape;951;p66"/>
          <p:cNvSpPr/>
          <p:nvPr/>
        </p:nvSpPr>
        <p:spPr>
          <a:xfrm>
            <a:off x="4388395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52" name="Google Shape;952;p66"/>
          <p:cNvSpPr/>
          <p:nvPr/>
        </p:nvSpPr>
        <p:spPr>
          <a:xfrm>
            <a:off x="4947577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53" name="Google Shape;953;p66"/>
          <p:cNvSpPr/>
          <p:nvPr/>
        </p:nvSpPr>
        <p:spPr>
          <a:xfrm>
            <a:off x="5513480" y="2615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54" name="Google Shape;954;p66"/>
          <p:cNvSpPr/>
          <p:nvPr/>
        </p:nvSpPr>
        <p:spPr>
          <a:xfrm>
            <a:off x="6065942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955" name="Google Shape;955;p66"/>
          <p:cNvCxnSpPr>
            <a:stCxn id="952" idx="0"/>
            <a:endCxn id="953" idx="2"/>
          </p:cNvCxnSpPr>
          <p:nvPr/>
        </p:nvCxnSpPr>
        <p:spPr>
          <a:xfrm rot="10800000" flipH="1">
            <a:off x="5140627" y="2868075"/>
            <a:ext cx="5658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6" name="Google Shape;956;p66"/>
          <p:cNvCxnSpPr>
            <a:stCxn id="954" idx="0"/>
            <a:endCxn id="953" idx="2"/>
          </p:cNvCxnSpPr>
          <p:nvPr/>
        </p:nvCxnSpPr>
        <p:spPr>
          <a:xfrm rot="10800000">
            <a:off x="5706392" y="2868075"/>
            <a:ext cx="552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7" name="Google Shape;957;p66"/>
          <p:cNvSpPr/>
          <p:nvPr/>
        </p:nvSpPr>
        <p:spPr>
          <a:xfrm>
            <a:off x="8010305" y="30784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958" name="Google Shape;958;p66"/>
          <p:cNvCxnSpPr>
            <a:stCxn id="953" idx="2"/>
            <a:endCxn id="951" idx="0"/>
          </p:cNvCxnSpPr>
          <p:nvPr/>
        </p:nvCxnSpPr>
        <p:spPr>
          <a:xfrm flipH="1">
            <a:off x="4581530" y="2868100"/>
            <a:ext cx="11250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9" name="Google Shape;959;p66"/>
          <p:cNvSpPr/>
          <p:nvPr/>
        </p:nvSpPr>
        <p:spPr>
          <a:xfrm>
            <a:off x="6625124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960" name="Google Shape;960;p66"/>
          <p:cNvCxnSpPr>
            <a:stCxn id="959" idx="0"/>
            <a:endCxn id="953" idx="2"/>
          </p:cNvCxnSpPr>
          <p:nvPr/>
        </p:nvCxnSpPr>
        <p:spPr>
          <a:xfrm rot="10800000">
            <a:off x="5706674" y="2868075"/>
            <a:ext cx="11115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1" name="Google Shape;961;p66"/>
          <p:cNvSpPr/>
          <p:nvPr/>
        </p:nvSpPr>
        <p:spPr>
          <a:xfrm>
            <a:off x="5506759" y="31998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962" name="Google Shape;962;p66"/>
          <p:cNvCxnSpPr>
            <a:stCxn id="961" idx="0"/>
            <a:endCxn id="953" idx="2"/>
          </p:cNvCxnSpPr>
          <p:nvPr/>
        </p:nvCxnSpPr>
        <p:spPr>
          <a:xfrm rot="10800000" flipH="1">
            <a:off x="5699809" y="2868075"/>
            <a:ext cx="6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63" name="Google Shape;963;p66"/>
          <p:cNvSpPr/>
          <p:nvPr/>
        </p:nvSpPr>
        <p:spPr>
          <a:xfrm>
            <a:off x="8010302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964" name="Google Shape;964;p66"/>
          <p:cNvSpPr/>
          <p:nvPr/>
        </p:nvSpPr>
        <p:spPr>
          <a:xfrm>
            <a:off x="8010309" y="4393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65" name="Google Shape;965;p66"/>
          <p:cNvSpPr/>
          <p:nvPr/>
        </p:nvSpPr>
        <p:spPr>
          <a:xfrm>
            <a:off x="7451120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966" name="Google Shape;966;p66"/>
          <p:cNvCxnSpPr>
            <a:stCxn id="965" idx="0"/>
            <a:endCxn id="957" idx="2"/>
          </p:cNvCxnSpPr>
          <p:nvPr/>
        </p:nvCxnSpPr>
        <p:spPr>
          <a:xfrm rot="10800000" flipH="1">
            <a:off x="7644170" y="3331250"/>
            <a:ext cx="55920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7" name="Google Shape;967;p66"/>
          <p:cNvCxnSpPr>
            <a:stCxn id="963" idx="0"/>
            <a:endCxn id="957" idx="2"/>
          </p:cNvCxnSpPr>
          <p:nvPr/>
        </p:nvCxnSpPr>
        <p:spPr>
          <a:xfrm rot="10800000">
            <a:off x="8203352" y="3331250"/>
            <a:ext cx="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8" name="Google Shape;968;p66"/>
          <p:cNvCxnSpPr>
            <a:stCxn id="964" idx="0"/>
            <a:endCxn id="963" idx="2"/>
          </p:cNvCxnSpPr>
          <p:nvPr/>
        </p:nvCxnSpPr>
        <p:spPr>
          <a:xfrm rot="10800000">
            <a:off x="8203359" y="4054900"/>
            <a:ext cx="0" cy="33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9" name="Google Shape;969;p66"/>
          <p:cNvCxnSpPr>
            <a:stCxn id="957" idx="0"/>
            <a:endCxn id="953" idx="2"/>
          </p:cNvCxnSpPr>
          <p:nvPr/>
        </p:nvCxnSpPr>
        <p:spPr>
          <a:xfrm rot="10800000">
            <a:off x="5706455" y="2868125"/>
            <a:ext cx="2496900" cy="210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0" name="Google Shape;970;p66"/>
          <p:cNvSpPr txBox="1"/>
          <p:nvPr/>
        </p:nvSpPr>
        <p:spPr>
          <a:xfrm>
            <a:off x="2991475" y="3589775"/>
            <a:ext cx="3659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Note: The rule I picked is based on weight, not height. We’ll talk about why soon.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Google Shape;975;p6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WeightedQuickUnion</a:t>
            </a:r>
            <a:endParaRPr/>
          </a:p>
        </p:txBody>
      </p:sp>
      <p:sp>
        <p:nvSpPr>
          <p:cNvPr id="976" name="Google Shape;976;p67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26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Minimal changes needed: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parent[]</a:t>
            </a:r>
            <a:r>
              <a:rPr lang="en"/>
              <a:t> array as before.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isConnected(int p, int q)</a:t>
            </a:r>
            <a:r>
              <a:rPr lang="en"/>
              <a:t> requires no changes.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connect(int p, int q)</a:t>
            </a:r>
            <a:r>
              <a:rPr lang="en"/>
              <a:t> needs to somehow keep track of sizes.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See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old Disjoint Sets lab</a:t>
            </a:r>
            <a:r>
              <a:rPr lang="en"/>
              <a:t> for the full details.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Two common approaches:</a:t>
            </a:r>
            <a:endParaRPr/>
          </a:p>
          <a:p>
            <a: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Replace -1 with -weight for roots (top approach).</a:t>
            </a:r>
            <a:endParaRPr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"/>
              <a:t>Create a separate size array (bottom approach).</a:t>
            </a:r>
            <a:endParaRPr/>
          </a:p>
        </p:txBody>
      </p:sp>
      <p:graphicFrame>
        <p:nvGraphicFramePr>
          <p:cNvPr id="977" name="Google Shape;977;p67"/>
          <p:cNvGraphicFramePr/>
          <p:nvPr/>
        </p:nvGraphicFramePr>
        <p:xfrm>
          <a:off x="1456925" y="3377070"/>
          <a:ext cx="4973550" cy="48765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49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949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194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-4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78" name="Google Shape;978;p67"/>
          <p:cNvSpPr txBox="1"/>
          <p:nvPr/>
        </p:nvSpPr>
        <p:spPr>
          <a:xfrm>
            <a:off x="1513000" y="3778350"/>
            <a:ext cx="58512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0   1   2   3   4   5   6   7   8   9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79" name="Google Shape;979;p67"/>
          <p:cNvSpPr txBox="1"/>
          <p:nvPr/>
        </p:nvSpPr>
        <p:spPr>
          <a:xfrm>
            <a:off x="580002" y="3390358"/>
            <a:ext cx="1299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parent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graphicFrame>
        <p:nvGraphicFramePr>
          <p:cNvPr id="980" name="Google Shape;980;p67"/>
          <p:cNvGraphicFramePr/>
          <p:nvPr/>
        </p:nvGraphicFramePr>
        <p:xfrm>
          <a:off x="1982818" y="4281074"/>
          <a:ext cx="4023250" cy="48765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57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81" name="Google Shape;981;p67"/>
          <p:cNvSpPr txBox="1"/>
          <p:nvPr/>
        </p:nvSpPr>
        <p:spPr>
          <a:xfrm>
            <a:off x="2085760" y="4682350"/>
            <a:ext cx="4023300" cy="27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0   1  2  3  4  5  6  7  8  9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82" name="Google Shape;982;p67"/>
          <p:cNvSpPr txBox="1"/>
          <p:nvPr/>
        </p:nvSpPr>
        <p:spPr>
          <a:xfrm>
            <a:off x="1300649" y="4294375"/>
            <a:ext cx="10110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6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988" name="Google Shape;988;p6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989" name="Google Shape;989;p68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graphicFrame>
        <p:nvGraphicFramePr>
          <p:cNvPr id="990" name="Google Shape;990;p68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6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996" name="Google Shape;996;p69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997" name="Google Shape;997;p69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998" name="Google Shape;998;p69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999" name="Google Shape;999;p69"/>
          <p:cNvCxnSpPr>
            <a:stCxn id="998" idx="0"/>
            <a:endCxn id="997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00" name="Google Shape;1000;p69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p7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06" name="Google Shape;1006;p70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07" name="Google Shape;1007;p70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08" name="Google Shape;1008;p70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09" name="Google Shape;1009;p70"/>
          <p:cNvCxnSpPr>
            <a:stCxn id="1008" idx="0"/>
            <a:endCxn id="1007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10" name="Google Shape;1010;p70"/>
          <p:cNvSpPr/>
          <p:nvPr/>
        </p:nvSpPr>
        <p:spPr>
          <a:xfrm>
            <a:off x="238805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11" name="Google Shape;1011;p70"/>
          <p:cNvSpPr/>
          <p:nvPr/>
        </p:nvSpPr>
        <p:spPr>
          <a:xfrm>
            <a:off x="238805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12" name="Google Shape;1012;p70"/>
          <p:cNvCxnSpPr>
            <a:stCxn id="1011" idx="0"/>
            <a:endCxn id="1010" idx="2"/>
          </p:cNvCxnSpPr>
          <p:nvPr/>
        </p:nvCxnSpPr>
        <p:spPr>
          <a:xfrm rot="10800000">
            <a:off x="258110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13" name="Google Shape;1013;p70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7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19" name="Google Shape;1019;p71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20" name="Google Shape;1020;p71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21" name="Google Shape;1021;p71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22" name="Google Shape;1022;p71"/>
          <p:cNvCxnSpPr>
            <a:stCxn id="1021" idx="0"/>
            <a:endCxn id="1020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23" name="Google Shape;1023;p71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24" name="Google Shape;1024;p71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25" name="Google Shape;1025;p71"/>
          <p:cNvCxnSpPr>
            <a:stCxn id="1024" idx="0"/>
            <a:endCxn id="1023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71"/>
          <p:cNvCxnSpPr>
            <a:stCxn id="1023" idx="0"/>
            <a:endCxn id="1020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27" name="Google Shape;1027;p71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7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33" name="Google Shape;1033;p72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34" name="Google Shape;1034;p72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35" name="Google Shape;1035;p72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36" name="Google Shape;1036;p72"/>
          <p:cNvCxnSpPr>
            <a:stCxn id="1035" idx="0"/>
            <a:endCxn id="1034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37" name="Google Shape;1037;p72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38" name="Google Shape;1038;p72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39" name="Google Shape;1039;p72"/>
          <p:cNvCxnSpPr>
            <a:stCxn id="1038" idx="0"/>
            <a:endCxn id="1037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40" name="Google Shape;1040;p72"/>
          <p:cNvCxnSpPr>
            <a:stCxn id="1037" idx="0"/>
            <a:endCxn id="1034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1" name="Google Shape;1041;p72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42" name="Google Shape;1042;p72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43" name="Google Shape;1043;p72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44" name="Google Shape;1044;p72"/>
          <p:cNvCxnSpPr>
            <a:stCxn id="1043" idx="0"/>
            <a:endCxn id="1042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226400" y="2232900"/>
            <a:ext cx="8443800" cy="15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Useful for many purposes, e.g.: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Percolation theory: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Computational chemistry.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Implementation of other algorithms: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Kruskal’s algorithm.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2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Disjoint Sets Data Structure</a:t>
            </a:r>
            <a:endParaRPr/>
          </a:p>
        </p:txBody>
      </p:sp>
      <p:sp>
        <p:nvSpPr>
          <p:cNvPr id="196" name="Google Shape;196;p2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Disjoint Sets data structure has two operations: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connect(x, y): Connects x and y.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isConnected(x, y): Returns true if x and y are connected. Connections can be transitive, i.e. they don’t need to be direct.</a:t>
            </a:r>
            <a:endParaRPr/>
          </a:p>
        </p:txBody>
      </p:sp>
      <p:grpSp>
        <p:nvGrpSpPr>
          <p:cNvPr id="197" name="Google Shape;197;p28"/>
          <p:cNvGrpSpPr/>
          <p:nvPr/>
        </p:nvGrpSpPr>
        <p:grpSpPr>
          <a:xfrm>
            <a:off x="5235000" y="3264600"/>
            <a:ext cx="747903" cy="1335823"/>
            <a:chOff x="5235000" y="3264600"/>
            <a:chExt cx="747903" cy="1335823"/>
          </a:xfrm>
        </p:grpSpPr>
        <p:pic>
          <p:nvPicPr>
            <p:cNvPr id="198" name="Google Shape;198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235000" y="4105123"/>
              <a:ext cx="747903" cy="4953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199" name="Google Shape;199;p28"/>
            <p:cNvPicPr preferRelativeResize="0"/>
            <p:nvPr/>
          </p:nvPicPr>
          <p:blipFill rotWithShape="1">
            <a:blip r:embed="rId4">
              <a:alphaModFix/>
            </a:blip>
            <a:srcRect t="79" b="79"/>
            <a:stretch/>
          </p:blipFill>
          <p:spPr>
            <a:xfrm>
              <a:off x="5235000" y="3264600"/>
              <a:ext cx="747900" cy="49750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00" name="Google Shape;200;p28"/>
            <p:cNvCxnSpPr>
              <a:stCxn id="198" idx="0"/>
              <a:endCxn id="199" idx="2"/>
            </p:cNvCxnSpPr>
            <p:nvPr/>
          </p:nvCxnSpPr>
          <p:spPr>
            <a:xfrm rot="10800000">
              <a:off x="5608952" y="3762223"/>
              <a:ext cx="0" cy="3429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1" name="Google Shape;201;p28"/>
          <p:cNvGrpSpPr/>
          <p:nvPr/>
        </p:nvGrpSpPr>
        <p:grpSpPr>
          <a:xfrm>
            <a:off x="5233950" y="2479026"/>
            <a:ext cx="747898" cy="785573"/>
            <a:chOff x="5233950" y="2479026"/>
            <a:chExt cx="747898" cy="785573"/>
          </a:xfrm>
        </p:grpSpPr>
        <p:pic>
          <p:nvPicPr>
            <p:cNvPr id="202" name="Google Shape;202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233950" y="2479026"/>
              <a:ext cx="747898" cy="373951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03" name="Google Shape;203;p28"/>
            <p:cNvCxnSpPr>
              <a:stCxn id="199" idx="0"/>
              <a:endCxn id="202" idx="2"/>
            </p:cNvCxnSpPr>
            <p:nvPr/>
          </p:nvCxnSpPr>
          <p:spPr>
            <a:xfrm rot="10800000">
              <a:off x="5607750" y="2853000"/>
              <a:ext cx="1200" cy="4116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4" name="Google Shape;204;p28"/>
          <p:cNvGrpSpPr/>
          <p:nvPr/>
        </p:nvGrpSpPr>
        <p:grpSpPr>
          <a:xfrm>
            <a:off x="7882900" y="2948250"/>
            <a:ext cx="787300" cy="1224251"/>
            <a:chOff x="7578100" y="2719650"/>
            <a:chExt cx="787300" cy="1224251"/>
          </a:xfrm>
        </p:grpSpPr>
        <p:pic>
          <p:nvPicPr>
            <p:cNvPr id="205" name="Google Shape;205;p2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597799" y="3550269"/>
              <a:ext cx="747901" cy="393632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pic>
          <p:nvPicPr>
            <p:cNvPr id="206" name="Google Shape;206;p28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78100" y="2719650"/>
              <a:ext cx="787300" cy="39365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207" name="Google Shape;207;p28"/>
            <p:cNvCxnSpPr>
              <a:stCxn id="205" idx="0"/>
              <a:endCxn id="206" idx="2"/>
            </p:cNvCxnSpPr>
            <p:nvPr/>
          </p:nvCxnSpPr>
          <p:spPr>
            <a:xfrm rot="10800000">
              <a:off x="7971750" y="3113169"/>
              <a:ext cx="0" cy="4371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08" name="Google Shape;208;p28"/>
          <p:cNvGrpSpPr/>
          <p:nvPr/>
        </p:nvGrpSpPr>
        <p:grpSpPr>
          <a:xfrm>
            <a:off x="5982900" y="3474550"/>
            <a:ext cx="1919700" cy="868800"/>
            <a:chOff x="5982900" y="3474550"/>
            <a:chExt cx="1919700" cy="868800"/>
          </a:xfrm>
        </p:grpSpPr>
        <p:sp>
          <p:nvSpPr>
            <p:cNvPr id="209" name="Google Shape;209;p28"/>
            <p:cNvSpPr txBox="1"/>
            <p:nvPr/>
          </p:nvSpPr>
          <p:spPr>
            <a:xfrm rot="811658">
              <a:off x="6010768" y="3684037"/>
              <a:ext cx="1844265" cy="4498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u="sng">
                  <a:solidFill>
                    <a:schemeClr val="hlink"/>
                  </a:solidFill>
                  <a:latin typeface="Roboto"/>
                  <a:ea typeface="Roboto"/>
                  <a:cs typeface="Roboto"/>
                  <a:sym typeface="Roboto"/>
                  <a:hlinkClick r:id="rId8"/>
                </a:rPr>
                <a:t>Bering strait crossing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210" name="Google Shape;210;p28"/>
            <p:cNvCxnSpPr>
              <a:endCxn id="199" idx="3"/>
            </p:cNvCxnSpPr>
            <p:nvPr/>
          </p:nvCxnSpPr>
          <p:spPr>
            <a:xfrm rot="10800000">
              <a:off x="5982900" y="3513351"/>
              <a:ext cx="1919700" cy="462300"/>
            </a:xfrm>
            <a:prstGeom prst="straightConnector1">
              <a:avLst/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11" name="Google Shape;211;p28"/>
          <p:cNvSpPr txBox="1"/>
          <p:nvPr/>
        </p:nvSpPr>
        <p:spPr>
          <a:xfrm>
            <a:off x="6714750" y="4488225"/>
            <a:ext cx="21420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latin typeface="Roboto"/>
                <a:ea typeface="Roboto"/>
                <a:cs typeface="Roboto"/>
                <a:sym typeface="Roboto"/>
              </a:rPr>
              <a:t>"Another major challenge is that there is nothing on either side of the Bering Strait to connect the bridge to."</a:t>
            </a: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50" name="Google Shape;1050;p73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51" name="Google Shape;1051;p73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52" name="Google Shape;1052;p73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53" name="Google Shape;1053;p73"/>
          <p:cNvCxnSpPr>
            <a:stCxn id="1052" idx="0"/>
            <a:endCxn id="1051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54" name="Google Shape;1054;p73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55" name="Google Shape;1055;p73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56" name="Google Shape;1056;p73"/>
          <p:cNvCxnSpPr>
            <a:stCxn id="1055" idx="0"/>
            <a:endCxn id="1054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57" name="Google Shape;1057;p73"/>
          <p:cNvCxnSpPr>
            <a:stCxn id="1054" idx="0"/>
            <a:endCxn id="1051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58" name="Google Shape;1058;p73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59" name="Google Shape;1059;p73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60" name="Google Shape;1060;p73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61" name="Google Shape;1061;p73"/>
          <p:cNvCxnSpPr>
            <a:stCxn id="1060" idx="0"/>
            <a:endCxn id="1059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2" name="Google Shape;1062;p73"/>
          <p:cNvSpPr/>
          <p:nvPr/>
        </p:nvSpPr>
        <p:spPr>
          <a:xfrm>
            <a:off x="4150455" y="2703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63" name="Google Shape;1063;p73"/>
          <p:cNvSpPr/>
          <p:nvPr/>
        </p:nvSpPr>
        <p:spPr>
          <a:xfrm>
            <a:off x="4150455" y="3167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64" name="Google Shape;1064;p73"/>
          <p:cNvCxnSpPr>
            <a:stCxn id="1063" idx="0"/>
            <a:endCxn id="1062" idx="2"/>
          </p:cNvCxnSpPr>
          <p:nvPr/>
        </p:nvCxnSpPr>
        <p:spPr>
          <a:xfrm rot="10800000">
            <a:off x="4343505" y="29565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7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70" name="Google Shape;1070;p7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71" name="Google Shape;1071;p74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72" name="Google Shape;1072;p74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73" name="Google Shape;1073;p74"/>
          <p:cNvCxnSpPr>
            <a:stCxn id="1072" idx="0"/>
            <a:endCxn id="1071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74" name="Google Shape;1074;p74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75" name="Google Shape;1075;p74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76" name="Google Shape;1076;p74"/>
          <p:cNvCxnSpPr>
            <a:stCxn id="1075" idx="0"/>
            <a:endCxn id="1074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77" name="Google Shape;1077;p74"/>
          <p:cNvCxnSpPr>
            <a:stCxn id="1074" idx="0"/>
            <a:endCxn id="1071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78" name="Google Shape;1078;p74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79" name="Google Shape;1079;p74"/>
          <p:cNvSpPr/>
          <p:nvPr/>
        </p:nvSpPr>
        <p:spPr>
          <a:xfrm>
            <a:off x="3444855" y="2703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80" name="Google Shape;1080;p74"/>
          <p:cNvSpPr/>
          <p:nvPr/>
        </p:nvSpPr>
        <p:spPr>
          <a:xfrm>
            <a:off x="3444855" y="3167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081" name="Google Shape;1081;p74"/>
          <p:cNvCxnSpPr>
            <a:stCxn id="1080" idx="0"/>
            <a:endCxn id="1079" idx="2"/>
          </p:cNvCxnSpPr>
          <p:nvPr/>
        </p:nvCxnSpPr>
        <p:spPr>
          <a:xfrm rot="10800000">
            <a:off x="3637905" y="29565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2" name="Google Shape;1082;p74"/>
          <p:cNvSpPr/>
          <p:nvPr/>
        </p:nvSpPr>
        <p:spPr>
          <a:xfrm>
            <a:off x="4150455" y="31701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83" name="Google Shape;1083;p74"/>
          <p:cNvSpPr/>
          <p:nvPr/>
        </p:nvSpPr>
        <p:spPr>
          <a:xfrm>
            <a:off x="4150455" y="36339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084" name="Google Shape;1084;p74"/>
          <p:cNvCxnSpPr>
            <a:stCxn id="1083" idx="0"/>
            <a:endCxn id="1082" idx="2"/>
          </p:cNvCxnSpPr>
          <p:nvPr/>
        </p:nvCxnSpPr>
        <p:spPr>
          <a:xfrm rot="10800000">
            <a:off x="4343505" y="3423026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85" name="Google Shape;1085;p74"/>
          <p:cNvCxnSpPr>
            <a:stCxn id="1082" idx="0"/>
            <a:endCxn id="1079" idx="2"/>
          </p:cNvCxnSpPr>
          <p:nvPr/>
        </p:nvCxnSpPr>
        <p:spPr>
          <a:xfrm rot="10800000">
            <a:off x="3637905" y="2956526"/>
            <a:ext cx="705600" cy="2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p7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091" name="Google Shape;1091;p75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</p:txBody>
      </p:sp>
      <p:sp>
        <p:nvSpPr>
          <p:cNvPr id="1092" name="Google Shape;1092;p75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093" name="Google Shape;1093;p75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094" name="Google Shape;1094;p75"/>
          <p:cNvCxnSpPr>
            <a:stCxn id="1093" idx="0"/>
            <a:endCxn id="1092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5" name="Google Shape;1095;p75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96" name="Google Shape;1096;p75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097" name="Google Shape;1097;p75"/>
          <p:cNvCxnSpPr>
            <a:stCxn id="1096" idx="0"/>
            <a:endCxn id="1095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98" name="Google Shape;1098;p75"/>
          <p:cNvCxnSpPr>
            <a:stCxn id="1095" idx="0"/>
            <a:endCxn id="1092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99" name="Google Shape;1099;p75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00" name="Google Shape;1100;p75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01" name="Google Shape;1101;p75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02" name="Google Shape;1102;p75"/>
          <p:cNvCxnSpPr>
            <a:stCxn id="1101" idx="0"/>
            <a:endCxn id="1100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03" name="Google Shape;1103;p75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04" name="Google Shape;1104;p75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05" name="Google Shape;1105;p75"/>
          <p:cNvCxnSpPr>
            <a:stCxn id="1104" idx="0"/>
            <a:endCxn id="1103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6" name="Google Shape;1106;p75"/>
          <p:cNvCxnSpPr>
            <a:stCxn id="1103" idx="0"/>
            <a:endCxn id="1100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75"/>
          <p:cNvCxnSpPr>
            <a:stCxn id="1100" idx="0"/>
            <a:endCxn id="1092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76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Weighted Quick Union Performance</a:t>
            </a:r>
            <a:endParaRPr/>
          </a:p>
        </p:txBody>
      </p:sp>
      <p:sp>
        <p:nvSpPr>
          <p:cNvPr id="1113" name="Google Shape;1113;p7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Let’s consider the worst case where the tree height grows as fast as possible.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Worst case tree height is Θ(log N).</a:t>
            </a:r>
            <a:endParaRPr/>
          </a:p>
        </p:txBody>
      </p:sp>
      <p:sp>
        <p:nvSpPr>
          <p:cNvPr id="1114" name="Google Shape;1114;p76"/>
          <p:cNvSpPr/>
          <p:nvPr/>
        </p:nvSpPr>
        <p:spPr>
          <a:xfrm>
            <a:off x="1604905" y="2704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15" name="Google Shape;1115;p76"/>
          <p:cNvSpPr/>
          <p:nvPr/>
        </p:nvSpPr>
        <p:spPr>
          <a:xfrm>
            <a:off x="1604905" y="3168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116" name="Google Shape;1116;p76"/>
          <p:cNvCxnSpPr>
            <a:stCxn id="1115" idx="0"/>
            <a:endCxn id="1114" idx="2"/>
          </p:cNvCxnSpPr>
          <p:nvPr/>
        </p:nvCxnSpPr>
        <p:spPr>
          <a:xfrm rot="10800000">
            <a:off x="1797955" y="2957463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17" name="Google Shape;1117;p76"/>
          <p:cNvSpPr/>
          <p:nvPr/>
        </p:nvSpPr>
        <p:spPr>
          <a:xfrm>
            <a:off x="2388055" y="31664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18" name="Google Shape;1118;p76"/>
          <p:cNvSpPr/>
          <p:nvPr/>
        </p:nvSpPr>
        <p:spPr>
          <a:xfrm>
            <a:off x="2388055" y="36302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19" name="Google Shape;1119;p76"/>
          <p:cNvCxnSpPr>
            <a:stCxn id="1118" idx="0"/>
            <a:endCxn id="1117" idx="2"/>
          </p:cNvCxnSpPr>
          <p:nvPr/>
        </p:nvCxnSpPr>
        <p:spPr>
          <a:xfrm rot="10800000">
            <a:off x="2581105" y="341930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0" name="Google Shape;1120;p76"/>
          <p:cNvCxnSpPr>
            <a:stCxn id="1117" idx="0"/>
            <a:endCxn id="1114" idx="2"/>
          </p:cNvCxnSpPr>
          <p:nvPr/>
        </p:nvCxnSpPr>
        <p:spPr>
          <a:xfrm rot="10800000">
            <a:off x="1798105" y="2957600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121" name="Google Shape;1121;p76"/>
          <p:cNvGraphicFramePr/>
          <p:nvPr/>
        </p:nvGraphicFramePr>
        <p:xfrm>
          <a:off x="7346250" y="129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{2785EB1F-1720-447D-865C-BDD03B1A68FB}</a:tableStyleId>
              </a:tblPr>
              <a:tblGrid>
                <a:gridCol w="734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4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H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22" name="Google Shape;1122;p76"/>
          <p:cNvSpPr/>
          <p:nvPr/>
        </p:nvSpPr>
        <p:spPr>
          <a:xfrm>
            <a:off x="3444855" y="3160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123" name="Google Shape;1123;p76"/>
          <p:cNvSpPr/>
          <p:nvPr/>
        </p:nvSpPr>
        <p:spPr>
          <a:xfrm>
            <a:off x="3444855" y="3624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24" name="Google Shape;1124;p76"/>
          <p:cNvCxnSpPr>
            <a:stCxn id="1123" idx="0"/>
            <a:endCxn id="1122" idx="2"/>
          </p:cNvCxnSpPr>
          <p:nvPr/>
        </p:nvCxnSpPr>
        <p:spPr>
          <a:xfrm rot="10800000">
            <a:off x="3637905" y="3413750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25" name="Google Shape;1125;p76"/>
          <p:cNvSpPr/>
          <p:nvPr/>
        </p:nvSpPr>
        <p:spPr>
          <a:xfrm>
            <a:off x="4150455" y="36273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26" name="Google Shape;1126;p76"/>
          <p:cNvSpPr/>
          <p:nvPr/>
        </p:nvSpPr>
        <p:spPr>
          <a:xfrm>
            <a:off x="4150455" y="40911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27" name="Google Shape;1127;p76"/>
          <p:cNvCxnSpPr>
            <a:stCxn id="1126" idx="0"/>
            <a:endCxn id="1125" idx="2"/>
          </p:cNvCxnSpPr>
          <p:nvPr/>
        </p:nvCxnSpPr>
        <p:spPr>
          <a:xfrm rot="10800000">
            <a:off x="4343505" y="3880226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8" name="Google Shape;1128;p76"/>
          <p:cNvCxnSpPr>
            <a:stCxn id="1125" idx="0"/>
            <a:endCxn id="1122" idx="2"/>
          </p:cNvCxnSpPr>
          <p:nvPr/>
        </p:nvCxnSpPr>
        <p:spPr>
          <a:xfrm rot="10800000">
            <a:off x="3637905" y="3413726"/>
            <a:ext cx="705600" cy="2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9" name="Google Shape;1129;p76"/>
          <p:cNvCxnSpPr>
            <a:stCxn id="1122" idx="0"/>
            <a:endCxn id="1114" idx="2"/>
          </p:cNvCxnSpPr>
          <p:nvPr/>
        </p:nvCxnSpPr>
        <p:spPr>
          <a:xfrm rot="10800000">
            <a:off x="1798005" y="2957450"/>
            <a:ext cx="18399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0" name="Google Shape;1130;p76"/>
          <p:cNvSpPr/>
          <p:nvPr/>
        </p:nvSpPr>
        <p:spPr>
          <a:xfrm>
            <a:off x="4856055" y="31637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31" name="Google Shape;1131;p76"/>
          <p:cNvSpPr/>
          <p:nvPr/>
        </p:nvSpPr>
        <p:spPr>
          <a:xfrm>
            <a:off x="4856055" y="36275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132" name="Google Shape;1132;p76"/>
          <p:cNvCxnSpPr>
            <a:stCxn id="1131" idx="0"/>
            <a:endCxn id="1130" idx="2"/>
          </p:cNvCxnSpPr>
          <p:nvPr/>
        </p:nvCxnSpPr>
        <p:spPr>
          <a:xfrm rot="10800000">
            <a:off x="5049105" y="3416638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3" name="Google Shape;1133;p76"/>
          <p:cNvSpPr/>
          <p:nvPr/>
        </p:nvSpPr>
        <p:spPr>
          <a:xfrm>
            <a:off x="5639205" y="362557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134" name="Google Shape;1134;p76"/>
          <p:cNvSpPr/>
          <p:nvPr/>
        </p:nvSpPr>
        <p:spPr>
          <a:xfrm>
            <a:off x="5639205" y="408937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cxnSp>
        <p:nvCxnSpPr>
          <p:cNvPr id="1135" name="Google Shape;1135;p76"/>
          <p:cNvCxnSpPr>
            <a:stCxn id="1134" idx="0"/>
            <a:endCxn id="1133" idx="2"/>
          </p:cNvCxnSpPr>
          <p:nvPr/>
        </p:nvCxnSpPr>
        <p:spPr>
          <a:xfrm rot="10800000">
            <a:off x="5832255" y="3878476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36" name="Google Shape;1136;p76"/>
          <p:cNvCxnSpPr>
            <a:stCxn id="1133" idx="0"/>
            <a:endCxn id="1130" idx="2"/>
          </p:cNvCxnSpPr>
          <p:nvPr/>
        </p:nvCxnSpPr>
        <p:spPr>
          <a:xfrm rot="10800000">
            <a:off x="5049255" y="3416776"/>
            <a:ext cx="783000" cy="20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7" name="Google Shape;1137;p76"/>
          <p:cNvSpPr/>
          <p:nvPr/>
        </p:nvSpPr>
        <p:spPr>
          <a:xfrm>
            <a:off x="6696005" y="36200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1138" name="Google Shape;1138;p76"/>
          <p:cNvSpPr/>
          <p:nvPr/>
        </p:nvSpPr>
        <p:spPr>
          <a:xfrm>
            <a:off x="6696005" y="4083826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cxnSp>
        <p:nvCxnSpPr>
          <p:cNvPr id="1139" name="Google Shape;1139;p76"/>
          <p:cNvCxnSpPr>
            <a:stCxn id="1138" idx="0"/>
            <a:endCxn id="1137" idx="2"/>
          </p:cNvCxnSpPr>
          <p:nvPr/>
        </p:nvCxnSpPr>
        <p:spPr>
          <a:xfrm rot="10800000">
            <a:off x="6889055" y="3872926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40" name="Google Shape;1140;p76"/>
          <p:cNvSpPr/>
          <p:nvPr/>
        </p:nvSpPr>
        <p:spPr>
          <a:xfrm>
            <a:off x="7401605" y="408650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141" name="Google Shape;1141;p76"/>
          <p:cNvSpPr/>
          <p:nvPr/>
        </p:nvSpPr>
        <p:spPr>
          <a:xfrm>
            <a:off x="7401605" y="455030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cxnSp>
        <p:nvCxnSpPr>
          <p:cNvPr id="1142" name="Google Shape;1142;p76"/>
          <p:cNvCxnSpPr>
            <a:stCxn id="1141" idx="0"/>
            <a:endCxn id="1140" idx="2"/>
          </p:cNvCxnSpPr>
          <p:nvPr/>
        </p:nvCxnSpPr>
        <p:spPr>
          <a:xfrm rot="10800000">
            <a:off x="7594655" y="4339402"/>
            <a:ext cx="0" cy="210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76"/>
          <p:cNvCxnSpPr>
            <a:stCxn id="1140" idx="0"/>
            <a:endCxn id="1137" idx="2"/>
          </p:cNvCxnSpPr>
          <p:nvPr/>
        </p:nvCxnSpPr>
        <p:spPr>
          <a:xfrm rot="10800000">
            <a:off x="6889055" y="3872902"/>
            <a:ext cx="705600" cy="2136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4" name="Google Shape;1144;p76"/>
          <p:cNvCxnSpPr>
            <a:stCxn id="1137" idx="0"/>
            <a:endCxn id="1130" idx="2"/>
          </p:cNvCxnSpPr>
          <p:nvPr/>
        </p:nvCxnSpPr>
        <p:spPr>
          <a:xfrm rot="10800000">
            <a:off x="5049155" y="3416626"/>
            <a:ext cx="1839900" cy="203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5" name="Google Shape;1145;p76"/>
          <p:cNvCxnSpPr>
            <a:stCxn id="1130" idx="0"/>
            <a:endCxn id="1114" idx="2"/>
          </p:cNvCxnSpPr>
          <p:nvPr/>
        </p:nvCxnSpPr>
        <p:spPr>
          <a:xfrm rot="10800000">
            <a:off x="1798005" y="2957338"/>
            <a:ext cx="3251100" cy="20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p7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  <p:sp>
        <p:nvSpPr>
          <p:cNvPr id="1151" name="Google Shape;1151;p77"/>
          <p:cNvSpPr txBox="1">
            <a:spLocks noGrp="1"/>
          </p:cNvSpPr>
          <p:nvPr>
            <p:ph type="body" idx="1"/>
          </p:nvPr>
        </p:nvSpPr>
        <p:spPr>
          <a:xfrm>
            <a:off x="243000" y="2990600"/>
            <a:ext cx="84438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QuickUnion’s runtimes are O(H), and WeightedQuickUnionDS height is given by H = O(log N). Therefore connect and isConnected are both O(log N).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tweaking QuickUnionDS we’ve achieved logarithmic time performance.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Fast enough for all practical problems.</a:t>
            </a:r>
            <a:endParaRPr/>
          </a:p>
        </p:txBody>
      </p:sp>
      <p:graphicFrame>
        <p:nvGraphicFramePr>
          <p:cNvPr id="1152" name="Google Shape;1152;p77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2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Θ(1)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" name="Google Shape;1157;p7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Weights Instead of Heights?</a:t>
            </a:r>
            <a:endParaRPr/>
          </a:p>
        </p:txBody>
      </p:sp>
      <p:sp>
        <p:nvSpPr>
          <p:cNvPr id="1158" name="Google Shape;1158;p7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We used the number of items in a tree to decide upon the root.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not use the height of the tree?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Worst case performance for HeightedQuickUnionDS is asymptotically the same! Both are Θ(log(N)).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Resulting code is more complicated with no performance gain.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9" name="Google Shape;1159;p78"/>
          <p:cNvSpPr/>
          <p:nvPr/>
        </p:nvSpPr>
        <p:spPr>
          <a:xfrm>
            <a:off x="349795" y="38094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60" name="Google Shape;1160;p78"/>
          <p:cNvSpPr/>
          <p:nvPr/>
        </p:nvSpPr>
        <p:spPr>
          <a:xfrm>
            <a:off x="908977" y="38094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61" name="Google Shape;1161;p78"/>
          <p:cNvSpPr/>
          <p:nvPr/>
        </p:nvSpPr>
        <p:spPr>
          <a:xfrm>
            <a:off x="1474880" y="32248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62" name="Google Shape;1162;p78"/>
          <p:cNvSpPr/>
          <p:nvPr/>
        </p:nvSpPr>
        <p:spPr>
          <a:xfrm>
            <a:off x="2027342" y="38094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63" name="Google Shape;1163;p78"/>
          <p:cNvCxnSpPr>
            <a:stCxn id="1160" idx="0"/>
            <a:endCxn id="1161" idx="2"/>
          </p:cNvCxnSpPr>
          <p:nvPr/>
        </p:nvCxnSpPr>
        <p:spPr>
          <a:xfrm rot="10800000" flipH="1">
            <a:off x="1102027" y="3477675"/>
            <a:ext cx="5658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64" name="Google Shape;1164;p78"/>
          <p:cNvCxnSpPr>
            <a:stCxn id="1162" idx="0"/>
            <a:endCxn id="1161" idx="2"/>
          </p:cNvCxnSpPr>
          <p:nvPr/>
        </p:nvCxnSpPr>
        <p:spPr>
          <a:xfrm rot="10800000">
            <a:off x="1667792" y="3477675"/>
            <a:ext cx="552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5" name="Google Shape;1165;p78"/>
          <p:cNvSpPr/>
          <p:nvPr/>
        </p:nvSpPr>
        <p:spPr>
          <a:xfrm>
            <a:off x="3840867" y="32248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66" name="Google Shape;1166;p78"/>
          <p:cNvCxnSpPr>
            <a:stCxn id="1161" idx="2"/>
            <a:endCxn id="1159" idx="0"/>
          </p:cNvCxnSpPr>
          <p:nvPr/>
        </p:nvCxnSpPr>
        <p:spPr>
          <a:xfrm flipH="1">
            <a:off x="542930" y="3477700"/>
            <a:ext cx="11250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7" name="Google Shape;1167;p78"/>
          <p:cNvSpPr/>
          <p:nvPr/>
        </p:nvSpPr>
        <p:spPr>
          <a:xfrm>
            <a:off x="2586524" y="38094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68" name="Google Shape;1168;p78"/>
          <p:cNvCxnSpPr>
            <a:stCxn id="1167" idx="0"/>
            <a:endCxn id="1161" idx="2"/>
          </p:cNvCxnSpPr>
          <p:nvPr/>
        </p:nvCxnSpPr>
        <p:spPr>
          <a:xfrm rot="10800000">
            <a:off x="1668074" y="3477675"/>
            <a:ext cx="11115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69" name="Google Shape;1169;p78"/>
          <p:cNvSpPr/>
          <p:nvPr/>
        </p:nvSpPr>
        <p:spPr>
          <a:xfrm>
            <a:off x="1468159" y="380947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70" name="Google Shape;1170;p78"/>
          <p:cNvCxnSpPr>
            <a:stCxn id="1169" idx="0"/>
            <a:endCxn id="1161" idx="2"/>
          </p:cNvCxnSpPr>
          <p:nvPr/>
        </p:nvCxnSpPr>
        <p:spPr>
          <a:xfrm rot="10800000" flipH="1">
            <a:off x="1661209" y="3477675"/>
            <a:ext cx="6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1" name="Google Shape;1171;p78"/>
          <p:cNvSpPr/>
          <p:nvPr/>
        </p:nvSpPr>
        <p:spPr>
          <a:xfrm>
            <a:off x="4124102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72" name="Google Shape;1172;p78"/>
          <p:cNvSpPr/>
          <p:nvPr/>
        </p:nvSpPr>
        <p:spPr>
          <a:xfrm>
            <a:off x="4124109" y="4393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73" name="Google Shape;1173;p78"/>
          <p:cNvSpPr/>
          <p:nvPr/>
        </p:nvSpPr>
        <p:spPr>
          <a:xfrm>
            <a:off x="3564920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74" name="Google Shape;1174;p78"/>
          <p:cNvCxnSpPr>
            <a:stCxn id="1173" idx="0"/>
            <a:endCxn id="1165" idx="2"/>
          </p:cNvCxnSpPr>
          <p:nvPr/>
        </p:nvCxnSpPr>
        <p:spPr>
          <a:xfrm rot="10800000" flipH="1">
            <a:off x="3757970" y="3477650"/>
            <a:ext cx="27600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5" name="Google Shape;1175;p78"/>
          <p:cNvCxnSpPr>
            <a:stCxn id="1171" idx="0"/>
            <a:endCxn id="1165" idx="2"/>
          </p:cNvCxnSpPr>
          <p:nvPr/>
        </p:nvCxnSpPr>
        <p:spPr>
          <a:xfrm rot="10800000">
            <a:off x="4033952" y="3477650"/>
            <a:ext cx="283200" cy="324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6" name="Google Shape;1176;p78"/>
          <p:cNvCxnSpPr>
            <a:stCxn id="1172" idx="0"/>
            <a:endCxn id="1171" idx="2"/>
          </p:cNvCxnSpPr>
          <p:nvPr/>
        </p:nvCxnSpPr>
        <p:spPr>
          <a:xfrm rot="10800000">
            <a:off x="4317159" y="4054900"/>
            <a:ext cx="0" cy="33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77" name="Google Shape;1177;p78"/>
          <p:cNvSpPr txBox="1"/>
          <p:nvPr/>
        </p:nvSpPr>
        <p:spPr>
          <a:xfrm>
            <a:off x="3084898" y="3663986"/>
            <a:ext cx="626100" cy="4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</a:t>
            </a:r>
            <a:endParaRPr/>
          </a:p>
        </p:txBody>
      </p:sp>
      <p:sp>
        <p:nvSpPr>
          <p:cNvPr id="1178" name="Google Shape;1178;p78"/>
          <p:cNvSpPr/>
          <p:nvPr/>
        </p:nvSpPr>
        <p:spPr>
          <a:xfrm>
            <a:off x="5455195" y="307530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179" name="Google Shape;1179;p78"/>
          <p:cNvSpPr/>
          <p:nvPr/>
        </p:nvSpPr>
        <p:spPr>
          <a:xfrm>
            <a:off x="6014377" y="307530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180" name="Google Shape;1180;p78"/>
          <p:cNvSpPr/>
          <p:nvPr/>
        </p:nvSpPr>
        <p:spPr>
          <a:xfrm>
            <a:off x="6580280" y="249062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181" name="Google Shape;1181;p78"/>
          <p:cNvSpPr/>
          <p:nvPr/>
        </p:nvSpPr>
        <p:spPr>
          <a:xfrm>
            <a:off x="7132742" y="307530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182" name="Google Shape;1182;p78"/>
          <p:cNvCxnSpPr>
            <a:stCxn id="1179" idx="0"/>
            <a:endCxn id="1180" idx="2"/>
          </p:cNvCxnSpPr>
          <p:nvPr/>
        </p:nvCxnSpPr>
        <p:spPr>
          <a:xfrm rot="10800000" flipH="1">
            <a:off x="6207427" y="2743503"/>
            <a:ext cx="5658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3" name="Google Shape;1183;p78"/>
          <p:cNvCxnSpPr>
            <a:stCxn id="1181" idx="0"/>
            <a:endCxn id="1180" idx="2"/>
          </p:cNvCxnSpPr>
          <p:nvPr/>
        </p:nvCxnSpPr>
        <p:spPr>
          <a:xfrm rot="10800000">
            <a:off x="6773192" y="2743503"/>
            <a:ext cx="552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4" name="Google Shape;1184;p78"/>
          <p:cNvSpPr/>
          <p:nvPr/>
        </p:nvSpPr>
        <p:spPr>
          <a:xfrm>
            <a:off x="8696105" y="30784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1185" name="Google Shape;1185;p78"/>
          <p:cNvCxnSpPr>
            <a:stCxn id="1180" idx="2"/>
            <a:endCxn id="1178" idx="0"/>
          </p:cNvCxnSpPr>
          <p:nvPr/>
        </p:nvCxnSpPr>
        <p:spPr>
          <a:xfrm flipH="1">
            <a:off x="5648330" y="2743528"/>
            <a:ext cx="11250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6" name="Google Shape;1186;p78"/>
          <p:cNvSpPr/>
          <p:nvPr/>
        </p:nvSpPr>
        <p:spPr>
          <a:xfrm>
            <a:off x="7691924" y="307530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1187" name="Google Shape;1187;p78"/>
          <p:cNvCxnSpPr>
            <a:stCxn id="1186" idx="0"/>
            <a:endCxn id="1180" idx="2"/>
          </p:cNvCxnSpPr>
          <p:nvPr/>
        </p:nvCxnSpPr>
        <p:spPr>
          <a:xfrm rot="10800000">
            <a:off x="6773474" y="2743503"/>
            <a:ext cx="11115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88" name="Google Shape;1188;p78"/>
          <p:cNvSpPr/>
          <p:nvPr/>
        </p:nvSpPr>
        <p:spPr>
          <a:xfrm>
            <a:off x="6573559" y="307530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cxnSp>
        <p:nvCxnSpPr>
          <p:cNvPr id="1189" name="Google Shape;1189;p78"/>
          <p:cNvCxnSpPr>
            <a:stCxn id="1188" idx="0"/>
            <a:endCxn id="1180" idx="2"/>
          </p:cNvCxnSpPr>
          <p:nvPr/>
        </p:nvCxnSpPr>
        <p:spPr>
          <a:xfrm rot="10800000" flipH="1">
            <a:off x="6766609" y="2743503"/>
            <a:ext cx="6600" cy="331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90" name="Google Shape;1190;p78"/>
          <p:cNvSpPr/>
          <p:nvPr/>
        </p:nvSpPr>
        <p:spPr>
          <a:xfrm>
            <a:off x="8696102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91" name="Google Shape;1191;p78"/>
          <p:cNvSpPr/>
          <p:nvPr/>
        </p:nvSpPr>
        <p:spPr>
          <a:xfrm>
            <a:off x="8696109" y="43939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92" name="Google Shape;1192;p78"/>
          <p:cNvSpPr/>
          <p:nvPr/>
        </p:nvSpPr>
        <p:spPr>
          <a:xfrm>
            <a:off x="8136920" y="38019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193" name="Google Shape;1193;p78"/>
          <p:cNvCxnSpPr>
            <a:stCxn id="1192" idx="0"/>
            <a:endCxn id="1184" idx="2"/>
          </p:cNvCxnSpPr>
          <p:nvPr/>
        </p:nvCxnSpPr>
        <p:spPr>
          <a:xfrm rot="10800000" flipH="1">
            <a:off x="8329970" y="3331250"/>
            <a:ext cx="55920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4" name="Google Shape;1194;p78"/>
          <p:cNvCxnSpPr>
            <a:stCxn id="1190" idx="0"/>
            <a:endCxn id="1184" idx="2"/>
          </p:cNvCxnSpPr>
          <p:nvPr/>
        </p:nvCxnSpPr>
        <p:spPr>
          <a:xfrm rot="10800000">
            <a:off x="8889152" y="3331250"/>
            <a:ext cx="0" cy="470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5" name="Google Shape;1195;p78"/>
          <p:cNvCxnSpPr>
            <a:stCxn id="1191" idx="0"/>
            <a:endCxn id="1190" idx="2"/>
          </p:cNvCxnSpPr>
          <p:nvPr/>
        </p:nvCxnSpPr>
        <p:spPr>
          <a:xfrm rot="10800000">
            <a:off x="8889159" y="4054900"/>
            <a:ext cx="0" cy="3390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6" name="Google Shape;1196;p78"/>
          <p:cNvCxnSpPr>
            <a:stCxn id="1184" idx="0"/>
            <a:endCxn id="1180" idx="2"/>
          </p:cNvCxnSpPr>
          <p:nvPr/>
        </p:nvCxnSpPr>
        <p:spPr>
          <a:xfrm rot="10800000">
            <a:off x="6773255" y="2743625"/>
            <a:ext cx="2115900" cy="334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7" name="Google Shape;1197;p78"/>
          <p:cNvCxnSpPr/>
          <p:nvPr/>
        </p:nvCxnSpPr>
        <p:spPr>
          <a:xfrm rot="10800000" flipH="1">
            <a:off x="4791675" y="3534000"/>
            <a:ext cx="746700" cy="450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79"/>
          <p:cNvSpPr txBox="1">
            <a:spLocks noGrp="1"/>
          </p:cNvSpPr>
          <p:nvPr>
            <p:ph type="body" idx="1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Introduction to Disjoint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Disjoint Sets API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Tracking Connected</a:t>
            </a:r>
            <a:br>
              <a:rPr lang="en">
                <a:solidFill>
                  <a:schemeClr val="dk2"/>
                </a:solidFill>
              </a:rPr>
            </a:br>
            <a:r>
              <a:rPr lang="en">
                <a:solidFill>
                  <a:schemeClr val="dk2"/>
                </a:solidFill>
              </a:rPr>
              <a:t>Components</a:t>
            </a:r>
            <a:endParaRPr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Implementations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List of Sets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Find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Weighted Quick Union</a:t>
            </a:r>
            <a:endParaRPr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lang="en" b="1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WQU with Path Compression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203" name="Google Shape;1203;p79"/>
          <p:cNvSpPr txBox="1">
            <a:spLocks noGrp="1"/>
          </p:cNvSpPr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WQU with Path Compression</a:t>
            </a:r>
            <a:endParaRPr/>
          </a:p>
        </p:txBody>
      </p:sp>
      <p:sp>
        <p:nvSpPr>
          <p:cNvPr id="1204" name="Google Shape;1204;p79"/>
          <p:cNvSpPr txBox="1">
            <a:spLocks noGrp="1"/>
          </p:cNvSpPr>
          <p:nvPr>
            <p:ph type="subTitle" idx="2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14, CS61B, Fall 2023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8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We’ve Achieved</a:t>
            </a:r>
            <a:endParaRPr/>
          </a:p>
        </p:txBody>
      </p:sp>
      <p:sp>
        <p:nvSpPr>
          <p:cNvPr id="1210" name="Google Shape;1210;p80"/>
          <p:cNvSpPr txBox="1">
            <a:spLocks noGrp="1"/>
          </p:cNvSpPr>
          <p:nvPr>
            <p:ph type="body" idx="1"/>
          </p:nvPr>
        </p:nvSpPr>
        <p:spPr>
          <a:xfrm>
            <a:off x="243000" y="2304800"/>
            <a:ext cx="8443800" cy="17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Performing M operations on a DisjointSet object with N elements: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naive implementation, runtime is O(N + MN) or just O(MN).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our best implementation, runtime is O(N + M log N).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N = 10</a:t>
            </a:r>
            <a:r>
              <a:rPr lang="en" baseline="30000"/>
              <a:t>9 </a:t>
            </a:r>
            <a:r>
              <a:rPr lang="en"/>
              <a:t>and M = 10</a:t>
            </a:r>
            <a:r>
              <a:rPr lang="en" baseline="30000"/>
              <a:t>9</a:t>
            </a:r>
            <a:r>
              <a:rPr lang="en"/>
              <a:t>, difference is 30 years vs. 6 seconds.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Key point: Good data structure unlocks solutions to problems that could otherwise not be solved!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Good enough for all practical uses, but could we theoretically do better?</a:t>
            </a:r>
            <a:endParaRPr/>
          </a:p>
        </p:txBody>
      </p:sp>
      <p:graphicFrame>
        <p:nvGraphicFramePr>
          <p:cNvPr id="1211" name="Google Shape;1211;p80"/>
          <p:cNvGraphicFramePr/>
          <p:nvPr/>
        </p:nvGraphicFramePr>
        <p:xfrm>
          <a:off x="952500" y="781050"/>
          <a:ext cx="7239000" cy="137151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2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9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9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Constructor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connect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isConnected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O(N)</a:t>
                      </a:r>
                      <a:endParaRPr sz="1800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12" name="Google Shape;1212;p80"/>
          <p:cNvSpPr txBox="1"/>
          <p:nvPr/>
        </p:nvSpPr>
        <p:spPr>
          <a:xfrm>
            <a:off x="7638550" y="2344125"/>
            <a:ext cx="1456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O(N) cost for constructor.</a:t>
            </a:r>
            <a:endParaRPr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213" name="Google Shape;1213;p80"/>
          <p:cNvCxnSpPr/>
          <p:nvPr/>
        </p:nvCxnSpPr>
        <p:spPr>
          <a:xfrm flipH="1">
            <a:off x="5385950" y="2704975"/>
            <a:ext cx="2220300" cy="1371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" name="Google Shape;1218;p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219" name="Google Shape;1219;p81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20" name="Google Shape;1220;p81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21" name="Google Shape;1221;p81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22" name="Google Shape;1222;p81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23" name="Google Shape;1223;p81"/>
          <p:cNvCxnSpPr>
            <a:stCxn id="1219" idx="0"/>
            <a:endCxn id="1220" idx="2"/>
          </p:cNvCxnSpPr>
          <p:nvPr/>
        </p:nvCxnSpPr>
        <p:spPr>
          <a:xfrm rot="10800000" flipH="1">
            <a:off x="2064380" y="4390125"/>
            <a:ext cx="2700" cy="2457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4" name="Google Shape;1224;p81"/>
          <p:cNvCxnSpPr>
            <a:stCxn id="1220" idx="0"/>
            <a:endCxn id="1221" idx="2"/>
          </p:cNvCxnSpPr>
          <p:nvPr/>
        </p:nvCxnSpPr>
        <p:spPr>
          <a:xfrm rot="10800000" flipH="1">
            <a:off x="2067080" y="3805525"/>
            <a:ext cx="417900" cy="33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5" name="Google Shape;1225;p81"/>
          <p:cNvCxnSpPr>
            <a:stCxn id="1222" idx="0"/>
            <a:endCxn id="1221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26" name="Google Shape;1226;p81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227" name="Google Shape;1227;p81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28" name="Google Shape;1228;p81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29" name="Google Shape;1229;p81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30" name="Google Shape;1230;p81"/>
          <p:cNvCxnSpPr>
            <a:stCxn id="1226" idx="0"/>
            <a:endCxn id="1227" idx="2"/>
          </p:cNvCxnSpPr>
          <p:nvPr/>
        </p:nvCxnSpPr>
        <p:spPr>
          <a:xfrm rot="10800000" flipH="1">
            <a:off x="3567730" y="38056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1" name="Google Shape;1231;p81"/>
          <p:cNvCxnSpPr>
            <a:stCxn id="1227" idx="0"/>
            <a:endCxn id="1228" idx="2"/>
          </p:cNvCxnSpPr>
          <p:nvPr/>
        </p:nvCxnSpPr>
        <p:spPr>
          <a:xfrm rot="10800000" flipH="1">
            <a:off x="3570430" y="31578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2" name="Google Shape;1232;p81"/>
          <p:cNvCxnSpPr>
            <a:stCxn id="1229" idx="0"/>
            <a:endCxn id="1228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3" name="Google Shape;1233;p81"/>
          <p:cNvCxnSpPr>
            <a:stCxn id="1221" idx="0"/>
            <a:endCxn id="1228" idx="2"/>
          </p:cNvCxnSpPr>
          <p:nvPr/>
        </p:nvCxnSpPr>
        <p:spPr>
          <a:xfrm rot="10800000" flipH="1">
            <a:off x="2485055" y="3157850"/>
            <a:ext cx="10860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34" name="Google Shape;1234;p81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35" name="Google Shape;1235;p81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36" name="Google Shape;1236;p81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37" name="Google Shape;1237;p81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238" name="Google Shape;1238;p81"/>
          <p:cNvCxnSpPr>
            <a:stCxn id="1234" idx="0"/>
            <a:endCxn id="1235" idx="2"/>
          </p:cNvCxnSpPr>
          <p:nvPr/>
        </p:nvCxnSpPr>
        <p:spPr>
          <a:xfrm rot="10800000" flipH="1">
            <a:off x="5077430" y="38056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9" name="Google Shape;1239;p81"/>
          <p:cNvCxnSpPr>
            <a:stCxn id="1235" idx="0"/>
            <a:endCxn id="1236" idx="2"/>
          </p:cNvCxnSpPr>
          <p:nvPr/>
        </p:nvCxnSpPr>
        <p:spPr>
          <a:xfrm rot="10800000" flipH="1">
            <a:off x="5080130" y="31578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0" name="Google Shape;1240;p81"/>
          <p:cNvCxnSpPr>
            <a:stCxn id="1237" idx="0"/>
            <a:endCxn id="1236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1" name="Google Shape;1241;p81"/>
          <p:cNvSpPr/>
          <p:nvPr/>
        </p:nvSpPr>
        <p:spPr>
          <a:xfrm>
            <a:off x="6387730" y="35526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42" name="Google Shape;1242;p81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43" name="Google Shape;1243;p81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44" name="Google Shape;1244;p81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45" name="Google Shape;1245;p81"/>
          <p:cNvCxnSpPr>
            <a:stCxn id="1241" idx="0"/>
            <a:endCxn id="1242" idx="2"/>
          </p:cNvCxnSpPr>
          <p:nvPr/>
        </p:nvCxnSpPr>
        <p:spPr>
          <a:xfrm rot="10800000" flipH="1">
            <a:off x="6580780" y="3157850"/>
            <a:ext cx="27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81"/>
          <p:cNvCxnSpPr>
            <a:stCxn id="1242" idx="0"/>
            <a:endCxn id="1243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81"/>
          <p:cNvCxnSpPr>
            <a:stCxn id="1244" idx="0"/>
            <a:endCxn id="1243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8" name="Google Shape;1248;p81"/>
          <p:cNvCxnSpPr>
            <a:stCxn id="1236" idx="0"/>
            <a:endCxn id="1243" idx="2"/>
          </p:cNvCxnSpPr>
          <p:nvPr/>
        </p:nvCxnSpPr>
        <p:spPr>
          <a:xfrm rot="10800000" flipH="1">
            <a:off x="5498105" y="2360392"/>
            <a:ext cx="10854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9" name="Google Shape;1249;p81"/>
          <p:cNvCxnSpPr>
            <a:stCxn id="1228" idx="0"/>
            <a:endCxn id="1243" idx="2"/>
          </p:cNvCxnSpPr>
          <p:nvPr/>
        </p:nvCxnSpPr>
        <p:spPr>
          <a:xfrm rot="10800000" flipH="1">
            <a:off x="3571135" y="2360392"/>
            <a:ext cx="30123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50" name="Google Shape;1250;p81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Google Shape;1255;p8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256" name="Google Shape;1256;p82"/>
          <p:cNvSpPr/>
          <p:nvPr/>
        </p:nvSpPr>
        <p:spPr>
          <a:xfrm>
            <a:off x="1871330" y="463582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57" name="Google Shape;1257;p82"/>
          <p:cNvSpPr/>
          <p:nvPr/>
        </p:nvSpPr>
        <p:spPr>
          <a:xfrm>
            <a:off x="1874030" y="413732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58" name="Google Shape;1258;p82"/>
          <p:cNvSpPr/>
          <p:nvPr/>
        </p:nvSpPr>
        <p:spPr>
          <a:xfrm>
            <a:off x="2292005" y="35526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59" name="Google Shape;1259;p82"/>
          <p:cNvSpPr/>
          <p:nvPr/>
        </p:nvSpPr>
        <p:spPr>
          <a:xfrm>
            <a:off x="2647059" y="4137325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60" name="Google Shape;1260;p82"/>
          <p:cNvCxnSpPr>
            <a:stCxn id="1256" idx="0"/>
            <a:endCxn id="1261" idx="2"/>
          </p:cNvCxnSpPr>
          <p:nvPr/>
        </p:nvCxnSpPr>
        <p:spPr>
          <a:xfrm rot="10800000" flipH="1">
            <a:off x="2064380" y="2360625"/>
            <a:ext cx="4519200" cy="2275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82"/>
          <p:cNvCxnSpPr>
            <a:stCxn id="1257" idx="0"/>
            <a:endCxn id="1261" idx="2"/>
          </p:cNvCxnSpPr>
          <p:nvPr/>
        </p:nvCxnSpPr>
        <p:spPr>
          <a:xfrm rot="10800000" flipH="1">
            <a:off x="2067080" y="2360425"/>
            <a:ext cx="4516500" cy="1776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3" name="Google Shape;1263;p82"/>
          <p:cNvCxnSpPr>
            <a:stCxn id="1259" idx="0"/>
            <a:endCxn id="1258" idx="2"/>
          </p:cNvCxnSpPr>
          <p:nvPr/>
        </p:nvCxnSpPr>
        <p:spPr>
          <a:xfrm rot="10800000">
            <a:off x="2484909" y="3805525"/>
            <a:ext cx="355200" cy="331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64" name="Google Shape;1264;p82"/>
          <p:cNvSpPr/>
          <p:nvPr/>
        </p:nvSpPr>
        <p:spPr>
          <a:xfrm>
            <a:off x="3374680" y="414046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265" name="Google Shape;1265;p82"/>
          <p:cNvSpPr/>
          <p:nvPr/>
        </p:nvSpPr>
        <p:spPr>
          <a:xfrm>
            <a:off x="3377380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266" name="Google Shape;1266;p82"/>
          <p:cNvSpPr/>
          <p:nvPr/>
        </p:nvSpPr>
        <p:spPr>
          <a:xfrm>
            <a:off x="3378085" y="2904892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267" name="Google Shape;1267;p82"/>
          <p:cNvSpPr/>
          <p:nvPr/>
        </p:nvSpPr>
        <p:spPr>
          <a:xfrm>
            <a:off x="4150409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268" name="Google Shape;1268;p82"/>
          <p:cNvCxnSpPr>
            <a:stCxn id="1264" idx="0"/>
            <a:endCxn id="1265" idx="2"/>
          </p:cNvCxnSpPr>
          <p:nvPr/>
        </p:nvCxnSpPr>
        <p:spPr>
          <a:xfrm rot="10800000" flipH="1">
            <a:off x="3567730" y="38056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9" name="Google Shape;1269;p82"/>
          <p:cNvCxnSpPr>
            <a:stCxn id="1265" idx="0"/>
            <a:endCxn id="1266" idx="2"/>
          </p:cNvCxnSpPr>
          <p:nvPr/>
        </p:nvCxnSpPr>
        <p:spPr>
          <a:xfrm rot="10800000" flipH="1">
            <a:off x="3570430" y="31578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0" name="Google Shape;1270;p82"/>
          <p:cNvCxnSpPr>
            <a:stCxn id="1267" idx="0"/>
            <a:endCxn id="1266" idx="2"/>
          </p:cNvCxnSpPr>
          <p:nvPr/>
        </p:nvCxnSpPr>
        <p:spPr>
          <a:xfrm rot="10800000">
            <a:off x="3571259" y="31578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1" name="Google Shape;1271;p82"/>
          <p:cNvCxnSpPr>
            <a:stCxn id="1258" idx="0"/>
            <a:endCxn id="1261" idx="2"/>
          </p:cNvCxnSpPr>
          <p:nvPr/>
        </p:nvCxnSpPr>
        <p:spPr>
          <a:xfrm rot="10800000" flipH="1">
            <a:off x="2485055" y="2360450"/>
            <a:ext cx="4098300" cy="1192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2" name="Google Shape;1272;p82"/>
          <p:cNvSpPr/>
          <p:nvPr/>
        </p:nvSpPr>
        <p:spPr>
          <a:xfrm>
            <a:off x="4884380" y="41470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273" name="Google Shape;1273;p82"/>
          <p:cNvSpPr/>
          <p:nvPr/>
        </p:nvSpPr>
        <p:spPr>
          <a:xfrm>
            <a:off x="4887080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274" name="Google Shape;1274;p82"/>
          <p:cNvSpPr/>
          <p:nvPr/>
        </p:nvSpPr>
        <p:spPr>
          <a:xfrm>
            <a:off x="5305055" y="29048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275" name="Google Shape;1275;p82"/>
          <p:cNvSpPr/>
          <p:nvPr/>
        </p:nvSpPr>
        <p:spPr>
          <a:xfrm>
            <a:off x="5660109" y="35526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276" name="Google Shape;1276;p82"/>
          <p:cNvCxnSpPr>
            <a:stCxn id="1272" idx="0"/>
            <a:endCxn id="1273" idx="2"/>
          </p:cNvCxnSpPr>
          <p:nvPr/>
        </p:nvCxnSpPr>
        <p:spPr>
          <a:xfrm rot="10800000" flipH="1">
            <a:off x="5077430" y="38056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7" name="Google Shape;1277;p82"/>
          <p:cNvCxnSpPr>
            <a:stCxn id="1273" idx="0"/>
            <a:endCxn id="1274" idx="2"/>
          </p:cNvCxnSpPr>
          <p:nvPr/>
        </p:nvCxnSpPr>
        <p:spPr>
          <a:xfrm rot="10800000" flipH="1">
            <a:off x="5080130" y="31578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78" name="Google Shape;1278;p82"/>
          <p:cNvCxnSpPr>
            <a:stCxn id="1275" idx="0"/>
            <a:endCxn id="1274" idx="2"/>
          </p:cNvCxnSpPr>
          <p:nvPr/>
        </p:nvCxnSpPr>
        <p:spPr>
          <a:xfrm rot="10800000">
            <a:off x="5497959" y="31578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79" name="Google Shape;1279;p82"/>
          <p:cNvSpPr/>
          <p:nvPr/>
        </p:nvSpPr>
        <p:spPr>
          <a:xfrm>
            <a:off x="6496955" y="35526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280" name="Google Shape;1280;p82"/>
          <p:cNvSpPr/>
          <p:nvPr/>
        </p:nvSpPr>
        <p:spPr>
          <a:xfrm>
            <a:off x="6390430" y="2904892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61" name="Google Shape;1261;p82"/>
          <p:cNvSpPr/>
          <p:nvPr/>
        </p:nvSpPr>
        <p:spPr>
          <a:xfrm>
            <a:off x="6390435" y="21075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281" name="Google Shape;1281;p82"/>
          <p:cNvSpPr/>
          <p:nvPr/>
        </p:nvSpPr>
        <p:spPr>
          <a:xfrm>
            <a:off x="7163459" y="2904892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282" name="Google Shape;1282;p82"/>
          <p:cNvCxnSpPr>
            <a:stCxn id="1279" idx="0"/>
            <a:endCxn id="1261" idx="2"/>
          </p:cNvCxnSpPr>
          <p:nvPr/>
        </p:nvCxnSpPr>
        <p:spPr>
          <a:xfrm rot="10800000">
            <a:off x="6583505" y="2360450"/>
            <a:ext cx="106500" cy="1192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3" name="Google Shape;1283;p82"/>
          <p:cNvCxnSpPr>
            <a:stCxn id="1280" idx="0"/>
            <a:endCxn id="1261" idx="2"/>
          </p:cNvCxnSpPr>
          <p:nvPr/>
        </p:nvCxnSpPr>
        <p:spPr>
          <a:xfrm rot="10800000">
            <a:off x="6583480" y="2360392"/>
            <a:ext cx="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4" name="Google Shape;1284;p82"/>
          <p:cNvCxnSpPr>
            <a:stCxn id="1281" idx="0"/>
            <a:endCxn id="1261" idx="2"/>
          </p:cNvCxnSpPr>
          <p:nvPr/>
        </p:nvCxnSpPr>
        <p:spPr>
          <a:xfrm rot="10800000">
            <a:off x="6583409" y="2360392"/>
            <a:ext cx="7731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5" name="Google Shape;1285;p82"/>
          <p:cNvCxnSpPr>
            <a:stCxn id="1274" idx="0"/>
            <a:endCxn id="1261" idx="2"/>
          </p:cNvCxnSpPr>
          <p:nvPr/>
        </p:nvCxnSpPr>
        <p:spPr>
          <a:xfrm rot="10800000" flipH="1">
            <a:off x="5498105" y="2360392"/>
            <a:ext cx="10854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86" name="Google Shape;1286;p82"/>
          <p:cNvCxnSpPr>
            <a:stCxn id="1266" idx="0"/>
            <a:endCxn id="1261" idx="2"/>
          </p:cNvCxnSpPr>
          <p:nvPr/>
        </p:nvCxnSpPr>
        <p:spPr>
          <a:xfrm rot="10800000" flipH="1">
            <a:off x="3571135" y="2360392"/>
            <a:ext cx="30123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87" name="Google Shape;1287;p82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sp>
        <p:nvSpPr>
          <p:cNvPr id="217" name="Google Shape;217;p29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19" name="Google Shape;219;p29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20" name="Google Shape;220;p29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21" name="Google Shape;221;p29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22" name="Google Shape;222;p29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23" name="Google Shape;223;p29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24" name="Google Shape;224;p29"/>
          <p:cNvCxnSpPr>
            <a:stCxn id="218" idx="2"/>
            <a:endCxn id="21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29"/>
          <p:cNvCxnSpPr>
            <a:stCxn id="218" idx="3"/>
            <a:endCxn id="221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9"/>
          <p:cNvCxnSpPr>
            <a:stCxn id="221" idx="3"/>
            <a:endCxn id="222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7" name="Google Shape;227;p29"/>
          <p:cNvCxnSpPr>
            <a:stCxn id="220" idx="2"/>
            <a:endCxn id="22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8" name="Google Shape;228;p29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2" name="Google Shape;1292;p83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293" name="Google Shape;1293;p83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294" name="Google Shape;1294;p83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295" name="Google Shape;1295;p83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296" name="Google Shape;1296;p83"/>
          <p:cNvCxnSpPr>
            <a:stCxn id="1292" idx="0"/>
            <a:endCxn id="1297" idx="2"/>
          </p:cNvCxnSpPr>
          <p:nvPr/>
        </p:nvCxnSpPr>
        <p:spPr>
          <a:xfrm rot="10800000" flipH="1">
            <a:off x="1420780" y="24369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8" name="Google Shape;1298;p83"/>
          <p:cNvCxnSpPr>
            <a:stCxn id="1293" idx="0"/>
            <a:endCxn id="1297" idx="2"/>
          </p:cNvCxnSpPr>
          <p:nvPr/>
        </p:nvCxnSpPr>
        <p:spPr>
          <a:xfrm rot="10800000" flipH="1">
            <a:off x="2140580" y="24369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9" name="Google Shape;1299;p83"/>
          <p:cNvCxnSpPr>
            <a:stCxn id="1295" idx="0"/>
            <a:endCxn id="1294" idx="2"/>
          </p:cNvCxnSpPr>
          <p:nvPr/>
        </p:nvCxnSpPr>
        <p:spPr>
          <a:xfrm rot="10800000" flipH="1">
            <a:off x="2909959" y="32337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0" name="Google Shape;1300;p83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01" name="Google Shape;1301;p83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02" name="Google Shape;1302;p83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03" name="Google Shape;1303;p83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04" name="Google Shape;1304;p83"/>
          <p:cNvCxnSpPr>
            <a:stCxn id="1300" idx="0"/>
            <a:endCxn id="1301" idx="2"/>
          </p:cNvCxnSpPr>
          <p:nvPr/>
        </p:nvCxnSpPr>
        <p:spPr>
          <a:xfrm rot="10800000" flipH="1">
            <a:off x="3643930" y="38818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5" name="Google Shape;1305;p83"/>
          <p:cNvCxnSpPr>
            <a:stCxn id="1301" idx="0"/>
            <a:endCxn id="1302" idx="2"/>
          </p:cNvCxnSpPr>
          <p:nvPr/>
        </p:nvCxnSpPr>
        <p:spPr>
          <a:xfrm rot="10800000" flipH="1">
            <a:off x="3646630" y="32340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6" name="Google Shape;1306;p83"/>
          <p:cNvCxnSpPr>
            <a:stCxn id="1303" idx="0"/>
            <a:endCxn id="1302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07" name="Google Shape;1307;p83"/>
          <p:cNvCxnSpPr>
            <a:stCxn id="1294" idx="0"/>
            <a:endCxn id="1297" idx="2"/>
          </p:cNvCxnSpPr>
          <p:nvPr/>
        </p:nvCxnSpPr>
        <p:spPr>
          <a:xfrm rot="10800000" flipH="1">
            <a:off x="2916305" y="24367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08" name="Google Shape;1308;p83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09" name="Google Shape;1309;p83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10" name="Google Shape;1310;p83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11" name="Google Shape;1311;p83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12" name="Google Shape;1312;p83"/>
          <p:cNvCxnSpPr>
            <a:stCxn id="1308" idx="0"/>
            <a:endCxn id="1309" idx="2"/>
          </p:cNvCxnSpPr>
          <p:nvPr/>
        </p:nvCxnSpPr>
        <p:spPr>
          <a:xfrm rot="10800000" flipH="1">
            <a:off x="5153630" y="38818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3" name="Google Shape;1313;p83"/>
          <p:cNvCxnSpPr>
            <a:stCxn id="1309" idx="0"/>
            <a:endCxn id="1310" idx="2"/>
          </p:cNvCxnSpPr>
          <p:nvPr/>
        </p:nvCxnSpPr>
        <p:spPr>
          <a:xfrm rot="10800000" flipH="1">
            <a:off x="5156330" y="32340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4" name="Google Shape;1314;p83"/>
          <p:cNvCxnSpPr>
            <a:stCxn id="1311" idx="0"/>
            <a:endCxn id="1310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15" name="Google Shape;1315;p83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16" name="Google Shape;1316;p83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297" name="Google Shape;1297;p83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17" name="Google Shape;1317;p83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18" name="Google Shape;1318;p83"/>
          <p:cNvCxnSpPr>
            <a:stCxn id="1315" idx="0"/>
            <a:endCxn id="1297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19" name="Google Shape;1319;p83"/>
          <p:cNvCxnSpPr>
            <a:stCxn id="1316" idx="0"/>
            <a:endCxn id="1297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0" name="Google Shape;1320;p83"/>
          <p:cNvCxnSpPr>
            <a:stCxn id="1317" idx="0"/>
            <a:endCxn id="1297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1" name="Google Shape;1321;p83"/>
          <p:cNvCxnSpPr>
            <a:stCxn id="1310" idx="0"/>
            <a:endCxn id="1297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2" name="Google Shape;1322;p83"/>
          <p:cNvCxnSpPr>
            <a:stCxn id="1302" idx="0"/>
            <a:endCxn id="1297" idx="2"/>
          </p:cNvCxnSpPr>
          <p:nvPr/>
        </p:nvCxnSpPr>
        <p:spPr>
          <a:xfrm rot="10800000" flipH="1">
            <a:off x="3647335" y="24368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23" name="Google Shape;1323;p8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170 Spoiler: Path Compression: A Clever Idea</a:t>
            </a:r>
            <a:endParaRPr/>
          </a:p>
        </p:txBody>
      </p:sp>
      <p:sp>
        <p:nvSpPr>
          <p:cNvPr id="1324" name="Google Shape;1324;p83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Below is the topology of the worst case if we use WeightedQuickUnion.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Clever idea: When we do isConnected(15, 10), tie all nodes seen to the root.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cost is insignificant (same order of growth).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9DAF8"/>
        </a:solidFill>
        <a:effectLst/>
      </p:bgPr>
    </p:bg>
    <p:spTree>
      <p:nvGrpSpPr>
        <p:cNvPr id="1" name="Shape 1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9" name="Google Shape;1329;p84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30" name="Google Shape;1330;p84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31" name="Google Shape;1331;p84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32" name="Google Shape;1332;p84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33" name="Google Shape;1333;p84"/>
          <p:cNvCxnSpPr>
            <a:stCxn id="1329" idx="0"/>
            <a:endCxn id="1334" idx="2"/>
          </p:cNvCxnSpPr>
          <p:nvPr/>
        </p:nvCxnSpPr>
        <p:spPr>
          <a:xfrm rot="10800000" flipH="1">
            <a:off x="1420780" y="24369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5" name="Google Shape;1335;p84"/>
          <p:cNvCxnSpPr>
            <a:stCxn id="1330" idx="0"/>
            <a:endCxn id="1334" idx="2"/>
          </p:cNvCxnSpPr>
          <p:nvPr/>
        </p:nvCxnSpPr>
        <p:spPr>
          <a:xfrm rot="10800000" flipH="1">
            <a:off x="2140580" y="24369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6" name="Google Shape;1336;p84"/>
          <p:cNvCxnSpPr>
            <a:stCxn id="1332" idx="0"/>
            <a:endCxn id="1331" idx="2"/>
          </p:cNvCxnSpPr>
          <p:nvPr/>
        </p:nvCxnSpPr>
        <p:spPr>
          <a:xfrm rot="10800000" flipH="1">
            <a:off x="2909959" y="32337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7" name="Google Shape;1337;p84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38" name="Google Shape;1338;p84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39" name="Google Shape;1339;p84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40" name="Google Shape;1340;p84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41" name="Google Shape;1341;p84"/>
          <p:cNvCxnSpPr>
            <a:stCxn id="1337" idx="0"/>
            <a:endCxn id="1338" idx="2"/>
          </p:cNvCxnSpPr>
          <p:nvPr/>
        </p:nvCxnSpPr>
        <p:spPr>
          <a:xfrm rot="10800000" flipH="1">
            <a:off x="3643930" y="38818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2" name="Google Shape;1342;p84"/>
          <p:cNvCxnSpPr>
            <a:stCxn id="1338" idx="0"/>
            <a:endCxn id="1339" idx="2"/>
          </p:cNvCxnSpPr>
          <p:nvPr/>
        </p:nvCxnSpPr>
        <p:spPr>
          <a:xfrm rot="10800000" flipH="1">
            <a:off x="3646630" y="32340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3" name="Google Shape;1343;p84"/>
          <p:cNvCxnSpPr>
            <a:stCxn id="1340" idx="0"/>
            <a:endCxn id="1339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44" name="Google Shape;1344;p84"/>
          <p:cNvCxnSpPr>
            <a:stCxn id="1331" idx="0"/>
            <a:endCxn id="1334" idx="2"/>
          </p:cNvCxnSpPr>
          <p:nvPr/>
        </p:nvCxnSpPr>
        <p:spPr>
          <a:xfrm rot="10800000" flipH="1">
            <a:off x="2916305" y="24367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45" name="Google Shape;1345;p84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46" name="Google Shape;1346;p84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47" name="Google Shape;1347;p84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48" name="Google Shape;1348;p84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49" name="Google Shape;1349;p84"/>
          <p:cNvCxnSpPr>
            <a:stCxn id="1345" idx="0"/>
            <a:endCxn id="1346" idx="2"/>
          </p:cNvCxnSpPr>
          <p:nvPr/>
        </p:nvCxnSpPr>
        <p:spPr>
          <a:xfrm rot="10800000" flipH="1">
            <a:off x="5153630" y="38818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0" name="Google Shape;1350;p84"/>
          <p:cNvCxnSpPr>
            <a:stCxn id="1346" idx="0"/>
            <a:endCxn id="1347" idx="2"/>
          </p:cNvCxnSpPr>
          <p:nvPr/>
        </p:nvCxnSpPr>
        <p:spPr>
          <a:xfrm rot="10800000" flipH="1">
            <a:off x="5156330" y="32340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1" name="Google Shape;1351;p84"/>
          <p:cNvCxnSpPr>
            <a:stCxn id="1348" idx="0"/>
            <a:endCxn id="1347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52" name="Google Shape;1352;p84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53" name="Google Shape;1353;p84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34" name="Google Shape;1334;p84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54" name="Google Shape;1354;p84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55" name="Google Shape;1355;p84"/>
          <p:cNvCxnSpPr>
            <a:stCxn id="1352" idx="0"/>
            <a:endCxn id="1334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6" name="Google Shape;1356;p84"/>
          <p:cNvCxnSpPr>
            <a:stCxn id="1353" idx="0"/>
            <a:endCxn id="1334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7" name="Google Shape;1357;p84"/>
          <p:cNvCxnSpPr>
            <a:stCxn id="1354" idx="0"/>
            <a:endCxn id="1334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8" name="Google Shape;1358;p84"/>
          <p:cNvCxnSpPr>
            <a:stCxn id="1347" idx="0"/>
            <a:endCxn id="1334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59" name="Google Shape;1359;p84"/>
          <p:cNvCxnSpPr>
            <a:stCxn id="1339" idx="0"/>
            <a:endCxn id="1334" idx="2"/>
          </p:cNvCxnSpPr>
          <p:nvPr/>
        </p:nvCxnSpPr>
        <p:spPr>
          <a:xfrm rot="10800000" flipH="1">
            <a:off x="3647335" y="24368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60" name="Google Shape;1360;p84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  <p:sp>
        <p:nvSpPr>
          <p:cNvPr id="1361" name="Google Shape;1361;p84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" name="Google Shape;1366;p85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367" name="Google Shape;1367;p85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368" name="Google Shape;1368;p85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369" name="Google Shape;1369;p85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370" name="Google Shape;1370;p85"/>
          <p:cNvCxnSpPr>
            <a:stCxn id="1366" idx="0"/>
            <a:endCxn id="1371" idx="2"/>
          </p:cNvCxnSpPr>
          <p:nvPr/>
        </p:nvCxnSpPr>
        <p:spPr>
          <a:xfrm rot="10800000" flipH="1">
            <a:off x="1420780" y="24369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2" name="Google Shape;1372;p85"/>
          <p:cNvCxnSpPr>
            <a:stCxn id="1367" idx="0"/>
            <a:endCxn id="1371" idx="2"/>
          </p:cNvCxnSpPr>
          <p:nvPr/>
        </p:nvCxnSpPr>
        <p:spPr>
          <a:xfrm rot="10800000" flipH="1">
            <a:off x="2140580" y="24369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3" name="Google Shape;1373;p85"/>
          <p:cNvCxnSpPr>
            <a:stCxn id="1369" idx="0"/>
            <a:endCxn id="1368" idx="2"/>
          </p:cNvCxnSpPr>
          <p:nvPr/>
        </p:nvCxnSpPr>
        <p:spPr>
          <a:xfrm rot="10800000" flipH="1">
            <a:off x="2909959" y="32337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74" name="Google Shape;1374;p85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375" name="Google Shape;1375;p85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376" name="Google Shape;1376;p85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377" name="Google Shape;1377;p85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378" name="Google Shape;1378;p85"/>
          <p:cNvCxnSpPr>
            <a:stCxn id="1374" idx="0"/>
            <a:endCxn id="1375" idx="2"/>
          </p:cNvCxnSpPr>
          <p:nvPr/>
        </p:nvCxnSpPr>
        <p:spPr>
          <a:xfrm rot="10800000" flipH="1">
            <a:off x="3643930" y="38818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9" name="Google Shape;1379;p85"/>
          <p:cNvCxnSpPr>
            <a:stCxn id="1375" idx="0"/>
            <a:endCxn id="1376" idx="2"/>
          </p:cNvCxnSpPr>
          <p:nvPr/>
        </p:nvCxnSpPr>
        <p:spPr>
          <a:xfrm rot="10800000" flipH="1">
            <a:off x="3646630" y="32340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0" name="Google Shape;1380;p85"/>
          <p:cNvCxnSpPr>
            <a:stCxn id="1377" idx="0"/>
            <a:endCxn id="1376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1" name="Google Shape;1381;p85"/>
          <p:cNvCxnSpPr>
            <a:stCxn id="1368" idx="0"/>
            <a:endCxn id="1371" idx="2"/>
          </p:cNvCxnSpPr>
          <p:nvPr/>
        </p:nvCxnSpPr>
        <p:spPr>
          <a:xfrm rot="10800000" flipH="1">
            <a:off x="2916305" y="24367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2" name="Google Shape;1382;p85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383" name="Google Shape;1383;p85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384" name="Google Shape;1384;p85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385" name="Google Shape;1385;p85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386" name="Google Shape;1386;p85"/>
          <p:cNvCxnSpPr>
            <a:stCxn id="1382" idx="0"/>
            <a:endCxn id="1383" idx="2"/>
          </p:cNvCxnSpPr>
          <p:nvPr/>
        </p:nvCxnSpPr>
        <p:spPr>
          <a:xfrm rot="10800000" flipH="1">
            <a:off x="5153630" y="38818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7" name="Google Shape;1387;p85"/>
          <p:cNvCxnSpPr>
            <a:stCxn id="1383" idx="0"/>
            <a:endCxn id="1384" idx="2"/>
          </p:cNvCxnSpPr>
          <p:nvPr/>
        </p:nvCxnSpPr>
        <p:spPr>
          <a:xfrm rot="10800000" flipH="1">
            <a:off x="5156330" y="32340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88" name="Google Shape;1388;p85"/>
          <p:cNvCxnSpPr>
            <a:stCxn id="1385" idx="0"/>
            <a:endCxn id="1384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9" name="Google Shape;1389;p85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390" name="Google Shape;1390;p85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371" name="Google Shape;1371;p85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391" name="Google Shape;1391;p85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392" name="Google Shape;1392;p85"/>
          <p:cNvCxnSpPr>
            <a:stCxn id="1389" idx="0"/>
            <a:endCxn id="1371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3" name="Google Shape;1393;p85"/>
          <p:cNvCxnSpPr>
            <a:stCxn id="1390" idx="0"/>
            <a:endCxn id="1371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4" name="Google Shape;1394;p85"/>
          <p:cNvCxnSpPr>
            <a:stCxn id="1391" idx="0"/>
            <a:endCxn id="1371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5" name="Google Shape;1395;p85"/>
          <p:cNvCxnSpPr>
            <a:stCxn id="1384" idx="0"/>
            <a:endCxn id="1371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96" name="Google Shape;1396;p85"/>
          <p:cNvCxnSpPr>
            <a:stCxn id="1376" idx="0"/>
            <a:endCxn id="1371" idx="2"/>
          </p:cNvCxnSpPr>
          <p:nvPr/>
        </p:nvCxnSpPr>
        <p:spPr>
          <a:xfrm rot="10800000" flipH="1">
            <a:off x="3647335" y="24368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97" name="Google Shape;1397;p85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398" name="Google Shape;1398;p85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3" name="Google Shape;1403;p86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04" name="Google Shape;1404;p86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05" name="Google Shape;1405;p86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06" name="Google Shape;1406;p86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07" name="Google Shape;1407;p86"/>
          <p:cNvCxnSpPr>
            <a:stCxn id="1403" idx="0"/>
            <a:endCxn id="1408" idx="2"/>
          </p:cNvCxnSpPr>
          <p:nvPr/>
        </p:nvCxnSpPr>
        <p:spPr>
          <a:xfrm rot="10800000" flipH="1">
            <a:off x="1420780" y="24369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09" name="Google Shape;1409;p86"/>
          <p:cNvCxnSpPr>
            <a:stCxn id="1404" idx="0"/>
            <a:endCxn id="1408" idx="2"/>
          </p:cNvCxnSpPr>
          <p:nvPr/>
        </p:nvCxnSpPr>
        <p:spPr>
          <a:xfrm rot="10800000" flipH="1">
            <a:off x="2140580" y="24369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0" name="Google Shape;1410;p86"/>
          <p:cNvCxnSpPr>
            <a:stCxn id="1406" idx="0"/>
            <a:endCxn id="1405" idx="2"/>
          </p:cNvCxnSpPr>
          <p:nvPr/>
        </p:nvCxnSpPr>
        <p:spPr>
          <a:xfrm rot="10800000" flipH="1">
            <a:off x="2909959" y="32337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1" name="Google Shape;1411;p86"/>
          <p:cNvSpPr/>
          <p:nvPr/>
        </p:nvSpPr>
        <p:spPr>
          <a:xfrm>
            <a:off x="3450880" y="4216668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12" name="Google Shape;1412;p86"/>
          <p:cNvSpPr/>
          <p:nvPr/>
        </p:nvSpPr>
        <p:spPr>
          <a:xfrm>
            <a:off x="3453580" y="36288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13" name="Google Shape;1413;p86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14" name="Google Shape;1414;p86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15" name="Google Shape;1415;p86"/>
          <p:cNvCxnSpPr>
            <a:stCxn id="1411" idx="0"/>
            <a:endCxn id="1408" idx="2"/>
          </p:cNvCxnSpPr>
          <p:nvPr/>
        </p:nvCxnSpPr>
        <p:spPr>
          <a:xfrm rot="10800000" flipH="1">
            <a:off x="3643930" y="2436768"/>
            <a:ext cx="1144200" cy="17799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6" name="Google Shape;1416;p86"/>
          <p:cNvCxnSpPr>
            <a:stCxn id="1412" idx="0"/>
            <a:endCxn id="1408" idx="2"/>
          </p:cNvCxnSpPr>
          <p:nvPr/>
        </p:nvCxnSpPr>
        <p:spPr>
          <a:xfrm rot="10800000" flipH="1">
            <a:off x="3646630" y="2436650"/>
            <a:ext cx="1141500" cy="1192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7" name="Google Shape;1417;p86"/>
          <p:cNvCxnSpPr>
            <a:stCxn id="1414" idx="0"/>
            <a:endCxn id="1413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18" name="Google Shape;1418;p86"/>
          <p:cNvCxnSpPr>
            <a:stCxn id="1405" idx="0"/>
            <a:endCxn id="1408" idx="2"/>
          </p:cNvCxnSpPr>
          <p:nvPr/>
        </p:nvCxnSpPr>
        <p:spPr>
          <a:xfrm rot="10800000" flipH="1">
            <a:off x="2916305" y="24367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9" name="Google Shape;1419;p86"/>
          <p:cNvSpPr/>
          <p:nvPr/>
        </p:nvSpPr>
        <p:spPr>
          <a:xfrm>
            <a:off x="4960580" y="4223238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20" name="Google Shape;1420;p86"/>
          <p:cNvSpPr/>
          <p:nvPr/>
        </p:nvSpPr>
        <p:spPr>
          <a:xfrm>
            <a:off x="4963280" y="3628850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21" name="Google Shape;1421;p86"/>
          <p:cNvSpPr/>
          <p:nvPr/>
        </p:nvSpPr>
        <p:spPr>
          <a:xfrm>
            <a:off x="538125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22" name="Google Shape;1422;p86"/>
          <p:cNvSpPr/>
          <p:nvPr/>
        </p:nvSpPr>
        <p:spPr>
          <a:xfrm>
            <a:off x="57363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23" name="Google Shape;1423;p86"/>
          <p:cNvCxnSpPr>
            <a:stCxn id="1419" idx="0"/>
            <a:endCxn id="1408" idx="2"/>
          </p:cNvCxnSpPr>
          <p:nvPr/>
        </p:nvCxnSpPr>
        <p:spPr>
          <a:xfrm rot="10800000">
            <a:off x="4787930" y="2436738"/>
            <a:ext cx="365700" cy="1786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4" name="Google Shape;1424;p86"/>
          <p:cNvCxnSpPr>
            <a:stCxn id="1420" idx="0"/>
            <a:endCxn id="1408" idx="2"/>
          </p:cNvCxnSpPr>
          <p:nvPr/>
        </p:nvCxnSpPr>
        <p:spPr>
          <a:xfrm rot="10800000">
            <a:off x="4787930" y="2436650"/>
            <a:ext cx="368400" cy="1192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25" name="Google Shape;1425;p86"/>
          <p:cNvCxnSpPr>
            <a:stCxn id="1422" idx="0"/>
            <a:endCxn id="1421" idx="2"/>
          </p:cNvCxnSpPr>
          <p:nvPr/>
        </p:nvCxnSpPr>
        <p:spPr>
          <a:xfrm rot="10800000">
            <a:off x="5574159" y="32340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26" name="Google Shape;1426;p86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27" name="Google Shape;1427;p86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08" name="Google Shape;1408;p86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28" name="Google Shape;1428;p86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29" name="Google Shape;1429;p86"/>
          <p:cNvCxnSpPr>
            <a:stCxn id="1426" idx="0"/>
            <a:endCxn id="1408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0" name="Google Shape;1430;p86"/>
          <p:cNvCxnSpPr>
            <a:stCxn id="1427" idx="0"/>
            <a:endCxn id="1408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1" name="Google Shape;1431;p86"/>
          <p:cNvCxnSpPr>
            <a:stCxn id="1428" idx="0"/>
            <a:endCxn id="1408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2" name="Google Shape;1432;p86"/>
          <p:cNvCxnSpPr>
            <a:stCxn id="1421" idx="0"/>
            <a:endCxn id="1408" idx="2"/>
          </p:cNvCxnSpPr>
          <p:nvPr/>
        </p:nvCxnSpPr>
        <p:spPr>
          <a:xfrm rot="10800000">
            <a:off x="4788005" y="24368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33" name="Google Shape;1433;p86"/>
          <p:cNvCxnSpPr>
            <a:stCxn id="1413" idx="0"/>
            <a:endCxn id="1408" idx="2"/>
          </p:cNvCxnSpPr>
          <p:nvPr/>
        </p:nvCxnSpPr>
        <p:spPr>
          <a:xfrm rot="10800000" flipH="1">
            <a:off x="3647335" y="24368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34" name="Google Shape;1434;p86"/>
          <p:cNvSpPr txBox="1">
            <a:spLocks noGrp="1"/>
          </p:cNvSpPr>
          <p:nvPr>
            <p:ph type="title"/>
          </p:nvPr>
        </p:nvSpPr>
        <p:spPr>
          <a:xfrm>
            <a:off x="0" y="0"/>
            <a:ext cx="47880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435" name="Google Shape;1435;p86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p87"/>
          <p:cNvSpPr/>
          <p:nvPr/>
        </p:nvSpPr>
        <p:spPr>
          <a:xfrm>
            <a:off x="12277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41" name="Google Shape;1441;p87"/>
          <p:cNvSpPr/>
          <p:nvPr/>
        </p:nvSpPr>
        <p:spPr>
          <a:xfrm>
            <a:off x="19475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42" name="Google Shape;1442;p87"/>
          <p:cNvSpPr/>
          <p:nvPr/>
        </p:nvSpPr>
        <p:spPr>
          <a:xfrm>
            <a:off x="2723255" y="29809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43" name="Google Shape;1443;p87"/>
          <p:cNvSpPr/>
          <p:nvPr/>
        </p:nvSpPr>
        <p:spPr>
          <a:xfrm>
            <a:off x="27169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44" name="Google Shape;1444;p87"/>
          <p:cNvCxnSpPr>
            <a:stCxn id="1440" idx="0"/>
            <a:endCxn id="1445" idx="2"/>
          </p:cNvCxnSpPr>
          <p:nvPr/>
        </p:nvCxnSpPr>
        <p:spPr>
          <a:xfrm rot="10800000" flipH="1">
            <a:off x="1420780" y="24369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6" name="Google Shape;1446;p87"/>
          <p:cNvCxnSpPr>
            <a:stCxn id="1441" idx="0"/>
            <a:endCxn id="1445" idx="2"/>
          </p:cNvCxnSpPr>
          <p:nvPr/>
        </p:nvCxnSpPr>
        <p:spPr>
          <a:xfrm rot="10800000" flipH="1">
            <a:off x="2140580" y="24369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47" name="Google Shape;1447;p87"/>
          <p:cNvCxnSpPr>
            <a:stCxn id="1443" idx="0"/>
            <a:endCxn id="1442" idx="2"/>
          </p:cNvCxnSpPr>
          <p:nvPr/>
        </p:nvCxnSpPr>
        <p:spPr>
          <a:xfrm rot="10800000" flipH="1">
            <a:off x="2909959" y="32337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48" name="Google Shape;1448;p87"/>
          <p:cNvSpPr/>
          <p:nvPr/>
        </p:nvSpPr>
        <p:spPr>
          <a:xfrm>
            <a:off x="3947292" y="2980968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49" name="Google Shape;1449;p87"/>
          <p:cNvSpPr/>
          <p:nvPr/>
        </p:nvSpPr>
        <p:spPr>
          <a:xfrm>
            <a:off x="4440305" y="298122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50" name="Google Shape;1450;p87"/>
          <p:cNvSpPr/>
          <p:nvPr/>
        </p:nvSpPr>
        <p:spPr>
          <a:xfrm>
            <a:off x="345428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51" name="Google Shape;1451;p87"/>
          <p:cNvSpPr/>
          <p:nvPr/>
        </p:nvSpPr>
        <p:spPr>
          <a:xfrm>
            <a:off x="42266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52" name="Google Shape;1452;p87"/>
          <p:cNvCxnSpPr>
            <a:stCxn id="1448" idx="0"/>
            <a:endCxn id="1445" idx="2"/>
          </p:cNvCxnSpPr>
          <p:nvPr/>
        </p:nvCxnSpPr>
        <p:spPr>
          <a:xfrm rot="10800000" flipH="1">
            <a:off x="4140342" y="2436768"/>
            <a:ext cx="647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3" name="Google Shape;1453;p87"/>
          <p:cNvCxnSpPr>
            <a:stCxn id="1449" idx="0"/>
            <a:endCxn id="1445" idx="2"/>
          </p:cNvCxnSpPr>
          <p:nvPr/>
        </p:nvCxnSpPr>
        <p:spPr>
          <a:xfrm rot="10800000" flipH="1">
            <a:off x="4633355" y="2436725"/>
            <a:ext cx="1548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4" name="Google Shape;1454;p87"/>
          <p:cNvCxnSpPr>
            <a:stCxn id="1451" idx="0"/>
            <a:endCxn id="1450" idx="2"/>
          </p:cNvCxnSpPr>
          <p:nvPr/>
        </p:nvCxnSpPr>
        <p:spPr>
          <a:xfrm rot="10800000">
            <a:off x="3647459" y="32340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55" name="Google Shape;1455;p87"/>
          <p:cNvCxnSpPr>
            <a:stCxn id="1442" idx="0"/>
            <a:endCxn id="1445" idx="2"/>
          </p:cNvCxnSpPr>
          <p:nvPr/>
        </p:nvCxnSpPr>
        <p:spPr>
          <a:xfrm rot="10800000" flipH="1">
            <a:off x="2916305" y="24367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56" name="Google Shape;1456;p87"/>
          <p:cNvSpPr/>
          <p:nvPr/>
        </p:nvSpPr>
        <p:spPr>
          <a:xfrm>
            <a:off x="4904121" y="298121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457" name="Google Shape;1457;p87"/>
          <p:cNvSpPr/>
          <p:nvPr/>
        </p:nvSpPr>
        <p:spPr>
          <a:xfrm>
            <a:off x="5379193" y="2980975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458" name="Google Shape;1458;p87"/>
          <p:cNvSpPr/>
          <p:nvPr/>
        </p:nvSpPr>
        <p:spPr>
          <a:xfrm>
            <a:off x="5838455" y="2981093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459" name="Google Shape;1459;p87"/>
          <p:cNvSpPr/>
          <p:nvPr/>
        </p:nvSpPr>
        <p:spPr>
          <a:xfrm>
            <a:off x="6193509" y="36288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460" name="Google Shape;1460;p87"/>
          <p:cNvCxnSpPr>
            <a:stCxn id="1456" idx="0"/>
            <a:endCxn id="1445" idx="2"/>
          </p:cNvCxnSpPr>
          <p:nvPr/>
        </p:nvCxnSpPr>
        <p:spPr>
          <a:xfrm rot="10800000">
            <a:off x="4787871" y="2436713"/>
            <a:ext cx="309300" cy="5445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1" name="Google Shape;1461;p87"/>
          <p:cNvCxnSpPr>
            <a:stCxn id="1457" idx="0"/>
            <a:endCxn id="1445" idx="2"/>
          </p:cNvCxnSpPr>
          <p:nvPr/>
        </p:nvCxnSpPr>
        <p:spPr>
          <a:xfrm rot="10800000">
            <a:off x="4788043" y="2436775"/>
            <a:ext cx="784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2" name="Google Shape;1462;p87"/>
          <p:cNvCxnSpPr>
            <a:stCxn id="1459" idx="0"/>
            <a:endCxn id="1458" idx="2"/>
          </p:cNvCxnSpPr>
          <p:nvPr/>
        </p:nvCxnSpPr>
        <p:spPr>
          <a:xfrm rot="10800000">
            <a:off x="6031359" y="32340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63" name="Google Shape;1463;p87"/>
          <p:cNvSpPr/>
          <p:nvPr/>
        </p:nvSpPr>
        <p:spPr>
          <a:xfrm>
            <a:off x="7039430" y="29811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464" name="Google Shape;1464;p87"/>
          <p:cNvSpPr/>
          <p:nvPr/>
        </p:nvSpPr>
        <p:spPr>
          <a:xfrm>
            <a:off x="6466630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45" name="Google Shape;1445;p87"/>
          <p:cNvSpPr/>
          <p:nvPr/>
        </p:nvSpPr>
        <p:spPr>
          <a:xfrm>
            <a:off x="4594960" y="2183867"/>
            <a:ext cx="386100" cy="252900"/>
          </a:xfrm>
          <a:prstGeom prst="rect">
            <a:avLst/>
          </a:prstGeom>
          <a:solidFill>
            <a:srgbClr val="A4C2F4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465" name="Google Shape;1465;p87"/>
          <p:cNvSpPr/>
          <p:nvPr/>
        </p:nvSpPr>
        <p:spPr>
          <a:xfrm>
            <a:off x="7652884" y="29810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466" name="Google Shape;1466;p87"/>
          <p:cNvCxnSpPr>
            <a:stCxn id="1463" idx="0"/>
            <a:endCxn id="1445" idx="2"/>
          </p:cNvCxnSpPr>
          <p:nvPr/>
        </p:nvCxnSpPr>
        <p:spPr>
          <a:xfrm rot="10800000">
            <a:off x="4788080" y="24369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7" name="Google Shape;1467;p87"/>
          <p:cNvCxnSpPr>
            <a:stCxn id="1464" idx="0"/>
            <a:endCxn id="1445" idx="2"/>
          </p:cNvCxnSpPr>
          <p:nvPr/>
        </p:nvCxnSpPr>
        <p:spPr>
          <a:xfrm rot="10800000">
            <a:off x="4787980" y="24368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8" name="Google Shape;1468;p87"/>
          <p:cNvCxnSpPr>
            <a:stCxn id="1465" idx="0"/>
            <a:endCxn id="1445" idx="2"/>
          </p:cNvCxnSpPr>
          <p:nvPr/>
        </p:nvCxnSpPr>
        <p:spPr>
          <a:xfrm rot="10800000">
            <a:off x="4788034" y="24368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69" name="Google Shape;1469;p87"/>
          <p:cNvCxnSpPr>
            <a:stCxn id="1458" idx="0"/>
            <a:endCxn id="1445" idx="2"/>
          </p:cNvCxnSpPr>
          <p:nvPr/>
        </p:nvCxnSpPr>
        <p:spPr>
          <a:xfrm rot="10800000">
            <a:off x="4788005" y="2436893"/>
            <a:ext cx="1243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70" name="Google Shape;1470;p87"/>
          <p:cNvCxnSpPr>
            <a:stCxn id="1450" idx="0"/>
            <a:endCxn id="1445" idx="2"/>
          </p:cNvCxnSpPr>
          <p:nvPr/>
        </p:nvCxnSpPr>
        <p:spPr>
          <a:xfrm rot="10800000" flipH="1">
            <a:off x="3647335" y="24368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71" name="Google Shape;1471;p87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 Compression: Another Clever Idea</a:t>
            </a:r>
            <a:endParaRPr/>
          </a:p>
        </p:txBody>
      </p:sp>
      <p:sp>
        <p:nvSpPr>
          <p:cNvPr id="1472" name="Google Shape;1472;p87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Draw the tree after we call isConnected(14, 13).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p88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478" name="Google Shape;1478;p88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compressing the tree with each union and isConnected call, we keep the tree nice and short.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nodes N grows, our tree tends to get taller.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number of operations M grows, our tree tends to get shorter.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enough operations tree height will shrink to 1.</a:t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89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Intuition</a:t>
            </a:r>
            <a:endParaRPr/>
          </a:p>
        </p:txBody>
      </p:sp>
      <p:sp>
        <p:nvSpPr>
          <p:cNvPr id="1484" name="Google Shape;1484;p89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By compressing the tree with each union and isConnected call, we keep the tree nice and short.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Note: The tree we started with in the exercise you completed is impossible to generate if we’re using path compression!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structure in red is impossible (try to convince yourself if you’d like).</a:t>
            </a:r>
            <a:endParaRPr/>
          </a:p>
        </p:txBody>
      </p:sp>
      <p:sp>
        <p:nvSpPr>
          <p:cNvPr id="1485" name="Google Shape;1485;p89"/>
          <p:cNvSpPr/>
          <p:nvPr/>
        </p:nvSpPr>
        <p:spPr>
          <a:xfrm>
            <a:off x="1227730" y="35907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486" name="Google Shape;1486;p89"/>
          <p:cNvSpPr/>
          <p:nvPr/>
        </p:nvSpPr>
        <p:spPr>
          <a:xfrm>
            <a:off x="1947530" y="35907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487" name="Google Shape;1487;p89"/>
          <p:cNvSpPr/>
          <p:nvPr/>
        </p:nvSpPr>
        <p:spPr>
          <a:xfrm>
            <a:off x="2723255" y="35905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488" name="Google Shape;1488;p89"/>
          <p:cNvSpPr/>
          <p:nvPr/>
        </p:nvSpPr>
        <p:spPr>
          <a:xfrm>
            <a:off x="2716909" y="4238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489" name="Google Shape;1489;p89"/>
          <p:cNvCxnSpPr>
            <a:stCxn id="1485" idx="0"/>
            <a:endCxn id="1490" idx="2"/>
          </p:cNvCxnSpPr>
          <p:nvPr/>
        </p:nvCxnSpPr>
        <p:spPr>
          <a:xfrm rot="10800000" flipH="1">
            <a:off x="1420780" y="30465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1" name="Google Shape;1491;p89"/>
          <p:cNvCxnSpPr>
            <a:stCxn id="1486" idx="0"/>
            <a:endCxn id="1490" idx="2"/>
          </p:cNvCxnSpPr>
          <p:nvPr/>
        </p:nvCxnSpPr>
        <p:spPr>
          <a:xfrm rot="10800000" flipH="1">
            <a:off x="2140580" y="30465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2" name="Google Shape;1492;p89"/>
          <p:cNvCxnSpPr>
            <a:stCxn id="1488" idx="0"/>
            <a:endCxn id="1487" idx="2"/>
          </p:cNvCxnSpPr>
          <p:nvPr/>
        </p:nvCxnSpPr>
        <p:spPr>
          <a:xfrm rot="10800000" flipH="1">
            <a:off x="2909959" y="38433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3" name="Google Shape;1493;p89"/>
          <p:cNvSpPr/>
          <p:nvPr/>
        </p:nvSpPr>
        <p:spPr>
          <a:xfrm>
            <a:off x="3450880" y="4826268"/>
            <a:ext cx="386100" cy="252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13</a:t>
            </a:r>
            <a:endParaRPr/>
          </a:p>
        </p:txBody>
      </p:sp>
      <p:sp>
        <p:nvSpPr>
          <p:cNvPr id="1494" name="Google Shape;1494;p89"/>
          <p:cNvSpPr/>
          <p:nvPr/>
        </p:nvSpPr>
        <p:spPr>
          <a:xfrm>
            <a:off x="3453580" y="4238450"/>
            <a:ext cx="386100" cy="252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495" name="Google Shape;1495;p89"/>
          <p:cNvSpPr/>
          <p:nvPr/>
        </p:nvSpPr>
        <p:spPr>
          <a:xfrm>
            <a:off x="3454285" y="3590693"/>
            <a:ext cx="386100" cy="252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496" name="Google Shape;1496;p89"/>
          <p:cNvSpPr/>
          <p:nvPr/>
        </p:nvSpPr>
        <p:spPr>
          <a:xfrm>
            <a:off x="4226609" y="4238450"/>
            <a:ext cx="386100" cy="252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cxnSp>
        <p:nvCxnSpPr>
          <p:cNvPr id="1497" name="Google Shape;1497;p89"/>
          <p:cNvCxnSpPr>
            <a:stCxn id="1493" idx="0"/>
            <a:endCxn id="1494" idx="2"/>
          </p:cNvCxnSpPr>
          <p:nvPr/>
        </p:nvCxnSpPr>
        <p:spPr>
          <a:xfrm rot="10800000" flipH="1">
            <a:off x="3643930" y="4491468"/>
            <a:ext cx="2700" cy="33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8" name="Google Shape;1498;p89"/>
          <p:cNvCxnSpPr>
            <a:stCxn id="1494" idx="0"/>
            <a:endCxn id="1495" idx="2"/>
          </p:cNvCxnSpPr>
          <p:nvPr/>
        </p:nvCxnSpPr>
        <p:spPr>
          <a:xfrm rot="10800000" flipH="1">
            <a:off x="3646630" y="3843650"/>
            <a:ext cx="6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499" name="Google Shape;1499;p89"/>
          <p:cNvCxnSpPr>
            <a:stCxn id="1496" idx="0"/>
            <a:endCxn id="1495" idx="2"/>
          </p:cNvCxnSpPr>
          <p:nvPr/>
        </p:nvCxnSpPr>
        <p:spPr>
          <a:xfrm rot="10800000">
            <a:off x="3647459" y="3843650"/>
            <a:ext cx="772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0" name="Google Shape;1500;p89"/>
          <p:cNvCxnSpPr>
            <a:stCxn id="1487" idx="0"/>
            <a:endCxn id="1490" idx="2"/>
          </p:cNvCxnSpPr>
          <p:nvPr/>
        </p:nvCxnSpPr>
        <p:spPr>
          <a:xfrm rot="10800000" flipH="1">
            <a:off x="2916305" y="30463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1" name="Google Shape;1501;p89"/>
          <p:cNvSpPr/>
          <p:nvPr/>
        </p:nvSpPr>
        <p:spPr>
          <a:xfrm>
            <a:off x="4960580" y="4832838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</a:t>
            </a:r>
            <a:endParaRPr/>
          </a:p>
        </p:txBody>
      </p:sp>
      <p:sp>
        <p:nvSpPr>
          <p:cNvPr id="1502" name="Google Shape;1502;p89"/>
          <p:cNvSpPr/>
          <p:nvPr/>
        </p:nvSpPr>
        <p:spPr>
          <a:xfrm>
            <a:off x="4963280" y="4238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503" name="Google Shape;1503;p89"/>
          <p:cNvSpPr/>
          <p:nvPr/>
        </p:nvSpPr>
        <p:spPr>
          <a:xfrm>
            <a:off x="5381255" y="35906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04" name="Google Shape;1504;p89"/>
          <p:cNvSpPr/>
          <p:nvPr/>
        </p:nvSpPr>
        <p:spPr>
          <a:xfrm>
            <a:off x="5736309" y="42384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05" name="Google Shape;1505;p89"/>
          <p:cNvCxnSpPr>
            <a:stCxn id="1501" idx="0"/>
            <a:endCxn id="1502" idx="2"/>
          </p:cNvCxnSpPr>
          <p:nvPr/>
        </p:nvCxnSpPr>
        <p:spPr>
          <a:xfrm rot="10800000" flipH="1">
            <a:off x="5153630" y="4491438"/>
            <a:ext cx="2700" cy="3414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6" name="Google Shape;1506;p89"/>
          <p:cNvCxnSpPr>
            <a:stCxn id="1502" idx="0"/>
            <a:endCxn id="1503" idx="2"/>
          </p:cNvCxnSpPr>
          <p:nvPr/>
        </p:nvCxnSpPr>
        <p:spPr>
          <a:xfrm rot="10800000" flipH="1">
            <a:off x="5156330" y="3843650"/>
            <a:ext cx="4179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07" name="Google Shape;1507;p89"/>
          <p:cNvCxnSpPr>
            <a:stCxn id="1504" idx="0"/>
            <a:endCxn id="1503" idx="2"/>
          </p:cNvCxnSpPr>
          <p:nvPr/>
        </p:nvCxnSpPr>
        <p:spPr>
          <a:xfrm rot="10800000">
            <a:off x="5574159" y="38436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08" name="Google Shape;1508;p89"/>
          <p:cNvSpPr/>
          <p:nvPr/>
        </p:nvSpPr>
        <p:spPr>
          <a:xfrm>
            <a:off x="7039430" y="35907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09" name="Google Shape;1509;p89"/>
          <p:cNvSpPr/>
          <p:nvPr/>
        </p:nvSpPr>
        <p:spPr>
          <a:xfrm>
            <a:off x="6466630" y="35906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490" name="Google Shape;1490;p89"/>
          <p:cNvSpPr/>
          <p:nvPr/>
        </p:nvSpPr>
        <p:spPr>
          <a:xfrm>
            <a:off x="4594960" y="2793467"/>
            <a:ext cx="386100" cy="252900"/>
          </a:xfrm>
          <a:prstGeom prst="rect">
            <a:avLst/>
          </a:prstGeom>
          <a:solidFill>
            <a:srgbClr val="F4CCCC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10" name="Google Shape;1510;p89"/>
          <p:cNvSpPr/>
          <p:nvPr/>
        </p:nvSpPr>
        <p:spPr>
          <a:xfrm>
            <a:off x="7652884" y="35906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11" name="Google Shape;1511;p89"/>
          <p:cNvCxnSpPr>
            <a:stCxn id="1508" idx="0"/>
            <a:endCxn id="1490" idx="2"/>
          </p:cNvCxnSpPr>
          <p:nvPr/>
        </p:nvCxnSpPr>
        <p:spPr>
          <a:xfrm rot="10800000">
            <a:off x="4788080" y="30465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2" name="Google Shape;1512;p89"/>
          <p:cNvCxnSpPr>
            <a:stCxn id="1509" idx="0"/>
            <a:endCxn id="1490" idx="2"/>
          </p:cNvCxnSpPr>
          <p:nvPr/>
        </p:nvCxnSpPr>
        <p:spPr>
          <a:xfrm rot="10800000">
            <a:off x="4787980" y="30464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3" name="Google Shape;1513;p89"/>
          <p:cNvCxnSpPr>
            <a:stCxn id="1510" idx="0"/>
            <a:endCxn id="1490" idx="2"/>
          </p:cNvCxnSpPr>
          <p:nvPr/>
        </p:nvCxnSpPr>
        <p:spPr>
          <a:xfrm rot="10800000">
            <a:off x="4788034" y="30464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4" name="Google Shape;1514;p89"/>
          <p:cNvCxnSpPr>
            <a:stCxn id="1503" idx="0"/>
            <a:endCxn id="1490" idx="2"/>
          </p:cNvCxnSpPr>
          <p:nvPr/>
        </p:nvCxnSpPr>
        <p:spPr>
          <a:xfrm rot="10800000">
            <a:off x="4788005" y="30464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15" name="Google Shape;1515;p89"/>
          <p:cNvCxnSpPr>
            <a:stCxn id="1495" idx="0"/>
            <a:endCxn id="1490" idx="2"/>
          </p:cNvCxnSpPr>
          <p:nvPr/>
        </p:nvCxnSpPr>
        <p:spPr>
          <a:xfrm rot="10800000" flipH="1">
            <a:off x="3647335" y="30464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0" name="Google Shape;1520;p9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170 Analysis of Disjoint Sets</a:t>
            </a:r>
            <a:endParaRPr/>
          </a:p>
        </p:txBody>
      </p:sp>
      <p:sp>
        <p:nvSpPr>
          <p:cNvPr id="1521" name="Google Shape;1521;p90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967000" cy="160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CS170, you’ll show that each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/>
              <a:t> or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connect</a:t>
            </a:r>
            <a:r>
              <a:rPr lang="en"/>
              <a:t> operation takes on average lg* N time because the tree is kept so compressed.</a:t>
            </a:r>
            <a:endParaRPr sz="1800"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lg*: How many times you need to press the log2 button on a calculator before you get to a number that is 1 or less. Example:         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http://joshh.ug/logstar/demo.html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 operations on N nodes </a:t>
            </a:r>
            <a:r>
              <a:rPr lang="en"/>
              <a:t>takes</a:t>
            </a:r>
            <a:r>
              <a:rPr lang="en" sz="1800"/>
              <a:t> O(M lg* N) ti</a:t>
            </a:r>
            <a:r>
              <a:rPr lang="en"/>
              <a:t>me for large M.</a:t>
            </a:r>
            <a:endParaRPr sz="180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lg* is less than or equal to 5 for any realistic input.</a:t>
            </a:r>
            <a:endParaRPr sz="1800"/>
          </a:p>
        </p:txBody>
      </p:sp>
      <p:sp>
        <p:nvSpPr>
          <p:cNvPr id="1522" name="Google Shape;1522;p90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23" name="Google Shape;1523;p90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24" name="Google Shape;1524;p90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25" name="Google Shape;1525;p90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26" name="Google Shape;1526;p90"/>
          <p:cNvCxnSpPr>
            <a:stCxn id="1522" idx="0"/>
            <a:endCxn id="1527" idx="2"/>
          </p:cNvCxnSpPr>
          <p:nvPr/>
        </p:nvCxnSpPr>
        <p:spPr>
          <a:xfrm rot="10800000" flipH="1">
            <a:off x="353980" y="29703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8" name="Google Shape;1528;p90"/>
          <p:cNvCxnSpPr>
            <a:stCxn id="1523" idx="0"/>
            <a:endCxn id="1527" idx="2"/>
          </p:cNvCxnSpPr>
          <p:nvPr/>
        </p:nvCxnSpPr>
        <p:spPr>
          <a:xfrm rot="10800000" flipH="1">
            <a:off x="1073780" y="29703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29" name="Google Shape;1529;p90"/>
          <p:cNvCxnSpPr>
            <a:stCxn id="1525" idx="0"/>
            <a:endCxn id="1524" idx="2"/>
          </p:cNvCxnSpPr>
          <p:nvPr/>
        </p:nvCxnSpPr>
        <p:spPr>
          <a:xfrm rot="10800000" flipH="1">
            <a:off x="1843159" y="37671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0" name="Google Shape;1530;p90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31" name="Google Shape;1531;p90"/>
          <p:cNvCxnSpPr>
            <a:stCxn id="1524" idx="0"/>
            <a:endCxn id="1527" idx="2"/>
          </p:cNvCxnSpPr>
          <p:nvPr/>
        </p:nvCxnSpPr>
        <p:spPr>
          <a:xfrm rot="10800000" flipH="1">
            <a:off x="1849505" y="29701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2" name="Google Shape;1532;p90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33" name="Google Shape;1533;p90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34" name="Google Shape;1534;p90"/>
          <p:cNvCxnSpPr>
            <a:stCxn id="1533" idx="0"/>
            <a:endCxn id="1532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35" name="Google Shape;1535;p90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36" name="Google Shape;1536;p90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27" name="Google Shape;1527;p90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37" name="Google Shape;1537;p90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38" name="Google Shape;1538;p90"/>
          <p:cNvCxnSpPr>
            <a:stCxn id="1535" idx="0"/>
            <a:endCxn id="1527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39" name="Google Shape;1539;p90"/>
          <p:cNvCxnSpPr>
            <a:stCxn id="1536" idx="0"/>
            <a:endCxn id="1527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0" name="Google Shape;1540;p90"/>
          <p:cNvCxnSpPr>
            <a:stCxn id="1537" idx="0"/>
            <a:endCxn id="1527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1" name="Google Shape;1541;p90"/>
          <p:cNvCxnSpPr>
            <a:stCxn id="1532" idx="0"/>
            <a:endCxn id="1527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42" name="Google Shape;1542;p90"/>
          <p:cNvCxnSpPr>
            <a:stCxn id="1530" idx="0"/>
            <a:endCxn id="1527" idx="2"/>
          </p:cNvCxnSpPr>
          <p:nvPr/>
        </p:nvCxnSpPr>
        <p:spPr>
          <a:xfrm rot="10800000" flipH="1">
            <a:off x="2580535" y="29702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543" name="Google Shape;1543;p90"/>
          <p:cNvGraphicFramePr/>
          <p:nvPr/>
        </p:nvGraphicFramePr>
        <p:xfrm>
          <a:off x="7113375" y="1656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98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lg* N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n" sz="1800" baseline="30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65536</a:t>
                      </a:r>
                      <a:endParaRPr sz="1800"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 sz="18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44" name="Google Shape;1544;p90"/>
          <p:cNvSpPr txBox="1"/>
          <p:nvPr/>
        </p:nvSpPr>
        <p:spPr>
          <a:xfrm>
            <a:off x="6178450" y="4520400"/>
            <a:ext cx="557100" cy="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baseline="30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16</a:t>
            </a:r>
            <a:endParaRPr/>
          </a:p>
        </p:txBody>
      </p:sp>
      <p:cxnSp>
        <p:nvCxnSpPr>
          <p:cNvPr id="1545" name="Google Shape;1545;p90"/>
          <p:cNvCxnSpPr/>
          <p:nvPr/>
        </p:nvCxnSpPr>
        <p:spPr>
          <a:xfrm rot="10800000" flipH="1">
            <a:off x="6660125" y="4217800"/>
            <a:ext cx="584400" cy="3897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0" name="Google Shape;1550;p91"/>
          <p:cNvGraphicFramePr/>
          <p:nvPr/>
        </p:nvGraphicFramePr>
        <p:xfrm>
          <a:off x="7127289" y="2037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980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α(N)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...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aseline="30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551" name="Google Shape;1551;p91"/>
          <p:cNvCxnSpPr/>
          <p:nvPr/>
        </p:nvCxnSpPr>
        <p:spPr>
          <a:xfrm rot="10800000" flipH="1">
            <a:off x="6768600" y="4665650"/>
            <a:ext cx="814500" cy="1623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52" name="Google Shape;1552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3100" y="4463775"/>
            <a:ext cx="635100" cy="644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3" name="Google Shape;1553;p91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8520600" cy="22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can provide an even tighter bound, showing that each operation takes on average α(N) time. 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α is the inverse Ackermann function.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</a:pPr>
            <a:r>
              <a:rPr lang="en"/>
              <a:t>See “Efficiency of a Good But Not Linear Set Union Algorithm.”</a:t>
            </a:r>
            <a:endParaRPr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○"/>
            </a:pPr>
            <a:r>
              <a:rPr lang="en"/>
              <a:t>Written by Bob Tarjan while at UC Berkeley in 1975.</a:t>
            </a:r>
            <a:endParaRPr/>
          </a:p>
        </p:txBody>
      </p:sp>
      <p:sp>
        <p:nvSpPr>
          <p:cNvPr id="1554" name="Google Shape;1554;p9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Even More Careful Analysis</a:t>
            </a:r>
            <a:endParaRPr/>
          </a:p>
        </p:txBody>
      </p:sp>
      <p:sp>
        <p:nvSpPr>
          <p:cNvPr id="1555" name="Google Shape;1555;p91"/>
          <p:cNvSpPr/>
          <p:nvPr/>
        </p:nvSpPr>
        <p:spPr>
          <a:xfrm>
            <a:off x="1609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15</a:t>
            </a:r>
            <a:endParaRPr/>
          </a:p>
        </p:txBody>
      </p:sp>
      <p:sp>
        <p:nvSpPr>
          <p:cNvPr id="1556" name="Google Shape;1556;p91"/>
          <p:cNvSpPr/>
          <p:nvPr/>
        </p:nvSpPr>
        <p:spPr>
          <a:xfrm>
            <a:off x="8807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1557" name="Google Shape;1557;p91"/>
          <p:cNvSpPr/>
          <p:nvPr/>
        </p:nvSpPr>
        <p:spPr>
          <a:xfrm>
            <a:off x="1656455" y="351436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558" name="Google Shape;1558;p91"/>
          <p:cNvSpPr/>
          <p:nvPr/>
        </p:nvSpPr>
        <p:spPr>
          <a:xfrm>
            <a:off x="1650109" y="4162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cxnSp>
        <p:nvCxnSpPr>
          <p:cNvPr id="1559" name="Google Shape;1559;p91"/>
          <p:cNvCxnSpPr>
            <a:stCxn id="1555" idx="0"/>
            <a:endCxn id="1560" idx="2"/>
          </p:cNvCxnSpPr>
          <p:nvPr/>
        </p:nvCxnSpPr>
        <p:spPr>
          <a:xfrm rot="10800000" flipH="1">
            <a:off x="353980" y="2970300"/>
            <a:ext cx="33672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1" name="Google Shape;1561;p91"/>
          <p:cNvCxnSpPr>
            <a:stCxn id="1556" idx="0"/>
            <a:endCxn id="1560" idx="2"/>
          </p:cNvCxnSpPr>
          <p:nvPr/>
        </p:nvCxnSpPr>
        <p:spPr>
          <a:xfrm rot="10800000" flipH="1">
            <a:off x="1073780" y="2970300"/>
            <a:ext cx="26475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2" name="Google Shape;1562;p91"/>
          <p:cNvCxnSpPr>
            <a:stCxn id="1558" idx="0"/>
            <a:endCxn id="1557" idx="2"/>
          </p:cNvCxnSpPr>
          <p:nvPr/>
        </p:nvCxnSpPr>
        <p:spPr>
          <a:xfrm rot="10800000" flipH="1">
            <a:off x="1843159" y="3767150"/>
            <a:ext cx="6300" cy="395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3" name="Google Shape;1563;p91"/>
          <p:cNvSpPr/>
          <p:nvPr/>
        </p:nvSpPr>
        <p:spPr>
          <a:xfrm>
            <a:off x="2387485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cxnSp>
        <p:nvCxnSpPr>
          <p:cNvPr id="1564" name="Google Shape;1564;p91"/>
          <p:cNvCxnSpPr>
            <a:stCxn id="1557" idx="0"/>
            <a:endCxn id="1560" idx="2"/>
          </p:cNvCxnSpPr>
          <p:nvPr/>
        </p:nvCxnSpPr>
        <p:spPr>
          <a:xfrm rot="10800000" flipH="1">
            <a:off x="1849505" y="297016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5" name="Google Shape;1565;p91"/>
          <p:cNvSpPr/>
          <p:nvPr/>
        </p:nvSpPr>
        <p:spPr>
          <a:xfrm>
            <a:off x="4314455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566" name="Google Shape;1566;p91"/>
          <p:cNvSpPr/>
          <p:nvPr/>
        </p:nvSpPr>
        <p:spPr>
          <a:xfrm>
            <a:off x="4669509" y="416225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cxnSp>
        <p:nvCxnSpPr>
          <p:cNvPr id="1567" name="Google Shape;1567;p91"/>
          <p:cNvCxnSpPr>
            <a:stCxn id="1566" idx="0"/>
            <a:endCxn id="1565" idx="2"/>
          </p:cNvCxnSpPr>
          <p:nvPr/>
        </p:nvCxnSpPr>
        <p:spPr>
          <a:xfrm rot="10800000">
            <a:off x="4507359" y="3767450"/>
            <a:ext cx="355200" cy="3948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8" name="Google Shape;1568;p91"/>
          <p:cNvSpPr/>
          <p:nvPr/>
        </p:nvSpPr>
        <p:spPr>
          <a:xfrm>
            <a:off x="5972630" y="3514500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569" name="Google Shape;1569;p91"/>
          <p:cNvSpPr/>
          <p:nvPr/>
        </p:nvSpPr>
        <p:spPr>
          <a:xfrm>
            <a:off x="5399830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560" name="Google Shape;1560;p91"/>
          <p:cNvSpPr/>
          <p:nvPr/>
        </p:nvSpPr>
        <p:spPr>
          <a:xfrm>
            <a:off x="3528160" y="2717267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1570" name="Google Shape;1570;p91"/>
          <p:cNvSpPr/>
          <p:nvPr/>
        </p:nvSpPr>
        <p:spPr>
          <a:xfrm>
            <a:off x="6586084" y="3514493"/>
            <a:ext cx="386100" cy="252900"/>
          </a:xfrm>
          <a:prstGeom prst="rect">
            <a:avLst/>
          </a:prstGeom>
          <a:solidFill>
            <a:srgbClr val="B6D7A8"/>
          </a:solidFill>
          <a:ln w="19050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cxnSp>
        <p:nvCxnSpPr>
          <p:cNvPr id="1571" name="Google Shape;1571;p91"/>
          <p:cNvCxnSpPr>
            <a:stCxn id="1568" idx="0"/>
            <a:endCxn id="1560" idx="2"/>
          </p:cNvCxnSpPr>
          <p:nvPr/>
        </p:nvCxnSpPr>
        <p:spPr>
          <a:xfrm rot="10800000">
            <a:off x="3721280" y="2970300"/>
            <a:ext cx="24444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2" name="Google Shape;1572;p91"/>
          <p:cNvCxnSpPr>
            <a:stCxn id="1569" idx="0"/>
            <a:endCxn id="1560" idx="2"/>
          </p:cNvCxnSpPr>
          <p:nvPr/>
        </p:nvCxnSpPr>
        <p:spPr>
          <a:xfrm rot="10800000">
            <a:off x="3721180" y="2970293"/>
            <a:ext cx="18717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3" name="Google Shape;1573;p91"/>
          <p:cNvCxnSpPr>
            <a:stCxn id="1570" idx="0"/>
            <a:endCxn id="1560" idx="2"/>
          </p:cNvCxnSpPr>
          <p:nvPr/>
        </p:nvCxnSpPr>
        <p:spPr>
          <a:xfrm rot="10800000">
            <a:off x="3721234" y="2970293"/>
            <a:ext cx="30579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4" name="Google Shape;1574;p91"/>
          <p:cNvCxnSpPr>
            <a:stCxn id="1565" idx="0"/>
            <a:endCxn id="1560" idx="2"/>
          </p:cNvCxnSpPr>
          <p:nvPr/>
        </p:nvCxnSpPr>
        <p:spPr>
          <a:xfrm rot="10800000">
            <a:off x="3721205" y="2970293"/>
            <a:ext cx="7863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5" name="Google Shape;1575;p91"/>
          <p:cNvCxnSpPr>
            <a:stCxn id="1563" idx="0"/>
            <a:endCxn id="1560" idx="2"/>
          </p:cNvCxnSpPr>
          <p:nvPr/>
        </p:nvCxnSpPr>
        <p:spPr>
          <a:xfrm rot="10800000" flipH="1">
            <a:off x="2580535" y="2970293"/>
            <a:ext cx="1140600" cy="5442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0" name="Google Shape;1580;p9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Summary of Our Iterative Design Process</a:t>
            </a:r>
            <a:endParaRPr/>
          </a:p>
        </p:txBody>
      </p:sp>
      <p:sp>
        <p:nvSpPr>
          <p:cNvPr id="1581" name="Google Shape;1581;p92"/>
          <p:cNvSpPr txBox="1">
            <a:spLocks noGrp="1"/>
          </p:cNvSpPr>
          <p:nvPr>
            <p:ph type="body" idx="1"/>
          </p:nvPr>
        </p:nvSpPr>
        <p:spPr>
          <a:xfrm>
            <a:off x="107050" y="402200"/>
            <a:ext cx="9036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And we’re done! The end result of our iterative design process is the standard way disjoint sets are implemented today - quick union and path compression.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ideas that made our implementation efficient: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 sets as connected components (don’t track individual connections).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ListOfSetsDS</a:t>
            </a:r>
            <a:r>
              <a:rPr lang="en"/>
              <a:t>: Store connected components as a List of Sets (slow, complicated).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QuickFindDS</a:t>
            </a:r>
            <a:r>
              <a:rPr lang="en"/>
              <a:t>: Store connected components as set ids.</a:t>
            </a:r>
            <a:endParaRPr/>
          </a:p>
          <a:p>
            <a:pPr marL="914400" lvl="1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○"/>
            </a:pPr>
            <a:r>
              <a:rPr lang="en" b="1"/>
              <a:t>QuickUnionDS</a:t>
            </a:r>
            <a:r>
              <a:rPr lang="en"/>
              <a:t>: Store connected components as parent ids.</a:t>
            </a:r>
            <a:endParaRPr/>
          </a:p>
          <a:p>
            <a:pPr marL="1371600" lvl="2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■"/>
            </a:pPr>
            <a:r>
              <a:rPr lang="en" b="1"/>
              <a:t>WeightedQuickUnionDS</a:t>
            </a:r>
            <a:r>
              <a:rPr lang="en"/>
              <a:t>: Also track the size of each set, and use size to decide on new tree root.</a:t>
            </a:r>
            <a:endParaRPr/>
          </a:p>
          <a:p>
            <a:pPr marL="1828800" lvl="3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WeightedQuickUnionWithPathCompressionDS</a:t>
            </a:r>
            <a:r>
              <a:rPr lang="en"/>
              <a:t>: On calls to connect and isConnected, set parent id to the root for all items seen.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35" name="Google Shape;235;p30"/>
          <p:cNvCxnSpPr>
            <a:stCxn id="236" idx="3"/>
            <a:endCxn id="237" idx="2"/>
          </p:cNvCxnSpPr>
          <p:nvPr/>
        </p:nvCxnSpPr>
        <p:spPr>
          <a:xfrm rot="10800000" flipH="1">
            <a:off x="5884200" y="22579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8" name="Google Shape;238;p30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39" name="Google Shape;239;p30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40" name="Google Shape;240;p30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41" name="Google Shape;241;p30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42" name="Google Shape;242;p30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43" name="Google Shape;243;p30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44" name="Google Shape;244;p30"/>
          <p:cNvCxnSpPr>
            <a:stCxn id="238" idx="2"/>
            <a:endCxn id="239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5" name="Google Shape;245;p30"/>
          <p:cNvCxnSpPr>
            <a:stCxn id="238" idx="3"/>
            <a:endCxn id="241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6" name="Google Shape;246;p30"/>
          <p:cNvCxnSpPr>
            <a:stCxn id="241" idx="3"/>
            <a:endCxn id="242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" name="Google Shape;247;p30"/>
          <p:cNvCxnSpPr>
            <a:stCxn id="240" idx="2"/>
            <a:endCxn id="243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8" name="Google Shape;248;p30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249" name="Google Shape;249;p30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0" name="Google Shape;250;p30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6" name="Google Shape;1586;p93"/>
          <p:cNvGraphicFramePr/>
          <p:nvPr/>
        </p:nvGraphicFramePr>
        <p:xfrm>
          <a:off x="952500" y="781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{37D3146D-487F-4CBE-BFF4-A8934D7EB82D}</a:tableStyleId>
              </a:tblPr>
              <a:tblGrid>
                <a:gridCol w="4721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Implementation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Runtime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ListOfSetsDS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QuickFindDS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Θ(NM)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O(NM)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O(M log N)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WeightedQuickUnionDSWithPathCompression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O(M α(N))</a:t>
                      </a:r>
                      <a:endParaRPr sz="1800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87" name="Google Shape;1587;p93"/>
          <p:cNvSpPr txBox="1"/>
          <p:nvPr/>
        </p:nvSpPr>
        <p:spPr>
          <a:xfrm>
            <a:off x="243000" y="3513025"/>
            <a:ext cx="8901000" cy="146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Runtimes are given assuming: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have a DisjointSets object of size N.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Char char="●"/>
            </a:pP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 perform M operations, where an operation is defined as either a call to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</a:t>
            </a:r>
            <a:r>
              <a:rPr lang="en" sz="20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isConnected</a:t>
            </a:r>
            <a:r>
              <a:rPr lang="en" sz="2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8" name="Google Shape;1588;p93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Summary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56" name="Google Shape;256;p31"/>
          <p:cNvCxnSpPr>
            <a:stCxn id="257" idx="3"/>
            <a:endCxn id="258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59" name="Google Shape;259;p31"/>
          <p:cNvCxnSpPr>
            <a:stCxn id="258" idx="3"/>
            <a:endCxn id="260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61" name="Google Shape;261;p31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62" name="Google Shape;262;p31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63" name="Google Shape;263;p31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64" name="Google Shape;264;p31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65" name="Google Shape;265;p31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66" name="Google Shape;266;p31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67" name="Google Shape;267;p31"/>
          <p:cNvCxnSpPr>
            <a:stCxn id="261" idx="2"/>
            <a:endCxn id="26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8" name="Google Shape;268;p31"/>
          <p:cNvCxnSpPr>
            <a:stCxn id="261" idx="3"/>
            <a:endCxn id="264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69" name="Google Shape;269;p31"/>
          <p:cNvCxnSpPr>
            <a:stCxn id="264" idx="3"/>
            <a:endCxn id="265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0" name="Google Shape;270;p31"/>
          <p:cNvCxnSpPr>
            <a:stCxn id="263" idx="2"/>
            <a:endCxn id="26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1" name="Google Shape;271;p31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272" name="Google Shape;272;p31"/>
          <p:cNvCxnSpPr>
            <a:stCxn id="273" idx="3"/>
            <a:endCxn id="274" idx="2"/>
          </p:cNvCxnSpPr>
          <p:nvPr/>
        </p:nvCxnSpPr>
        <p:spPr>
          <a:xfrm rot="10800000" flipH="1">
            <a:off x="5884200" y="22579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5" name="Google Shape;275;p31"/>
          <p:cNvCxnSpPr>
            <a:stCxn id="262" idx="2"/>
            <a:endCxn id="271" idx="2"/>
          </p:cNvCxnSpPr>
          <p:nvPr/>
        </p:nvCxnSpPr>
        <p:spPr>
          <a:xfrm rot="-5400000" flipH="1">
            <a:off x="7234500" y="1296488"/>
            <a:ext cx="600" cy="30246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76" name="Google Shape;276;p31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7" name="Google Shape;277;p31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2"/>
          <p:cNvSpPr txBox="1">
            <a:spLocks noGrp="1"/>
          </p:cNvSpPr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Disjoint Sets on Integers</a:t>
            </a:r>
            <a:endParaRPr/>
          </a:p>
        </p:txBody>
      </p:sp>
      <p:cxnSp>
        <p:nvCxnSpPr>
          <p:cNvPr id="283" name="Google Shape;283;p32"/>
          <p:cNvCxnSpPr>
            <a:stCxn id="284" idx="3"/>
            <a:endCxn id="285" idx="1"/>
          </p:cNvCxnSpPr>
          <p:nvPr/>
        </p:nvCxnSpPr>
        <p:spPr>
          <a:xfrm>
            <a:off x="5884200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32"/>
          <p:cNvCxnSpPr>
            <a:stCxn id="285" idx="3"/>
            <a:endCxn id="287" idx="1"/>
          </p:cNvCxnSpPr>
          <p:nvPr/>
        </p:nvCxnSpPr>
        <p:spPr>
          <a:xfrm>
            <a:off x="6522839" y="2096325"/>
            <a:ext cx="315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8" name="Google Shape;288;p32"/>
          <p:cNvCxnSpPr>
            <a:stCxn id="289" idx="3"/>
            <a:endCxn id="290" idx="0"/>
          </p:cNvCxnSpPr>
          <p:nvPr/>
        </p:nvCxnSpPr>
        <p:spPr>
          <a:xfrm>
            <a:off x="8250613" y="2096325"/>
            <a:ext cx="4965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1" name="Google Shape;291;p32"/>
          <p:cNvSpPr/>
          <p:nvPr/>
        </p:nvSpPr>
        <p:spPr>
          <a:xfrm>
            <a:off x="5560800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</a:t>
            </a:r>
            <a:endParaRPr/>
          </a:p>
        </p:txBody>
      </p:sp>
      <p:sp>
        <p:nvSpPr>
          <p:cNvPr id="292" name="Google Shape;292;p32"/>
          <p:cNvSpPr/>
          <p:nvPr/>
        </p:nvSpPr>
        <p:spPr>
          <a:xfrm>
            <a:off x="5560800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93" name="Google Shape;293;p32"/>
          <p:cNvSpPr/>
          <p:nvPr/>
        </p:nvSpPr>
        <p:spPr>
          <a:xfrm>
            <a:off x="7927213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94" name="Google Shape;294;p32"/>
          <p:cNvSpPr/>
          <p:nvPr/>
        </p:nvSpPr>
        <p:spPr>
          <a:xfrm>
            <a:off x="619943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95" name="Google Shape;295;p32"/>
          <p:cNvSpPr/>
          <p:nvPr/>
        </p:nvSpPr>
        <p:spPr>
          <a:xfrm>
            <a:off x="6838079" y="1934625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296" name="Google Shape;296;p32"/>
          <p:cNvSpPr/>
          <p:nvPr/>
        </p:nvSpPr>
        <p:spPr>
          <a:xfrm>
            <a:off x="79272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cxnSp>
        <p:nvCxnSpPr>
          <p:cNvPr id="297" name="Google Shape;297;p32"/>
          <p:cNvCxnSpPr>
            <a:stCxn id="291" idx="2"/>
            <a:endCxn id="292" idx="0"/>
          </p:cNvCxnSpPr>
          <p:nvPr/>
        </p:nvCxnSpPr>
        <p:spPr>
          <a:xfrm>
            <a:off x="5722500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8" name="Google Shape;298;p32"/>
          <p:cNvCxnSpPr>
            <a:stCxn id="293" idx="2"/>
            <a:endCxn id="296" idx="0"/>
          </p:cNvCxnSpPr>
          <p:nvPr/>
        </p:nvCxnSpPr>
        <p:spPr>
          <a:xfrm>
            <a:off x="8088913" y="2258025"/>
            <a:ext cx="0" cy="22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9" name="Google Shape;299;p32"/>
          <p:cNvSpPr/>
          <p:nvPr/>
        </p:nvSpPr>
        <p:spPr>
          <a:xfrm>
            <a:off x="8585413" y="2485088"/>
            <a:ext cx="323400" cy="3234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cxnSp>
        <p:nvCxnSpPr>
          <p:cNvPr id="300" name="Google Shape;300;p32"/>
          <p:cNvCxnSpPr>
            <a:stCxn id="301" idx="3"/>
            <a:endCxn id="302" idx="2"/>
          </p:cNvCxnSpPr>
          <p:nvPr/>
        </p:nvCxnSpPr>
        <p:spPr>
          <a:xfrm rot="10800000" flipH="1">
            <a:off x="5884200" y="2257988"/>
            <a:ext cx="1115700" cy="3888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3" name="Google Shape;303;p32"/>
          <p:cNvCxnSpPr>
            <a:stCxn id="292" idx="2"/>
            <a:endCxn id="299" idx="2"/>
          </p:cNvCxnSpPr>
          <p:nvPr/>
        </p:nvCxnSpPr>
        <p:spPr>
          <a:xfrm rot="-5400000" flipH="1">
            <a:off x="7234500" y="1296488"/>
            <a:ext cx="600" cy="3024600"/>
          </a:xfrm>
          <a:prstGeom prst="curvedConnector3">
            <a:avLst>
              <a:gd name="adj1" fmla="val 396875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4" name="Google Shape;304;p32"/>
          <p:cNvSpPr txBox="1"/>
          <p:nvPr/>
        </p:nvSpPr>
        <p:spPr>
          <a:xfrm>
            <a:off x="652200" y="2144250"/>
            <a:ext cx="3540600" cy="2382600"/>
          </a:xfrm>
          <a:prstGeom prst="rect">
            <a:avLst/>
          </a:prstGeom>
          <a:noFill/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 = DisjointSets(7)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ds.connect(0, 1)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connect(1, 2)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connect(0, 4)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connect(3, 5)</a:t>
            </a:r>
            <a:endParaRPr sz="1600"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isConnected(2, 4): </a:t>
            </a:r>
            <a:r>
              <a:rPr lang="en" sz="1600" b="1">
                <a:solidFill>
                  <a:srgbClr val="6D9EEB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sz="1600" b="1">
              <a:solidFill>
                <a:srgbClr val="6D9EEB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</a:t>
            </a:r>
            <a:r>
              <a:rPr lang="en" sz="1600">
                <a:latin typeface="Consolas"/>
                <a:ea typeface="Consolas"/>
                <a:cs typeface="Consolas"/>
                <a:sym typeface="Consolas"/>
              </a:rPr>
              <a:t>isConnected(3, 0): </a:t>
            </a:r>
            <a:r>
              <a:rPr lang="en" sz="1600" b="1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sz="1600" b="1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2)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ds.connect(4,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ds.connect(3, 6)</a:t>
            </a:r>
            <a:endParaRPr sz="1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5" name="Google Shape;305;p32"/>
          <p:cNvSpPr txBox="1">
            <a:spLocks noGrp="1"/>
          </p:cNvSpPr>
          <p:nvPr>
            <p:ph type="body" idx="1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To keep things simple, we’re going to: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Force all items to be integers instead of arbitrary data (e.g. 8 instead of USA).</a:t>
            </a:r>
            <a:endParaRPr/>
          </a:p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Declare the number of items in advance, everything is disconnected at start.</a:t>
            </a:r>
            <a:br>
              <a:rPr lang="en"/>
            </a:br>
            <a:br>
              <a:rPr lang="en"/>
            </a:b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6635</Words>
  <Application>Microsoft Office PowerPoint</Application>
  <PresentationFormat>On-screen Show (16:9)</PresentationFormat>
  <Paragraphs>1340</Paragraphs>
  <Slides>70</Slides>
  <Notes>70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8" baseType="lpstr">
      <vt:lpstr>Roboto Medium</vt:lpstr>
      <vt:lpstr>Arial</vt:lpstr>
      <vt:lpstr>Ubuntu Mono</vt:lpstr>
      <vt:lpstr>Consolas</vt:lpstr>
      <vt:lpstr>Roboto Light</vt:lpstr>
      <vt:lpstr>Roboto</vt:lpstr>
      <vt:lpstr>Calibri</vt:lpstr>
      <vt:lpstr>Simple Lecture</vt:lpstr>
      <vt:lpstr>Disjoint Sets</vt:lpstr>
      <vt:lpstr>Disjoint Sets API</vt:lpstr>
      <vt:lpstr>Meta-goals of the Coming Lectures: Data Structure Refinement</vt:lpstr>
      <vt:lpstr>The Disjoint Sets Data Structure</vt:lpstr>
      <vt:lpstr>The Disjoint Sets Data Structure</vt:lpstr>
      <vt:lpstr>Disjoint Sets on Integers</vt:lpstr>
      <vt:lpstr>Disjoint Sets on Integers</vt:lpstr>
      <vt:lpstr>Disjoint Sets on Integers</vt:lpstr>
      <vt:lpstr>Disjoint Sets on Integers</vt:lpstr>
      <vt:lpstr>Disjoint Sets on Integers</vt:lpstr>
      <vt:lpstr>The Disjoint Sets Interface</vt:lpstr>
      <vt:lpstr>Tracking Connected Components</vt:lpstr>
      <vt:lpstr>The Naive Approach</vt:lpstr>
      <vt:lpstr>A Better Approach: Connected Components</vt:lpstr>
      <vt:lpstr>A Better Approach: Connected Components</vt:lpstr>
      <vt:lpstr>Challenge: Pick Data Structures to Support Tracking of Sets</vt:lpstr>
      <vt:lpstr>List of Sets</vt:lpstr>
      <vt:lpstr>Challenge: Pick Data Structures to Support Tracking of Sets</vt:lpstr>
      <vt:lpstr>Challenge: Pick Data Structures to Support Tracking of Sets</vt:lpstr>
      <vt:lpstr>QuickFind</vt:lpstr>
      <vt:lpstr>Performance Summary</vt:lpstr>
      <vt:lpstr>Next Approach: Array of Integers</vt:lpstr>
      <vt:lpstr>QuickFindDS</vt:lpstr>
      <vt:lpstr>Performance Summary</vt:lpstr>
      <vt:lpstr>Quick Union</vt:lpstr>
      <vt:lpstr>Improving the Connect Operation</vt:lpstr>
      <vt:lpstr>Improving the Connect Operation</vt:lpstr>
      <vt:lpstr>Improving the Connect Operation</vt:lpstr>
      <vt:lpstr>Improving the Connect Operation</vt:lpstr>
      <vt:lpstr>Improving the Connect Operation</vt:lpstr>
      <vt:lpstr>Improving the Connect Operation</vt:lpstr>
      <vt:lpstr>Improving the Connect Operation</vt:lpstr>
      <vt:lpstr>Set Union Using Rooted-Tree Representation</vt:lpstr>
      <vt:lpstr>The Worst Case</vt:lpstr>
      <vt:lpstr>The Worst Case</vt:lpstr>
      <vt:lpstr>QuickUnionDS</vt:lpstr>
      <vt:lpstr>Performance Summary</vt:lpstr>
      <vt:lpstr>Weighted Quick Union</vt:lpstr>
      <vt:lpstr>A Choice of Two Roots: yellkey.com/detail</vt:lpstr>
      <vt:lpstr>A Choice of Two Roots</vt:lpstr>
      <vt:lpstr>Possible Approach</vt:lpstr>
      <vt:lpstr>Weighted QuickUnion: http://yellkey.com/unit</vt:lpstr>
      <vt:lpstr>Improvement #1: Weighted QuickUnion</vt:lpstr>
      <vt:lpstr>Implementing WeightedQuickUnion</vt:lpstr>
      <vt:lpstr>Weighted Quick Union Performance</vt:lpstr>
      <vt:lpstr>Weighted Quick Union Performance</vt:lpstr>
      <vt:lpstr>Weighted Quick Union Performance</vt:lpstr>
      <vt:lpstr>Weighted Quick Union Performance</vt:lpstr>
      <vt:lpstr>Weighted Quick Union Performance</vt:lpstr>
      <vt:lpstr>Weighted Quick Union Performance</vt:lpstr>
      <vt:lpstr>Weighted Quick Union Performance</vt:lpstr>
      <vt:lpstr>Weighted Quick Union Performance</vt:lpstr>
      <vt:lpstr>Weighted Quick Union Performance</vt:lpstr>
      <vt:lpstr>Performance Summary</vt:lpstr>
      <vt:lpstr>Why Weights Instead of Heights?</vt:lpstr>
      <vt:lpstr>WQU with Path Compression</vt:lpstr>
      <vt:lpstr>What We’ve Achieved</vt:lpstr>
      <vt:lpstr>170 Spoiler: Path Compression: A Clever Idea</vt:lpstr>
      <vt:lpstr>170 Spoiler: Path Compression: A Clever Idea</vt:lpstr>
      <vt:lpstr>170 Spoiler: Path Compression: A Clever Idea</vt:lpstr>
      <vt:lpstr>Path Compression: Another Clever Idea</vt:lpstr>
      <vt:lpstr>Path Compression: Another Clever Idea</vt:lpstr>
      <vt:lpstr>Path Compression: Another Clever Idea</vt:lpstr>
      <vt:lpstr>Path Compression: Another Clever Idea</vt:lpstr>
      <vt:lpstr>Intuition</vt:lpstr>
      <vt:lpstr>Intuition</vt:lpstr>
      <vt:lpstr>CS 170 Analysis of Disjoint Sets</vt:lpstr>
      <vt:lpstr>Even More Careful Analysis</vt:lpstr>
      <vt:lpstr>A Summary of Our Iterative Design Process</vt:lpstr>
      <vt:lpstr>Performance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Vader Darth</cp:lastModifiedBy>
  <cp:revision>2</cp:revision>
  <dcterms:modified xsi:type="dcterms:W3CDTF">2025-07-16T14:10:46Z</dcterms:modified>
</cp:coreProperties>
</file>