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</p:sldIdLst>
  <p:sldSz cy="5143500" cx="9144000"/>
  <p:notesSz cx="6858000" cy="9144000"/>
  <p:embeddedFontLst>
    <p:embeddedFont>
      <p:font typeface="Roboto Medium"/>
      <p:regular r:id="rId126"/>
      <p:bold r:id="rId127"/>
      <p:italic r:id="rId128"/>
      <p:boldItalic r:id="rId129"/>
    </p:embeddedFont>
    <p:embeddedFont>
      <p:font typeface="Roboto"/>
      <p:regular r:id="rId130"/>
      <p:bold r:id="rId131"/>
      <p:italic r:id="rId132"/>
      <p:boldItalic r:id="rId133"/>
    </p:embeddedFont>
    <p:embeddedFont>
      <p:font typeface="Roboto Light"/>
      <p:regular r:id="rId134"/>
      <p:bold r:id="rId135"/>
      <p:italic r:id="rId136"/>
      <p:boldItalic r:id="rId137"/>
    </p:embeddedFont>
    <p:embeddedFont>
      <p:font typeface="Ubuntu Mono"/>
      <p:regular r:id="rId138"/>
      <p:bold r:id="rId139"/>
      <p:italic r:id="rId140"/>
      <p:boldItalic r:id="rId1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font" Target="fonts/RobotoMedium-boldItalic.fntdata"/><Relationship Id="rId128" Type="http://schemas.openxmlformats.org/officeDocument/2006/relationships/font" Target="fonts/RobotoMedium-italic.fntdata"/><Relationship Id="rId127" Type="http://schemas.openxmlformats.org/officeDocument/2006/relationships/font" Target="fonts/RobotoMedium-bold.fntdata"/><Relationship Id="rId126" Type="http://schemas.openxmlformats.org/officeDocument/2006/relationships/font" Target="fonts/RobotoMedium-regular.fntdata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1" Type="http://schemas.openxmlformats.org/officeDocument/2006/relationships/font" Target="fonts/UbuntuMono-boldItalic.fntdata"/><Relationship Id="rId140" Type="http://schemas.openxmlformats.org/officeDocument/2006/relationships/font" Target="fonts/Ubuntu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font" Target="fonts/UbuntuMono-bold.fntdata"/><Relationship Id="rId138" Type="http://schemas.openxmlformats.org/officeDocument/2006/relationships/font" Target="fonts/UbuntuMono-regular.fntdata"/><Relationship Id="rId137" Type="http://schemas.openxmlformats.org/officeDocument/2006/relationships/font" Target="fonts/RobotoLight-boldItalic.fntdata"/><Relationship Id="rId132" Type="http://schemas.openxmlformats.org/officeDocument/2006/relationships/font" Target="fonts/Roboto-italic.fntdata"/><Relationship Id="rId131" Type="http://schemas.openxmlformats.org/officeDocument/2006/relationships/font" Target="fonts/Roboto-bold.fntdata"/><Relationship Id="rId130" Type="http://schemas.openxmlformats.org/officeDocument/2006/relationships/font" Target="fonts/Roboto-regular.fntdata"/><Relationship Id="rId136" Type="http://schemas.openxmlformats.org/officeDocument/2006/relationships/font" Target="fonts/RobotoLight-italic.fntdata"/><Relationship Id="rId135" Type="http://schemas.openxmlformats.org/officeDocument/2006/relationships/font" Target="fonts/RobotoLight-bold.fntdata"/><Relationship Id="rId134" Type="http://schemas.openxmlformats.org/officeDocument/2006/relationships/font" Target="fonts/RobotoLight-regular.fntdata"/><Relationship Id="rId133" Type="http://schemas.openxmlformats.org/officeDocument/2006/relationships/font" Target="fonts/Roboto-boldItalic.fntdata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de6103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de6103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ddfcf9e38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ddfcf9e3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a26ad5818_1_4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a26ad5818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5a26ad5818_1_4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5a26ad5818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5a26ad5818_1_4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5a26ad5818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a26ad5818_1_4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a26ad5818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5a26ad5818_1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5a26ad5818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5a26ad5818_1_4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5a26ad5818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5a26ad5818_1_4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5a26ad5818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5d44fe4ae6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5d44fe4a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5d44fe4ae6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5d44fe4a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eddfcf9e38_0_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eddfcf9e3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df68bc350_1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df68bc35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48c70e9182_1_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48c70e9182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023ce2e461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023ce2e46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48c70e9182_1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48c70e9182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48c70e9182_1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48c70e9182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48c70e9182_1_3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48c70e9182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minutes showing good way to test, not including this slide.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48c70e9182_1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48c70e9182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48c70e9182_1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48c70e9182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http://ryantablada.com/post/red-green-refactor---a-tdd-fairytale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48c70e9182_1_3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48c70e9182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https://thumbs.dreamstime.com/x/business-person-eating-pizza-computer-8427611.jpg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edf68bc350_1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edf68bc35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48c70e9182_1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48c70e9182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df68bc350_1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df68bc35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48c70e9182_1_4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48c70e9182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48c70e9182_1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48c70e9182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https://www.fluffybooru.org/post/view/40111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f68bc350_1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df68bc35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8c70e9182_1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8c70e918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23ce2e461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23ce2e4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ddfcf9e38_0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ddfcf9e3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a26ad5818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a26ad58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a26ad5818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a26ad58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a26ad5818_1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a26ad581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23ce2e461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23ce2e46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a26ad5818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a26ad581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26ad5818_1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26ad58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a26ad5818_1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a26ad581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8c70e9182_1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8c70e918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a26ad5818_1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a26ad58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26ad5818_1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26ad581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a26ad5818_1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a26ad581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a26ad5818_1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a26ad581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ddfcf9e38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ddfcf9e3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ddfcf9e38_0_1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ddfcf9e3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8c70e9182_1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8c70e91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23ce2e461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023ce2e46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8c70e9182_1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8c70e918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8c70e9182_1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48c70e918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023ce2e461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023ce2e4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23ce2e461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023ce2e4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df68bc350_1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df68bc35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5a26ad5818_1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5a26ad581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a26ad5818_1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a26ad581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a26ad5818_1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a26ad581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a26ad5818_1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a26ad581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8c70e9182_1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8c70e918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source</a:t>
            </a:r>
            <a:r>
              <a:rPr lang="en"/>
              <a:t>: Wet Hot American Summer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a26ad5818_1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a26ad581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a26ad5818_1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a26ad5818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5a26ad5818_1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5a26ad581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26ad5818_1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a26ad581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a26ad5818_1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a26ad581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a26ad5818_1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a26ad581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a26ad5818_1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a26ad581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26ad5818_1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a26ad5818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5a26ad5818_1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5a26ad581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5a26ad5818_1_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5a26ad5818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8c70e9182_1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8c70e91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4150!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a26ad5818_1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5a26ad5818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ddfcf9e38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eddfcf9e3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023ce2e461_0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023ce2e46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23ce2e461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23ce2e4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ddfcf9e38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eddfcf9e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a26ad5818_1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a26ad581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a26ad5818_1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a26ad5818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a26ad5818_1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5a26ad5818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5a26ad5818_1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5a26ad5818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5a26ad5818_1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5a26ad5818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8c70e9182_1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8c70e918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5a26ad5818_1_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5a26ad581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023ce2e461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023ce2e4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eddfcf9e38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eddfcf9e3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5a26ad5818_1_2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5a26ad5818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a26ad5818_1_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a26ad5818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5a26ad5818_1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5a26ad5818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a26ad5818_1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5a26ad5818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5a26ad5818_1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5a26ad5818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26ad5818_1_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26ad581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a26ad5818_1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a26ad5818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8c70e9182_1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8c70e918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a26ad5818_1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a26ad5818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5a26ad5818_1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5a26ad5818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5a26ad5818_1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5a26ad5818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5a26ad5818_1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5a26ad5818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eddfcf9e38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eddfcf9e3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023ce2e461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023ce2e4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edf68bc350_1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edf68bc35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48c70e9182_1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48c70e9182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023ce2e461_0_1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023ce2e4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48c70e9182_1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48c70e9182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a26ad581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a26ad5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5a26ad5818_1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5a26ad5818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5a26ad5818_1_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5a26ad5818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5a26ad5818_1_3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5a26ad5818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5a26ad5818_1_3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5a26ad5818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5a26ad5818_1_3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5a26ad5818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5a26ad5818_1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5a26ad5818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5a26ad5818_1_3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5a26ad5818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5a26ad5818_1_3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5a26ad5818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5a26ad5818_1_3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5a26ad5818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023ce2e461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023ce2e4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23ce2e461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23ce2e46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41ace02e135166d9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41ace02e135166d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023ce2e461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023ce2e46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5a26ad5818_1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5a26ad5818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a26ad5818_1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a26ad5818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5a26ad5818_1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5a26ad5818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5a26ad5818_1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5a26ad5818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5a26ad5818_1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5a26ad5818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48c70e9182_1_2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48c70e9182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eddfcf9e38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eddfcf9e3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a26ad5818_1_3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a26ad5818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playlist?list=PLnp31xXvnfRqRR4OQx_I3YPkA87bO0whh" TargetMode="External"/><Relationship Id="rId5" Type="http://schemas.openxmlformats.org/officeDocument/2006/relationships/hyperlink" Target="https://docs.google.com/presentation/d/1DBTKzI6eDcRr_Mg05jQWBEEfgkR4pEJ7O3ZuZI7L-Pw" TargetMode="External"/><Relationship Id="rId6" Type="http://schemas.openxmlformats.org/officeDocument/2006/relationships/hyperlink" Target="https://www.youtube.com/watch?v=eQtYunCk1g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9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hyperlink" Target="http://ryantablada.com/post/red-green-refactor---a-tdd-fairytale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5.png"/><Relationship Id="rId4" Type="http://schemas.openxmlformats.org/officeDocument/2006/relationships/hyperlink" Target="https://thumbs.dreamstime.com/x/business-person-eating-pizza-computer-8427611.jpg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Berkeley-CS61B/lectureCode-sp23/tree/main/lec6_test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Sd9H5akiY5M" TargetMode="External"/><Relationship Id="rId4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Testing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6 (Josh version)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75" y="118778"/>
            <a:ext cx="4207875" cy="23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304850" y="132875"/>
            <a:ext cx="4096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 In FA23, there are two different versions of this lecture, which both cover the same content: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Josh Hug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Slides (this presentation)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Justin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Slides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Recording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tried to write a test, the most natural approach would be to start with an input and </a:t>
            </a:r>
            <a:r>
              <a:rPr lang="en"/>
              <a:t>expected result</a:t>
            </a:r>
            <a:r>
              <a:rPr lang="en"/>
              <a:t>.</a:t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301950" y="1461350"/>
            <a:ext cx="85401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Test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24" name="Google Shape;1124;p12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12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31" name="Google Shape;1131;p124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2" name="Google Shape;1132;p12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38" name="Google Shape;1138;p12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9" name="Google Shape;1139;p12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45" name="Google Shape;1145;p12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6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6" name="Google Shape;1146;p12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52" name="Google Shape;1152;p12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6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3" name="Google Shape;1153;p12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59" name="Google Shape;1159;p12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6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0" name="Google Shape;1160;p12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66" name="Google Shape;1166;p12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6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12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73" name="Google Shape;1173;p13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4" name="Google Shape;1174;p13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80" name="Google Shape;1180;p13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3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1187" name="Google Shape;1187;p132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identify another fundamental design flaw in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Modified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</p:txBody>
      </p:sp>
      <p:sp>
        <p:nvSpPr>
          <p:cNvPr id="1188" name="Google Shape;1188;p132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89" name="Google Shape;1189;p132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0" name="Google Shape;1190;p132"/>
          <p:cNvSpPr/>
          <p:nvPr/>
        </p:nvSpPr>
        <p:spPr>
          <a:xfrm>
            <a:off x="3272015" y="2438604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1" name="Google Shape;1191;p132"/>
          <p:cNvSpPr/>
          <p:nvPr/>
        </p:nvSpPr>
        <p:spPr>
          <a:xfrm>
            <a:off x="3272015" y="2891519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2" name="Google Shape;1192;p132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3" name="Google Shape;1193;p132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4" name="Google Shape;1194;p132"/>
          <p:cNvSpPr/>
          <p:nvPr/>
        </p:nvSpPr>
        <p:spPr>
          <a:xfrm>
            <a:off x="3272015" y="334443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195" name="Google Shape;1195;p132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132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197" name="Google Shape;1197;p132"/>
          <p:cNvSpPr/>
          <p:nvPr/>
        </p:nvSpPr>
        <p:spPr>
          <a:xfrm>
            <a:off x="3272015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98" name="Google Shape;1198;p132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1199" name="Google Shape;1199;p132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132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132"/>
          <p:cNvSpPr/>
          <p:nvPr/>
        </p:nvSpPr>
        <p:spPr>
          <a:xfrm>
            <a:off x="3272015" y="4662307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int findSmallest(String[] input,</a:t>
            </a: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 int k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tried to write a test, the most natural approach would be to start with an input and expected result. Then call sort.</a:t>
            </a:r>
            <a:endParaRPr/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Test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301950" y="1461350"/>
            <a:ext cx="85401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We’re Done!</a:t>
            </a:r>
            <a:endParaRPr/>
          </a:p>
        </p:txBody>
      </p:sp>
      <p:sp>
        <p:nvSpPr>
          <p:cNvPr id="1207" name="Google Shape;1207;p1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Often, development is an incremental process that involves lots of task switching and on the fly design modification.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8920"/>
                </a:solidFill>
              </a:rPr>
              <a:t>Tests</a:t>
            </a:r>
            <a:r>
              <a:rPr lang="en"/>
              <a:t> provide stability and scaffolding.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confidence in </a:t>
            </a:r>
            <a:r>
              <a:rPr b="1" lang="en">
                <a:solidFill>
                  <a:schemeClr val="accent3"/>
                </a:solidFill>
              </a:rPr>
              <a:t>basic units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later changes to </a:t>
            </a:r>
            <a:r>
              <a:rPr b="1" lang="en">
                <a:solidFill>
                  <a:schemeClr val="accent3"/>
                </a:solidFill>
              </a:rPr>
              <a:t>basic units</a:t>
            </a:r>
            <a:r>
              <a:rPr lang="en"/>
              <a:t> don’t break them.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individual pieces of your code are under constant inspection, not just the overall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you focus on one task at a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larger projects, tests also allow you to safely </a:t>
            </a:r>
            <a:r>
              <a:rPr b="1" lang="en">
                <a:solidFill>
                  <a:schemeClr val="accent3"/>
                </a:solidFill>
              </a:rPr>
              <a:t>refactor</a:t>
            </a:r>
            <a:r>
              <a:rPr lang="en"/>
              <a:t>! Sometimes code gets ugly, necessitating redesign and rewrites (see projects 2B and 3).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Selection Sort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Testing Philosophy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1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Philosophy</a:t>
            </a:r>
            <a:endParaRPr/>
          </a:p>
        </p:txBody>
      </p:sp>
      <p:sp>
        <p:nvSpPr>
          <p:cNvPr id="1214" name="Google Shape;1214;p1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Magic autograder tells you code works.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Behind the scenes, we use Truth + JUnit + jh61b libraries.</a:t>
            </a:r>
            <a:endParaRPr/>
          </a:p>
        </p:txBody>
      </p:sp>
      <p:sp>
        <p:nvSpPr>
          <p:cNvPr id="1220" name="Google Shape;1220;p1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#1: Autograder</a:t>
            </a:r>
            <a:endParaRPr/>
          </a:p>
        </p:txBody>
      </p:sp>
      <p:sp>
        <p:nvSpPr>
          <p:cNvPr id="1221" name="Google Shape;1221;p135"/>
          <p:cNvSpPr/>
          <p:nvPr/>
        </p:nvSpPr>
        <p:spPr>
          <a:xfrm>
            <a:off x="7348795" y="344977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22" name="Google Shape;1222;p135"/>
          <p:cNvSpPr txBox="1"/>
          <p:nvPr/>
        </p:nvSpPr>
        <p:spPr>
          <a:xfrm>
            <a:off x="90600" y="1542025"/>
            <a:ext cx="49524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Downsides: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exist in the real world.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slow workflow.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3" name="Google Shape;1223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3108" y="1494975"/>
            <a:ext cx="1677469" cy="16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135"/>
          <p:cNvSpPr txBox="1"/>
          <p:nvPr/>
        </p:nvSpPr>
        <p:spPr>
          <a:xfrm>
            <a:off x="5758684" y="3042100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cxnSp>
        <p:nvCxnSpPr>
          <p:cNvPr id="1225" name="Google Shape;1225;p135"/>
          <p:cNvCxnSpPr>
            <a:stCxn id="1223" idx="1"/>
            <a:endCxn id="1221" idx="0"/>
          </p:cNvCxnSpPr>
          <p:nvPr/>
        </p:nvCxnSpPr>
        <p:spPr>
          <a:xfrm>
            <a:off x="6930577" y="2305875"/>
            <a:ext cx="980100" cy="1143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 Driven Development (ADD)</a:t>
            </a:r>
            <a:endParaRPr/>
          </a:p>
        </p:txBody>
      </p:sp>
      <p:sp>
        <p:nvSpPr>
          <p:cNvPr id="1231" name="Google Shape;1231;p1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worst way to approach programming in 61B: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entire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to autograder. Get many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Until correct, repeat: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Run autograder.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print statements to find bug.</a:t>
            </a:r>
            <a:endParaRPr/>
          </a:p>
        </p:txBody>
      </p:sp>
      <p:sp>
        <p:nvSpPr>
          <p:cNvPr id="1232" name="Google Shape;1232;p136"/>
          <p:cNvSpPr txBox="1"/>
          <p:nvPr/>
        </p:nvSpPr>
        <p:spPr>
          <a:xfrm>
            <a:off x="231325" y="4660300"/>
            <a:ext cx="8017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Print statements are not inherently evil. While they are a weak tool, they are very easy to use.</a:t>
            </a:r>
            <a:endParaRPr/>
          </a:p>
        </p:txBody>
      </p:sp>
      <p:sp>
        <p:nvSpPr>
          <p:cNvPr id="1233" name="Google Shape;1233;p136"/>
          <p:cNvSpPr txBox="1"/>
          <p:nvPr/>
        </p:nvSpPr>
        <p:spPr>
          <a:xfrm>
            <a:off x="5795675" y="936025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Test Failed. Expected: ... 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4" name="Google Shape;1234;p136"/>
          <p:cNvSpPr txBox="1"/>
          <p:nvPr>
            <p:ph idx="1" type="body"/>
          </p:nvPr>
        </p:nvSpPr>
        <p:spPr>
          <a:xfrm>
            <a:off x="100842" y="2166633"/>
            <a:ext cx="88227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changes to code to try to fix bug.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workflow is slow and unsafe!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Write tests for every “unit”.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 (and assertJ and JUnit) make this easy!</a:t>
            </a:r>
            <a:endParaRPr/>
          </a:p>
        </p:txBody>
      </p:sp>
      <p:sp>
        <p:nvSpPr>
          <p:cNvPr id="1240" name="Google Shape;1240;p1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#2: Unit Tests</a:t>
            </a:r>
            <a:endParaRPr/>
          </a:p>
        </p:txBody>
      </p:sp>
      <p:sp>
        <p:nvSpPr>
          <p:cNvPr id="1241" name="Google Shape;1241;p137"/>
          <p:cNvSpPr/>
          <p:nvPr/>
        </p:nvSpPr>
        <p:spPr>
          <a:xfrm>
            <a:off x="6396100" y="187290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42" name="Google Shape;1242;p137"/>
          <p:cNvSpPr/>
          <p:nvPr/>
        </p:nvSpPr>
        <p:spPr>
          <a:xfrm>
            <a:off x="4762521" y="1442763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43" name="Google Shape;1243;p137"/>
          <p:cNvSpPr txBox="1"/>
          <p:nvPr/>
        </p:nvSpPr>
        <p:spPr>
          <a:xfrm>
            <a:off x="90600" y="1532600"/>
            <a:ext cx="6455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up front investment.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you time in the long run!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37"/>
          <p:cNvSpPr/>
          <p:nvPr/>
        </p:nvSpPr>
        <p:spPr>
          <a:xfrm>
            <a:off x="5481800" y="282975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45" name="Google Shape;1245;p137"/>
          <p:cNvSpPr/>
          <p:nvPr/>
        </p:nvSpPr>
        <p:spPr>
          <a:xfrm>
            <a:off x="7199800" y="2829750"/>
            <a:ext cx="17610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46" name="Google Shape;1246;p137"/>
          <p:cNvCxnSpPr>
            <a:stCxn id="1241" idx="2"/>
            <a:endCxn id="1244" idx="0"/>
          </p:cNvCxnSpPr>
          <p:nvPr/>
        </p:nvCxnSpPr>
        <p:spPr>
          <a:xfrm flipH="1">
            <a:off x="6043600" y="2251200"/>
            <a:ext cx="914400" cy="5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137"/>
          <p:cNvCxnSpPr>
            <a:stCxn id="1241" idx="2"/>
            <a:endCxn id="1245" idx="0"/>
          </p:cNvCxnSpPr>
          <p:nvPr/>
        </p:nvCxnSpPr>
        <p:spPr>
          <a:xfrm>
            <a:off x="6958000" y="2251200"/>
            <a:ext cx="1122300" cy="5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137"/>
          <p:cNvSpPr/>
          <p:nvPr/>
        </p:nvSpPr>
        <p:spPr>
          <a:xfrm>
            <a:off x="4456371" y="3525088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49" name="Google Shape;1249;p137"/>
          <p:cNvSpPr/>
          <p:nvPr/>
        </p:nvSpPr>
        <p:spPr>
          <a:xfrm>
            <a:off x="6603203" y="3806800"/>
            <a:ext cx="22140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50" name="Google Shape;1250;p137"/>
          <p:cNvCxnSpPr>
            <a:stCxn id="1242" idx="2"/>
            <a:endCxn id="1241" idx="1"/>
          </p:cNvCxnSpPr>
          <p:nvPr/>
        </p:nvCxnSpPr>
        <p:spPr>
          <a:xfrm flipH="1" rot="-5400000">
            <a:off x="5795721" y="1461663"/>
            <a:ext cx="240900" cy="959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37"/>
          <p:cNvCxnSpPr>
            <a:stCxn id="1248" idx="0"/>
            <a:endCxn id="1244" idx="1"/>
          </p:cNvCxnSpPr>
          <p:nvPr/>
        </p:nvCxnSpPr>
        <p:spPr>
          <a:xfrm rot="-5400000">
            <a:off x="5052921" y="3096238"/>
            <a:ext cx="506100" cy="351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37"/>
          <p:cNvSpPr txBox="1"/>
          <p:nvPr/>
        </p:nvSpPr>
        <p:spPr>
          <a:xfrm>
            <a:off x="6765025" y="3815068"/>
            <a:ext cx="2790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3" name="Google Shape;1253;p137"/>
          <p:cNvCxnSpPr>
            <a:stCxn id="1252" idx="0"/>
            <a:endCxn id="1245" idx="1"/>
          </p:cNvCxnSpPr>
          <p:nvPr/>
        </p:nvCxnSpPr>
        <p:spPr>
          <a:xfrm rot="-5400000">
            <a:off x="6654025" y="3269368"/>
            <a:ext cx="796200" cy="295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(TDD)</a:t>
            </a:r>
            <a:endParaRPr/>
          </a:p>
        </p:txBody>
      </p:sp>
      <p:sp>
        <p:nvSpPr>
          <p:cNvPr id="1259" name="Google Shape;1259;p1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Steps to developing according to TDD: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 new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unit test for that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test. It should fail. </a:t>
            </a:r>
            <a:r>
              <a:rPr lang="en">
                <a:solidFill>
                  <a:srgbClr val="FF0000"/>
                </a:solidFill>
              </a:rPr>
              <a:t>(RED)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code that passes test. </a:t>
            </a:r>
            <a:r>
              <a:rPr lang="en">
                <a:solidFill>
                  <a:srgbClr val="6AA84F"/>
                </a:solidFill>
              </a:rPr>
              <a:t>(GREEN)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260" name="Google Shape;1260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00" y="0"/>
            <a:ext cx="2729800" cy="26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77" y="2613375"/>
            <a:ext cx="2399546" cy="24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38"/>
          <p:cNvSpPr txBox="1"/>
          <p:nvPr/>
        </p:nvSpPr>
        <p:spPr>
          <a:xfrm>
            <a:off x="90943" y="1819345"/>
            <a:ext cx="678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 certifiably good!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Refactor code to make it faster, cleaner, etc.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required in 61B. You might hate this!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if you don’t use TDD, testing is a good idea.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perspective: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Red-Shirt, Red, Green, Refactor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Tale of Two Workflows</a:t>
            </a:r>
            <a:endParaRPr/>
          </a:p>
        </p:txBody>
      </p:sp>
      <p:pic>
        <p:nvPicPr>
          <p:cNvPr id="1268" name="Google Shape;1268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25" y="1727800"/>
            <a:ext cx="2981850" cy="2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1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TDD is the opposite of the autograder-with-print-statements workflow.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best for you is probably in the middle.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39"/>
          <p:cNvSpPr txBox="1"/>
          <p:nvPr/>
        </p:nvSpPr>
        <p:spPr>
          <a:xfrm>
            <a:off x="243000" y="1892050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python sort.py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40"/>
          <p:cNvSpPr/>
          <p:nvPr/>
        </p:nvSpPr>
        <p:spPr>
          <a:xfrm>
            <a:off x="5217800" y="960588"/>
            <a:ext cx="3390900" cy="162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Tests cover interaction of all units at once.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seen in project 0.</a:t>
            </a:r>
            <a:endParaRPr/>
          </a:p>
        </p:txBody>
      </p:sp>
      <p:sp>
        <p:nvSpPr>
          <p:cNvPr id="1277" name="Google Shape;1277;p1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#3: Integration Testing</a:t>
            </a:r>
            <a:endParaRPr/>
          </a:p>
        </p:txBody>
      </p:sp>
      <p:sp>
        <p:nvSpPr>
          <p:cNvPr id="1278" name="Google Shape;1278;p140"/>
          <p:cNvSpPr/>
          <p:nvPr/>
        </p:nvSpPr>
        <p:spPr>
          <a:xfrm>
            <a:off x="4824175" y="3139425"/>
            <a:ext cx="2020800" cy="1421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40"/>
          <p:cNvSpPr/>
          <p:nvPr/>
        </p:nvSpPr>
        <p:spPr>
          <a:xfrm>
            <a:off x="5443575" y="1057450"/>
            <a:ext cx="1239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addFirst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0" name="Google Shape;1280;p140"/>
          <p:cNvSpPr/>
          <p:nvPr/>
        </p:nvSpPr>
        <p:spPr>
          <a:xfrm>
            <a:off x="7165600" y="1057450"/>
            <a:ext cx="12327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140"/>
          <p:cNvSpPr/>
          <p:nvPr/>
        </p:nvSpPr>
        <p:spPr>
          <a:xfrm>
            <a:off x="4979925" y="3308400"/>
            <a:ext cx="1730100" cy="1104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Some sort of script in Java, Python, etc.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2" name="Google Shape;1282;p140"/>
          <p:cNvCxnSpPr>
            <a:stCxn id="1281" idx="0"/>
          </p:cNvCxnSpPr>
          <p:nvPr/>
        </p:nvCxnSpPr>
        <p:spPr>
          <a:xfrm rot="10800000">
            <a:off x="5844975" y="2949300"/>
            <a:ext cx="0" cy="35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140"/>
          <p:cNvSpPr txBox="1"/>
          <p:nvPr/>
        </p:nvSpPr>
        <p:spPr>
          <a:xfrm>
            <a:off x="6215300" y="2282975"/>
            <a:ext cx="1344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ArrayDeque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84" name="Google Shape;1284;p140"/>
          <p:cNvSpPr txBox="1"/>
          <p:nvPr/>
        </p:nvSpPr>
        <p:spPr>
          <a:xfrm>
            <a:off x="90600" y="1532650"/>
            <a:ext cx="46446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Unit testing is often not enough to ensure modules interact properly or that system works as expected.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won’t have you build full scale integration tests in our class.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5" name="Google Shape;1285;p140"/>
          <p:cNvCxnSpPr>
            <a:endCxn id="1283" idx="2"/>
          </p:cNvCxnSpPr>
          <p:nvPr/>
        </p:nvCxnSpPr>
        <p:spPr>
          <a:xfrm rot="10800000">
            <a:off x="6887300" y="2631575"/>
            <a:ext cx="0" cy="32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6" name="Google Shape;1286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5" y="3298125"/>
            <a:ext cx="1660595" cy="11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0"/>
          <p:cNvSpPr txBox="1"/>
          <p:nvPr/>
        </p:nvSpPr>
        <p:spPr>
          <a:xfrm>
            <a:off x="5362953" y="4539197"/>
            <a:ext cx="132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1288" name="Google Shape;1288;p140"/>
          <p:cNvSpPr txBox="1"/>
          <p:nvPr/>
        </p:nvSpPr>
        <p:spPr>
          <a:xfrm>
            <a:off x="7630050" y="4539200"/>
            <a:ext cx="861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Manual</a:t>
            </a:r>
            <a:endParaRPr/>
          </a:p>
        </p:txBody>
      </p:sp>
      <p:cxnSp>
        <p:nvCxnSpPr>
          <p:cNvPr id="1289" name="Google Shape;1289;p140"/>
          <p:cNvCxnSpPr>
            <a:stCxn id="1286" idx="0"/>
          </p:cNvCxnSpPr>
          <p:nvPr/>
        </p:nvCxnSpPr>
        <p:spPr>
          <a:xfrm rot="10800000">
            <a:off x="8060553" y="2971125"/>
            <a:ext cx="0" cy="32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140"/>
          <p:cNvCxnSpPr/>
          <p:nvPr/>
        </p:nvCxnSpPr>
        <p:spPr>
          <a:xfrm>
            <a:off x="5843825" y="2959200"/>
            <a:ext cx="2225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140"/>
          <p:cNvSpPr/>
          <p:nvPr/>
        </p:nvSpPr>
        <p:spPr>
          <a:xfrm>
            <a:off x="5437800" y="1669275"/>
            <a:ext cx="1239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2" name="Google Shape;1292;p140"/>
          <p:cNvSpPr/>
          <p:nvPr/>
        </p:nvSpPr>
        <p:spPr>
          <a:xfrm>
            <a:off x="7158600" y="1669275"/>
            <a:ext cx="1239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isEmpty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3" name="Google Shape;1293;p140"/>
          <p:cNvSpPr txBox="1"/>
          <p:nvPr/>
        </p:nvSpPr>
        <p:spPr>
          <a:xfrm>
            <a:off x="5713425" y="1951600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4" name="Google Shape;1294;p140"/>
          <p:cNvSpPr txBox="1"/>
          <p:nvPr/>
        </p:nvSpPr>
        <p:spPr>
          <a:xfrm>
            <a:off x="7412050" y="1956323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Slides: How Unit Tests are Run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Slide: What is an Annotation?</a:t>
            </a:r>
            <a:endParaRPr/>
          </a:p>
        </p:txBody>
      </p:sp>
      <p:sp>
        <p:nvSpPr>
          <p:cNvPr id="1305" name="Google Shape;1305;p1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Annotations (like @Test) don’t do anything on their own.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 Pseudocode on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42"/>
          <p:cNvSpPr txBox="1"/>
          <p:nvPr/>
        </p:nvSpPr>
        <p:spPr>
          <a:xfrm>
            <a:off x="726600" y="1090800"/>
            <a:ext cx="7690800" cy="133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tried to write a test, the most natural approach would be to start with an input and expected result. Then call sort. Then compare the actual result </a:t>
            </a:r>
            <a:r>
              <a:rPr lang="en"/>
              <a:t>with the expected result.</a:t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Test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301950" y="1461350"/>
            <a:ext cx="85401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Runner Pseudocode</a:t>
            </a:r>
            <a:endParaRPr/>
          </a:p>
        </p:txBody>
      </p:sp>
      <p:sp>
        <p:nvSpPr>
          <p:cNvPr id="1312" name="Google Shape;1312;p143"/>
          <p:cNvSpPr txBox="1"/>
          <p:nvPr/>
        </p:nvSpPr>
        <p:spPr>
          <a:xfrm>
            <a:off x="166800" y="1938800"/>
            <a:ext cx="8818200" cy="320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List&lt;Method&gt; L = getMethodsWithAnnotation(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TestSort.class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numTests = L.size();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numPassed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(Method m : 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result r = m.execute();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true) { numPassed += 1;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false) { System.out.println(r.message);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System.out.println(numPassed + “/” + numTests + “ passed!”);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1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Usually Goes...</a:t>
            </a:r>
            <a:endParaRPr/>
          </a:p>
        </p:txBody>
      </p:sp>
      <p:pic>
        <p:nvPicPr>
          <p:cNvPr id="1319" name="Google Shape;1319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740201"/>
            <a:ext cx="7557152" cy="42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44"/>
          <p:cNvSpPr/>
          <p:nvPr/>
        </p:nvSpPr>
        <p:spPr>
          <a:xfrm>
            <a:off x="2494500" y="2928500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1" name="Google Shape;1321;p144"/>
          <p:cNvSpPr/>
          <p:nvPr/>
        </p:nvSpPr>
        <p:spPr>
          <a:xfrm>
            <a:off x="6685400" y="1207175"/>
            <a:ext cx="1533600" cy="5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Autograder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2" name="Google Shape;1322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91" y="-152400"/>
            <a:ext cx="53200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Code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07050" y="478400"/>
            <a:ext cx="86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that compares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/>
              <a:t> </a:t>
            </a:r>
            <a:r>
              <a:rPr lang="en"/>
              <a:t>and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/>
              <a:t> might look </a:t>
            </a:r>
            <a:r>
              <a:rPr lang="en"/>
              <a:t>something</a:t>
            </a:r>
            <a:r>
              <a:rPr lang="en"/>
              <a:t> like below: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aren’t important, just that it’s long and boring code to write.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01950" y="1461350"/>
            <a:ext cx="85401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"Mismatch at position "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expected: '"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"', but got '"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301950" y="667250"/>
            <a:ext cx="8520600" cy="421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"AA"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"BB"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"CC"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"DD"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"Mismatch at position "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expected: '"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12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"', but got '"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2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 </a:t>
            </a:r>
            <a:r>
              <a:rPr lang="en"/>
              <a:t>Ad-Hoc Testing is Tedious and Repetitive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879650" y="1927900"/>
            <a:ext cx="7641000" cy="1449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 flipH="1">
            <a:off x="6486152" y="1411273"/>
            <a:ext cx="387600" cy="44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7"/>
          <p:cNvSpPr txBox="1"/>
          <p:nvPr/>
        </p:nvSpPr>
        <p:spPr>
          <a:xfrm>
            <a:off x="5748050" y="815607"/>
            <a:ext cx="2874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Code similar to this appears in essentially any test. </a:t>
            </a:r>
            <a:r>
              <a:rPr lang="en">
                <a:solidFill>
                  <a:schemeClr val="accent4"/>
                </a:solidFill>
              </a:rPr>
              <a:t>Tedious</a:t>
            </a:r>
            <a:r>
              <a:rPr lang="en">
                <a:solidFill>
                  <a:schemeClr val="accent4"/>
                </a:solidFill>
              </a:rPr>
              <a:t> to write.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 to Unit Testing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Unit Testing Frameworks, Truth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Selection Sort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Frameworks, Truth</a:t>
            </a:r>
            <a:endParaRPr/>
          </a:p>
        </p:txBody>
      </p:sp>
      <p:sp>
        <p:nvSpPr>
          <p:cNvPr id="260" name="Google Shape;260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just wrote a </a:t>
            </a:r>
            <a:r>
              <a:rPr b="1" lang="en">
                <a:solidFill>
                  <a:schemeClr val="accent3"/>
                </a:solidFill>
              </a:rPr>
              <a:t>unit test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 from wikipedia: “In computer programming, </a:t>
            </a:r>
            <a:r>
              <a:rPr b="1" lang="en">
                <a:solidFill>
                  <a:schemeClr val="accent3"/>
                </a:solidFill>
              </a:rPr>
              <a:t>unit testing</a:t>
            </a:r>
            <a:r>
              <a:rPr lang="en"/>
              <a:t> is a software testing method by which individual units of source code … are tested to determine whether they are fit for use.”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Unit testing frameworks do the hard work for us.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lang="en"/>
              <a:t>JUnit (pre-sp23), AssertJ, and </a:t>
            </a:r>
            <a:r>
              <a:rPr b="1" lang="en">
                <a:solidFill>
                  <a:schemeClr val="accent4"/>
                </a:solidFill>
              </a:rPr>
              <a:t>Truth</a:t>
            </a:r>
            <a:r>
              <a:rPr lang="en">
                <a:solidFill>
                  <a:schemeClr val="accent4"/>
                </a:solidFill>
              </a:rPr>
              <a:t> (sp23 to present)</a:t>
            </a:r>
            <a:r>
              <a:rPr lang="en"/>
              <a:t>.</a:t>
            </a:r>
            <a:endParaRPr b="1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tedious, even fun.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</a:t>
            </a:r>
            <a:r>
              <a:rPr lang="en"/>
              <a:t>writing</a:t>
            </a:r>
            <a:r>
              <a:rPr lang="en"/>
              <a:t> a unit test using </a:t>
            </a:r>
            <a:r>
              <a:rPr b="1" lang="en">
                <a:solidFill>
                  <a:schemeClr val="accent4"/>
                </a:solidFill>
              </a:rPr>
              <a:t>Truth</a:t>
            </a:r>
            <a:r>
              <a:rPr lang="en"/>
              <a:t>.</a:t>
            </a:r>
            <a:endParaRPr/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272" name="Google Shape;272;p4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286" name="Google Shape;286;p4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New Way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Selection Sort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Way</a:t>
            </a:r>
            <a:endParaRPr/>
          </a:p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07" name="Google Shape;307;p4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/>
        </p:nvSpPr>
        <p:spPr>
          <a:xfrm>
            <a:off x="301950" y="667250"/>
            <a:ext cx="8540100" cy="42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</a:t>
            </a:r>
            <a:r>
              <a:rPr lang="en"/>
              <a:t>: A Library for Making Testing Easier (example below)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27" name="Google Shape;327;p4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org.junit.jupiter.api.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5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4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34" name="Google Shape;334;p4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org.junit.jupiter.api.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5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com.google.common.truth.Truth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org.junit.jupiter.api.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5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</a:t>
            </a:r>
            <a:r>
              <a:rPr b="1" lang="en">
                <a:solidFill>
                  <a:schemeClr val="accent3"/>
                </a:solidFill>
              </a:rPr>
              <a:t>add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@Tes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>
                <a:solidFill>
                  <a:schemeClr val="accent3"/>
                </a:solidFill>
              </a:rPr>
              <a:t> before a method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make the function non-static</a:t>
            </a:r>
            <a:r>
              <a:rPr lang="en"/>
              <a:t>, green arrows appear.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single green arrow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 means “run this function”.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double green arrow means run all tests in this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non-static? No idea. IMO, weird.</a:t>
            </a:r>
            <a:endParaRPr/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@Test</a:t>
            </a: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181225"/>
            <a:ext cx="77152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added benefit: IntelliJ gamifies bug fixing and design.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mini-goals.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summarized in bottom 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</a:t>
            </a:r>
            <a:r>
              <a:rPr lang="en"/>
              <a:t> win when you get green checks for every test.</a:t>
            </a:r>
            <a:endParaRPr/>
          </a:p>
        </p:txBody>
      </p:sp>
      <p:sp>
        <p:nvSpPr>
          <p:cNvPr id="355" name="Google Shape;35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Gamified </a:t>
            </a:r>
            <a:r>
              <a:rPr lang="en"/>
              <a:t>@Test Output </a:t>
            </a: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5" y="2134700"/>
            <a:ext cx="5429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377" y="1429318"/>
            <a:ext cx="40005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52"/>
          <p:cNvCxnSpPr/>
          <p:nvPr/>
        </p:nvCxnSpPr>
        <p:spPr>
          <a:xfrm rot="10800000">
            <a:off x="2159400" y="4140350"/>
            <a:ext cx="374100" cy="255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2"/>
          <p:cNvSpPr txBox="1"/>
          <p:nvPr/>
        </p:nvSpPr>
        <p:spPr>
          <a:xfrm>
            <a:off x="2593323" y="4301525"/>
            <a:ext cx="18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Failed Test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prior programming classes, you most likely knew your code worked because it passed some autograder tests or local tests provided by an instructor.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real world, programmers believe their code works because of </a:t>
            </a:r>
            <a:r>
              <a:rPr b="1" lang="en">
                <a:solidFill>
                  <a:schemeClr val="accent3"/>
                </a:solidFill>
              </a:rPr>
              <a:t>tests they write themselves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that your code is completely correct is usually impossible.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tests can provide strong evidence.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be our new way.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Selection Sort Algorithm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Selection Sort Algorithm</a:t>
            </a:r>
            <a:endParaRPr/>
          </a:p>
        </p:txBody>
      </p:sp>
      <p:sp>
        <p:nvSpPr>
          <p:cNvPr id="366" name="Google Shape;366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Sorting Algorithm: Selection Sort</a:t>
            </a:r>
            <a:endParaRPr/>
          </a:p>
        </p:txBody>
      </p:sp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smallest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it to the front.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"/>
          <p:cNvSpPr txBox="1"/>
          <p:nvPr/>
        </p:nvSpPr>
        <p:spPr>
          <a:xfrm>
            <a:off x="76075" y="4656000"/>
            <a:ext cx="8733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aside: Can prove correctness of selection sort by thinking about its invariants.</a:t>
            </a:r>
            <a:endParaRPr/>
          </a:p>
        </p:txBody>
      </p:sp>
      <p:grpSp>
        <p:nvGrpSpPr>
          <p:cNvPr id="374" name="Google Shape;374;p54"/>
          <p:cNvGrpSpPr/>
          <p:nvPr/>
        </p:nvGrpSpPr>
        <p:grpSpPr>
          <a:xfrm>
            <a:off x="3373850" y="2226248"/>
            <a:ext cx="1815500" cy="307200"/>
            <a:chOff x="6770625" y="2787998"/>
            <a:chExt cx="1815500" cy="307200"/>
          </a:xfrm>
        </p:grpSpPr>
        <p:sp>
          <p:nvSpPr>
            <p:cNvPr id="375" name="Google Shape;375;p54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54"/>
          <p:cNvSpPr/>
          <p:nvPr/>
        </p:nvSpPr>
        <p:spPr>
          <a:xfrm>
            <a:off x="3373850" y="2632823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3675050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4"/>
          <p:cNvSpPr/>
          <p:nvPr/>
        </p:nvSpPr>
        <p:spPr>
          <a:xfrm>
            <a:off x="39788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42800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4"/>
          <p:cNvSpPr/>
          <p:nvPr/>
        </p:nvSpPr>
        <p:spPr>
          <a:xfrm>
            <a:off x="45809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4"/>
          <p:cNvSpPr/>
          <p:nvPr/>
        </p:nvSpPr>
        <p:spPr>
          <a:xfrm>
            <a:off x="48821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54"/>
          <p:cNvGrpSpPr/>
          <p:nvPr/>
        </p:nvGrpSpPr>
        <p:grpSpPr>
          <a:xfrm>
            <a:off x="3373850" y="3035748"/>
            <a:ext cx="1815500" cy="307200"/>
            <a:chOff x="6770625" y="3626198"/>
            <a:chExt cx="1815500" cy="307200"/>
          </a:xfrm>
        </p:grpSpPr>
        <p:sp>
          <p:nvSpPr>
            <p:cNvPr id="388" name="Google Shape;388;p54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4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54"/>
          <p:cNvGrpSpPr/>
          <p:nvPr/>
        </p:nvGrpSpPr>
        <p:grpSpPr>
          <a:xfrm>
            <a:off x="3373850" y="3440498"/>
            <a:ext cx="1815500" cy="307200"/>
            <a:chOff x="6770625" y="4032773"/>
            <a:chExt cx="1815500" cy="307200"/>
          </a:xfrm>
        </p:grpSpPr>
        <p:sp>
          <p:nvSpPr>
            <p:cNvPr id="395" name="Google Shape;395;p54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4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4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54"/>
          <p:cNvGrpSpPr/>
          <p:nvPr/>
        </p:nvGrpSpPr>
        <p:grpSpPr>
          <a:xfrm>
            <a:off x="3373850" y="3845248"/>
            <a:ext cx="1815500" cy="307200"/>
            <a:chOff x="6770625" y="4406998"/>
            <a:chExt cx="1815500" cy="307200"/>
          </a:xfrm>
        </p:grpSpPr>
        <p:sp>
          <p:nvSpPr>
            <p:cNvPr id="402" name="Google Shape;402;p54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4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4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54"/>
          <p:cNvGrpSpPr/>
          <p:nvPr/>
        </p:nvGrpSpPr>
        <p:grpSpPr>
          <a:xfrm>
            <a:off x="3373850" y="4250445"/>
            <a:ext cx="1815500" cy="307200"/>
            <a:chOff x="6770625" y="4406998"/>
            <a:chExt cx="1815500" cy="307200"/>
          </a:xfrm>
        </p:grpSpPr>
        <p:sp>
          <p:nvSpPr>
            <p:cNvPr id="409" name="Google Shape;409;p54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4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4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4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4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54"/>
          <p:cNvSpPr txBox="1"/>
          <p:nvPr/>
        </p:nvSpPr>
        <p:spPr>
          <a:xfrm>
            <a:off x="5001693" y="211790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16" name="Google Shape;416;p54"/>
          <p:cNvSpPr txBox="1"/>
          <p:nvPr/>
        </p:nvSpPr>
        <p:spPr>
          <a:xfrm>
            <a:off x="4397693" y="253031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17" name="Google Shape;417;p54"/>
          <p:cNvSpPr txBox="1"/>
          <p:nvPr/>
        </p:nvSpPr>
        <p:spPr>
          <a:xfrm>
            <a:off x="4397693" y="293495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18" name="Google Shape;418;p54"/>
          <p:cNvSpPr txBox="1"/>
          <p:nvPr/>
        </p:nvSpPr>
        <p:spPr>
          <a:xfrm>
            <a:off x="5006420" y="33287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19" name="Google Shape;419;p54"/>
          <p:cNvSpPr txBox="1"/>
          <p:nvPr/>
        </p:nvSpPr>
        <p:spPr>
          <a:xfrm>
            <a:off x="4998078" y="374769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420" name="Google Shape;420;p54"/>
          <p:cNvCxnSpPr>
            <a:stCxn id="421" idx="1"/>
          </p:cNvCxnSpPr>
          <p:nvPr/>
        </p:nvCxnSpPr>
        <p:spPr>
          <a:xfrm flipH="1">
            <a:off x="2812375" y="1101400"/>
            <a:ext cx="1421400" cy="2535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54"/>
          <p:cNvSpPr txBox="1"/>
          <p:nvPr/>
        </p:nvSpPr>
        <p:spPr>
          <a:xfrm>
            <a:off x="4233775" y="70735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Move by swapping the smallest item with the front item.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Sorting: Selection Sort</a:t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smallest item.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it to the front.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55"/>
          <p:cNvGrpSpPr/>
          <p:nvPr/>
        </p:nvGrpSpPr>
        <p:grpSpPr>
          <a:xfrm>
            <a:off x="6583825" y="2292423"/>
            <a:ext cx="1815500" cy="307200"/>
            <a:chOff x="6770625" y="2787998"/>
            <a:chExt cx="1815500" cy="307200"/>
          </a:xfrm>
        </p:grpSpPr>
        <p:sp>
          <p:nvSpPr>
            <p:cNvPr id="429" name="Google Shape;429;p55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5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5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55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55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55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5" name="Google Shape;435;p55"/>
          <p:cNvSpPr/>
          <p:nvPr/>
        </p:nvSpPr>
        <p:spPr>
          <a:xfrm>
            <a:off x="6583825" y="2698998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5"/>
          <p:cNvSpPr/>
          <p:nvPr/>
        </p:nvSpPr>
        <p:spPr>
          <a:xfrm>
            <a:off x="6885025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5"/>
          <p:cNvSpPr/>
          <p:nvPr/>
        </p:nvSpPr>
        <p:spPr>
          <a:xfrm>
            <a:off x="71888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74900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77909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80921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55"/>
          <p:cNvGrpSpPr/>
          <p:nvPr/>
        </p:nvGrpSpPr>
        <p:grpSpPr>
          <a:xfrm>
            <a:off x="6583825" y="3101923"/>
            <a:ext cx="1815500" cy="307200"/>
            <a:chOff x="6770625" y="3626198"/>
            <a:chExt cx="1815500" cy="307200"/>
          </a:xfrm>
        </p:grpSpPr>
        <p:sp>
          <p:nvSpPr>
            <p:cNvPr id="442" name="Google Shape;442;p55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55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55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5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55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55"/>
          <p:cNvGrpSpPr/>
          <p:nvPr/>
        </p:nvGrpSpPr>
        <p:grpSpPr>
          <a:xfrm>
            <a:off x="6583825" y="3506673"/>
            <a:ext cx="1815500" cy="307200"/>
            <a:chOff x="6770625" y="4032773"/>
            <a:chExt cx="1815500" cy="307200"/>
          </a:xfrm>
        </p:grpSpPr>
        <p:sp>
          <p:nvSpPr>
            <p:cNvPr id="449" name="Google Shape;449;p55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55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5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5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55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55"/>
          <p:cNvGrpSpPr/>
          <p:nvPr/>
        </p:nvGrpSpPr>
        <p:grpSpPr>
          <a:xfrm>
            <a:off x="6583825" y="3911423"/>
            <a:ext cx="1815500" cy="307200"/>
            <a:chOff x="6770625" y="4406998"/>
            <a:chExt cx="1815500" cy="307200"/>
          </a:xfrm>
        </p:grpSpPr>
        <p:sp>
          <p:nvSpPr>
            <p:cNvPr id="456" name="Google Shape;456;p55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55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55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55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55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55"/>
          <p:cNvGrpSpPr/>
          <p:nvPr/>
        </p:nvGrpSpPr>
        <p:grpSpPr>
          <a:xfrm>
            <a:off x="6583825" y="4316620"/>
            <a:ext cx="1815500" cy="307200"/>
            <a:chOff x="6770625" y="4406998"/>
            <a:chExt cx="1815500" cy="307200"/>
          </a:xfrm>
        </p:grpSpPr>
        <p:sp>
          <p:nvSpPr>
            <p:cNvPr id="463" name="Google Shape;463;p55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5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5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5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55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55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55"/>
          <p:cNvSpPr txBox="1"/>
          <p:nvPr/>
        </p:nvSpPr>
        <p:spPr>
          <a:xfrm>
            <a:off x="8211668" y="218407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0" name="Google Shape;470;p55"/>
          <p:cNvSpPr txBox="1"/>
          <p:nvPr/>
        </p:nvSpPr>
        <p:spPr>
          <a:xfrm>
            <a:off x="7607668" y="259648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7607668" y="300112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2" name="Google Shape;472;p55"/>
          <p:cNvSpPr txBox="1"/>
          <p:nvPr/>
        </p:nvSpPr>
        <p:spPr>
          <a:xfrm>
            <a:off x="8216395" y="339494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3" name="Google Shape;473;p55"/>
          <p:cNvSpPr txBox="1"/>
          <p:nvPr/>
        </p:nvSpPr>
        <p:spPr>
          <a:xfrm>
            <a:off x="8208053" y="38138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252250" y="2387425"/>
            <a:ext cx="61740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way I’ll show how “test driven development” (TDD) helps avoid major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55"/>
          <p:cNvCxnSpPr>
            <a:stCxn id="476" idx="1"/>
          </p:cNvCxnSpPr>
          <p:nvPr/>
        </p:nvCxnSpPr>
        <p:spPr>
          <a:xfrm flipH="1">
            <a:off x="2812375" y="1101400"/>
            <a:ext cx="1421400" cy="2535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55"/>
          <p:cNvSpPr txBox="1"/>
          <p:nvPr/>
        </p:nvSpPr>
        <p:spPr>
          <a:xfrm>
            <a:off x="4233775" y="70735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Move by swapping the smallest item with the front item.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Find Smallest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2" name="Google Shape;482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Smallest</a:t>
            </a:r>
            <a:endParaRPr/>
          </a:p>
        </p:txBody>
      </p:sp>
      <p:sp>
        <p:nvSpPr>
          <p:cNvPr id="483" name="Google Shape;483;p5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Find Smallest</a:t>
            </a:r>
            <a:endParaRPr/>
          </a:p>
        </p:txBody>
      </p:sp>
      <p:sp>
        <p:nvSpPr>
          <p:cNvPr id="489" name="Google Shape;489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smallest item (idea: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method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Move it to the front.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Selection sort the remaining N-1 items (without touching front item!).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57"/>
          <p:cNvGrpSpPr/>
          <p:nvPr/>
        </p:nvGrpSpPr>
        <p:grpSpPr>
          <a:xfrm>
            <a:off x="6583825" y="2292423"/>
            <a:ext cx="1815500" cy="307200"/>
            <a:chOff x="6770625" y="2787998"/>
            <a:chExt cx="1815500" cy="307200"/>
          </a:xfrm>
        </p:grpSpPr>
        <p:sp>
          <p:nvSpPr>
            <p:cNvPr id="491" name="Google Shape;491;p57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7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7" name="Google Shape;497;p57"/>
          <p:cNvSpPr/>
          <p:nvPr/>
        </p:nvSpPr>
        <p:spPr>
          <a:xfrm>
            <a:off x="6583825" y="2698998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6885025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71888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7"/>
          <p:cNvSpPr/>
          <p:nvPr/>
        </p:nvSpPr>
        <p:spPr>
          <a:xfrm>
            <a:off x="74900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77909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7"/>
          <p:cNvSpPr/>
          <p:nvPr/>
        </p:nvSpPr>
        <p:spPr>
          <a:xfrm>
            <a:off x="80921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" name="Google Shape;503;p57"/>
          <p:cNvGrpSpPr/>
          <p:nvPr/>
        </p:nvGrpSpPr>
        <p:grpSpPr>
          <a:xfrm>
            <a:off x="6583825" y="3101923"/>
            <a:ext cx="1815500" cy="307200"/>
            <a:chOff x="6770625" y="3626198"/>
            <a:chExt cx="1815500" cy="307200"/>
          </a:xfrm>
        </p:grpSpPr>
        <p:sp>
          <p:nvSpPr>
            <p:cNvPr id="504" name="Google Shape;504;p57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7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7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7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57"/>
          <p:cNvGrpSpPr/>
          <p:nvPr/>
        </p:nvGrpSpPr>
        <p:grpSpPr>
          <a:xfrm>
            <a:off x="6583825" y="3506673"/>
            <a:ext cx="1815500" cy="307200"/>
            <a:chOff x="6770625" y="4032773"/>
            <a:chExt cx="1815500" cy="307200"/>
          </a:xfrm>
        </p:grpSpPr>
        <p:sp>
          <p:nvSpPr>
            <p:cNvPr id="511" name="Google Shape;511;p57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57"/>
          <p:cNvGrpSpPr/>
          <p:nvPr/>
        </p:nvGrpSpPr>
        <p:grpSpPr>
          <a:xfrm>
            <a:off x="6583825" y="3911423"/>
            <a:ext cx="1815500" cy="307200"/>
            <a:chOff x="6770625" y="4406998"/>
            <a:chExt cx="1815500" cy="307200"/>
          </a:xfrm>
        </p:grpSpPr>
        <p:sp>
          <p:nvSpPr>
            <p:cNvPr id="518" name="Google Shape;518;p57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7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7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57"/>
          <p:cNvGrpSpPr/>
          <p:nvPr/>
        </p:nvGrpSpPr>
        <p:grpSpPr>
          <a:xfrm>
            <a:off x="6583825" y="4316620"/>
            <a:ext cx="1815500" cy="307200"/>
            <a:chOff x="6770625" y="4406998"/>
            <a:chExt cx="1815500" cy="307200"/>
          </a:xfrm>
        </p:grpSpPr>
        <p:sp>
          <p:nvSpPr>
            <p:cNvPr id="525" name="Google Shape;525;p57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7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7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57"/>
          <p:cNvSpPr txBox="1"/>
          <p:nvPr/>
        </p:nvSpPr>
        <p:spPr>
          <a:xfrm>
            <a:off x="8211668" y="218407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2" name="Google Shape;532;p57"/>
          <p:cNvSpPr txBox="1"/>
          <p:nvPr/>
        </p:nvSpPr>
        <p:spPr>
          <a:xfrm>
            <a:off x="7607668" y="259648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7607668" y="300112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4" name="Google Shape;534;p57"/>
          <p:cNvSpPr txBox="1"/>
          <p:nvPr/>
        </p:nvSpPr>
        <p:spPr>
          <a:xfrm>
            <a:off x="8216395" y="339494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8208053" y="38138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252250" y="2387425"/>
            <a:ext cx="61740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way I’ll show how “test driven development” (TDD) helps avoid major problems.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Progress Roadmap</a:t>
            </a:r>
            <a:endParaRPr/>
          </a:p>
        </p:txBody>
      </p:sp>
      <p:sp>
        <p:nvSpPr>
          <p:cNvPr id="542" name="Google Shape;542;p58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up: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Code not shown in slides. See lecture video or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3272015" y="2421668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44" name="Google Shape;544;p58"/>
          <p:cNvSpPr/>
          <p:nvPr/>
        </p:nvSpPr>
        <p:spPr>
          <a:xfrm>
            <a:off x="3272015" y="2874583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45" name="Google Shape;545;p58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46" name="Google Shape;546;p58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52" name="Google Shape;552;p5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5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59" name="Google Shape;559;p6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66" name="Google Shape;566;p6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6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prior programming classes, you most likely knew your code worked because it passed some autograder tests or local tests provided by an instructor.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real world, programmers believe their code works because of </a:t>
            </a:r>
            <a:r>
              <a:rPr b="1" lang="en">
                <a:solidFill>
                  <a:schemeClr val="accent3"/>
                </a:solidFill>
              </a:rPr>
              <a:t>tests they write themselves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that your code is completely correct is usually impossible.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tests can provide strong evidence.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be our new way.</a:t>
            </a:r>
            <a:endParaRPr/>
          </a:p>
        </p:txBody>
      </p:sp>
      <p:pic>
        <p:nvPicPr>
          <p:cNvPr id="169" name="Google Shape;169;p27" title="A New W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400" y="288600"/>
            <a:ext cx="6088400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6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87" name="Google Shape;587;p64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6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594" name="Google Shape;594;p6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"potato"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01" name="Google Shape;601;p6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6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08" name="Google Shape;608;p6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6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15" name="Google Shape;615;p6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6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22" name="Google Shape;622;p6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6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29" name="Google Shape;629;p7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7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36" name="Google Shape;636;p7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7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43" name="Google Shape;643;p7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7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The McGuffin for Our Testing Adventure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try out this new way™, we need a task to complete.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write a method that sorts arrays of Strings.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1119000" y="20068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2784900" y="284482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119000" y="43116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" name="Google Shape;179;p28"/>
          <p:cNvCxnSpPr>
            <a:stCxn id="176" idx="2"/>
            <a:endCxn id="177" idx="0"/>
          </p:cNvCxnSpPr>
          <p:nvPr/>
        </p:nvCxnSpPr>
        <p:spPr>
          <a:xfrm>
            <a:off x="4572000" y="2405250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8"/>
          <p:cNvCxnSpPr>
            <a:stCxn id="177" idx="2"/>
            <a:endCxn id="178" idx="0"/>
          </p:cNvCxnSpPr>
          <p:nvPr/>
        </p:nvCxnSpPr>
        <p:spPr>
          <a:xfrm>
            <a:off x="4572000" y="3775725"/>
            <a:ext cx="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650" name="Google Shape;650;p7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6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Progress Roadmap</a:t>
            </a:r>
            <a:endParaRPr/>
          </a:p>
        </p:txBody>
      </p:sp>
      <p:sp>
        <p:nvSpPr>
          <p:cNvPr id="657" name="Google Shape;657;p74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</p:txBody>
      </p:sp>
      <p:sp>
        <p:nvSpPr>
          <p:cNvPr id="658" name="Google Shape;658;p74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59" name="Google Shape;659;p74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0" name="Google Shape;660;p74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1" name="Google Shape;661;p74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62" name="Google Shape;662;p74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74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9" name="Google Shape;669;p7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  <p:sp>
        <p:nvSpPr>
          <p:cNvPr id="670" name="Google Shape;670;p7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Selection Sort: Swap</a:t>
            </a:r>
            <a:endParaRPr/>
          </a:p>
        </p:txBody>
      </p:sp>
      <p:sp>
        <p:nvSpPr>
          <p:cNvPr id="676" name="Google Shape;676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Find the smallest item (idea: write a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chemeClr val="dk2"/>
                </a:solidFill>
              </a:rPr>
              <a:t> method).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it to the front (idea: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 method).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Selection sort the remaining N-1 items (without touching front item!).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76"/>
          <p:cNvGrpSpPr/>
          <p:nvPr/>
        </p:nvGrpSpPr>
        <p:grpSpPr>
          <a:xfrm>
            <a:off x="6583825" y="2292423"/>
            <a:ext cx="1815500" cy="307200"/>
            <a:chOff x="6770625" y="2787998"/>
            <a:chExt cx="1815500" cy="307200"/>
          </a:xfrm>
        </p:grpSpPr>
        <p:sp>
          <p:nvSpPr>
            <p:cNvPr id="678" name="Google Shape;678;p76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76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76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76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6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76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76"/>
          <p:cNvSpPr/>
          <p:nvPr/>
        </p:nvSpPr>
        <p:spPr>
          <a:xfrm>
            <a:off x="6583825" y="2698998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6"/>
          <p:cNvSpPr/>
          <p:nvPr/>
        </p:nvSpPr>
        <p:spPr>
          <a:xfrm>
            <a:off x="6885025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6"/>
          <p:cNvSpPr/>
          <p:nvPr/>
        </p:nvSpPr>
        <p:spPr>
          <a:xfrm>
            <a:off x="71888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76"/>
          <p:cNvSpPr/>
          <p:nvPr/>
        </p:nvSpPr>
        <p:spPr>
          <a:xfrm>
            <a:off x="74900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6"/>
          <p:cNvSpPr/>
          <p:nvPr/>
        </p:nvSpPr>
        <p:spPr>
          <a:xfrm>
            <a:off x="77909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76"/>
          <p:cNvSpPr/>
          <p:nvPr/>
        </p:nvSpPr>
        <p:spPr>
          <a:xfrm>
            <a:off x="80921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p76"/>
          <p:cNvGrpSpPr/>
          <p:nvPr/>
        </p:nvGrpSpPr>
        <p:grpSpPr>
          <a:xfrm>
            <a:off x="6583825" y="3101923"/>
            <a:ext cx="1815500" cy="307200"/>
            <a:chOff x="6770625" y="3626198"/>
            <a:chExt cx="1815500" cy="307200"/>
          </a:xfrm>
        </p:grpSpPr>
        <p:sp>
          <p:nvSpPr>
            <p:cNvPr id="691" name="Google Shape;691;p76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76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76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76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76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6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76"/>
          <p:cNvGrpSpPr/>
          <p:nvPr/>
        </p:nvGrpSpPr>
        <p:grpSpPr>
          <a:xfrm>
            <a:off x="6583825" y="3506673"/>
            <a:ext cx="1815500" cy="307200"/>
            <a:chOff x="6770625" y="4032773"/>
            <a:chExt cx="1815500" cy="307200"/>
          </a:xfrm>
        </p:grpSpPr>
        <p:sp>
          <p:nvSpPr>
            <p:cNvPr id="698" name="Google Shape;698;p76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6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76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76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76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76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76"/>
          <p:cNvGrpSpPr/>
          <p:nvPr/>
        </p:nvGrpSpPr>
        <p:grpSpPr>
          <a:xfrm>
            <a:off x="6583825" y="3911423"/>
            <a:ext cx="1815500" cy="307200"/>
            <a:chOff x="6770625" y="4406998"/>
            <a:chExt cx="1815500" cy="307200"/>
          </a:xfrm>
        </p:grpSpPr>
        <p:sp>
          <p:nvSpPr>
            <p:cNvPr id="705" name="Google Shape;705;p76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76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76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76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76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76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76"/>
          <p:cNvGrpSpPr/>
          <p:nvPr/>
        </p:nvGrpSpPr>
        <p:grpSpPr>
          <a:xfrm>
            <a:off x="6583825" y="4316620"/>
            <a:ext cx="1815500" cy="307200"/>
            <a:chOff x="6770625" y="4406998"/>
            <a:chExt cx="1815500" cy="307200"/>
          </a:xfrm>
        </p:grpSpPr>
        <p:sp>
          <p:nvSpPr>
            <p:cNvPr id="712" name="Google Shape;712;p76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76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76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76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76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76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8" name="Google Shape;718;p76"/>
          <p:cNvSpPr txBox="1"/>
          <p:nvPr/>
        </p:nvSpPr>
        <p:spPr>
          <a:xfrm>
            <a:off x="8211668" y="218407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19" name="Google Shape;719;p76"/>
          <p:cNvSpPr txBox="1"/>
          <p:nvPr/>
        </p:nvSpPr>
        <p:spPr>
          <a:xfrm>
            <a:off x="7607668" y="259648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20" name="Google Shape;720;p76"/>
          <p:cNvSpPr txBox="1"/>
          <p:nvPr/>
        </p:nvSpPr>
        <p:spPr>
          <a:xfrm>
            <a:off x="7607668" y="300112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21" name="Google Shape;721;p76"/>
          <p:cNvSpPr txBox="1"/>
          <p:nvPr/>
        </p:nvSpPr>
        <p:spPr>
          <a:xfrm>
            <a:off x="8216395" y="339494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22" name="Google Shape;722;p76"/>
          <p:cNvSpPr txBox="1"/>
          <p:nvPr/>
        </p:nvSpPr>
        <p:spPr>
          <a:xfrm>
            <a:off x="8208053" y="38138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723" name="Google Shape;723;p76"/>
          <p:cNvSpPr txBox="1"/>
          <p:nvPr/>
        </p:nvSpPr>
        <p:spPr>
          <a:xfrm>
            <a:off x="252250" y="2387425"/>
            <a:ext cx="61740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way I’ll show how “test driven development” (TDD) helps avoid major problems.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729" name="Google Shape;729;p77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up:</a:t>
            </a:r>
            <a:endParaRPr/>
          </a:p>
        </p:txBody>
      </p:sp>
      <p:sp>
        <p:nvSpPr>
          <p:cNvPr id="730" name="Google Shape;730;p77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1" name="Google Shape;731;p77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2" name="Google Shape;732;p77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3" name="Google Shape;733;p77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4" name="Google Shape;734;p77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77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736" name="Google Shape;736;p77"/>
          <p:cNvSpPr/>
          <p:nvPr/>
        </p:nvSpPr>
        <p:spPr>
          <a:xfrm>
            <a:off x="3195500" y="333192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7" name="Google Shape;737;p77"/>
          <p:cNvSpPr/>
          <p:nvPr/>
        </p:nvSpPr>
        <p:spPr>
          <a:xfrm>
            <a:off x="3195500" y="3785502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8" name="Google Shape;738;p77"/>
          <p:cNvSpPr txBox="1"/>
          <p:nvPr>
            <p:ph idx="1" type="body"/>
          </p:nvPr>
        </p:nvSpPr>
        <p:spPr>
          <a:xfrm>
            <a:off x="200800" y="3242275"/>
            <a:ext cx="84438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44" name="Google Shape;744;p7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7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51" name="Google Shape;751;p7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7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58" name="Google Shape;758;p8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8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65" name="Google Shape;765;p8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8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72" name="Google Shape;772;p8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8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75" y="2194900"/>
            <a:ext cx="1649051" cy="15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9"/>
          <p:cNvCxnSpPr>
            <a:stCxn id="187" idx="1"/>
            <a:endCxn id="186" idx="0"/>
          </p:cNvCxnSpPr>
          <p:nvPr/>
        </p:nvCxnSpPr>
        <p:spPr>
          <a:xfrm flipH="1">
            <a:off x="1952975" y="2992063"/>
            <a:ext cx="1114800" cy="965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9"/>
          <p:cNvSpPr txBox="1"/>
          <p:nvPr/>
        </p:nvSpPr>
        <p:spPr>
          <a:xfrm>
            <a:off x="2764825" y="2024888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grpSp>
        <p:nvGrpSpPr>
          <p:cNvPr id="190" name="Google Shape;190;p29"/>
          <p:cNvGrpSpPr/>
          <p:nvPr/>
        </p:nvGrpSpPr>
        <p:grpSpPr>
          <a:xfrm>
            <a:off x="4652291" y="92488"/>
            <a:ext cx="4407300" cy="2958000"/>
            <a:chOff x="3296375" y="92488"/>
            <a:chExt cx="4407300" cy="2958000"/>
          </a:xfrm>
        </p:grpSpPr>
        <p:sp>
          <p:nvSpPr>
            <p:cNvPr id="191" name="Google Shape;191;p29"/>
            <p:cNvSpPr/>
            <p:nvPr/>
          </p:nvSpPr>
          <p:spPr>
            <a:xfrm flipH="1">
              <a:off x="3296375" y="92488"/>
              <a:ext cx="4407300" cy="2958000"/>
            </a:xfrm>
            <a:prstGeom prst="flowChartMagneticTap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3766" y="587799"/>
              <a:ext cx="3102900" cy="1827601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779" name="Google Shape;779;p8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temp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8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Correcting a Design Error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6" name="Google Shape;786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Correcting a Design Error</a:t>
            </a:r>
            <a:endParaRPr/>
          </a:p>
        </p:txBody>
      </p:sp>
      <p:sp>
        <p:nvSpPr>
          <p:cNvPr id="787" name="Google Shape;787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793" name="Google Shape;793;p85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have all the </a:t>
            </a:r>
            <a:r>
              <a:rPr b="1" lang="en">
                <a:solidFill>
                  <a:schemeClr val="accent3"/>
                </a:solidFill>
              </a:rPr>
              <a:t>helper methods</a:t>
            </a:r>
            <a:r>
              <a:rPr lang="en"/>
              <a:t> we need, as well as </a:t>
            </a:r>
            <a:r>
              <a:rPr b="1" lang="en">
                <a:solidFill>
                  <a:srgbClr val="38761D"/>
                </a:solidFill>
              </a:rPr>
              <a:t>tests</a:t>
            </a:r>
            <a:r>
              <a:rPr lang="en"/>
              <a:t> that give proof that they work! All that’s left is to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method itself.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by just doing the first swap as an exploration.</a:t>
            </a:r>
            <a:endParaRPr/>
          </a:p>
        </p:txBody>
      </p:sp>
      <p:sp>
        <p:nvSpPr>
          <p:cNvPr id="794" name="Google Shape;794;p85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5" name="Google Shape;795;p85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6" name="Google Shape;796;p85"/>
          <p:cNvSpPr/>
          <p:nvPr/>
        </p:nvSpPr>
        <p:spPr>
          <a:xfrm>
            <a:off x="3272015" y="2438604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7" name="Google Shape;797;p85"/>
          <p:cNvSpPr/>
          <p:nvPr/>
        </p:nvSpPr>
        <p:spPr>
          <a:xfrm>
            <a:off x="3272015" y="2891519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8" name="Google Shape;798;p85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9" name="Google Shape;799;p85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00" name="Google Shape;800;p85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85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802" name="Google Shape;802;p85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803" name="Google Shape;803;p85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85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10" name="Google Shape;810;p8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8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17" name="Google Shape;817;p8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8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24" name="Google Shape;824;p8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???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8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31" name="Google Shape;831;p8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???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8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38" name="Google Shape;838;p9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???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9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45" name="Google Shape;845;p9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???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9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52" name="Google Shape;852;p9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???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9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Way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3867518" y="2433527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Test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203468" y="2776440"/>
            <a:ext cx="2473200" cy="42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testSort()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30"/>
          <p:cNvCxnSpPr>
            <a:stCxn id="199" idx="1"/>
            <a:endCxn id="201" idx="0"/>
          </p:cNvCxnSpPr>
          <p:nvPr/>
        </p:nvCxnSpPr>
        <p:spPr>
          <a:xfrm flipH="1">
            <a:off x="1952768" y="2990190"/>
            <a:ext cx="1250700" cy="967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0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lecture we’ll write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, as well as our own </a:t>
            </a:r>
            <a:r>
              <a:rPr b="1" lang="en">
                <a:solidFill>
                  <a:schemeClr val="accent5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 for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Even crazier idea: We’ll start by writing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>
                <a:solidFill>
                  <a:srgbClr val="000000"/>
                </a:solidFill>
              </a:rPr>
              <a:t> first!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59" name="Google Shape;859;p9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" sz="1500">
                <a:solidFill>
                  <a:srgbClr val="EA5F6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@source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https://stackoverflow.com/questions/5153496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9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66" name="Google Shape;866;p94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9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73" name="Google Shape;873;p9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Google Shape;874;p9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880" name="Google Shape;880;p9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9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887" name="Google Shape;887;p97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Turns out that we had the wrong abstraction for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!</a:t>
            </a:r>
            <a:endParaRPr/>
          </a:p>
        </p:txBody>
      </p:sp>
      <p:sp>
        <p:nvSpPr>
          <p:cNvPr id="888" name="Google Shape;888;p97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89" name="Google Shape;889;p97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0" name="Google Shape;890;p97"/>
          <p:cNvSpPr/>
          <p:nvPr/>
        </p:nvSpPr>
        <p:spPr>
          <a:xfrm>
            <a:off x="3272015" y="2438604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1" name="Google Shape;891;p97"/>
          <p:cNvSpPr/>
          <p:nvPr/>
        </p:nvSpPr>
        <p:spPr>
          <a:xfrm>
            <a:off x="3272015" y="2891519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2" name="Google Shape;892;p97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3" name="Google Shape;893;p97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4" name="Google Shape;894;p97"/>
          <p:cNvSpPr/>
          <p:nvPr/>
        </p:nvSpPr>
        <p:spPr>
          <a:xfrm>
            <a:off x="3272015" y="334443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95" name="Google Shape;895;p97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p97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897" name="Google Shape;897;p97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898" name="Google Shape;898;p97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97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97"/>
          <p:cNvCxnSpPr/>
          <p:nvPr/>
        </p:nvCxnSpPr>
        <p:spPr>
          <a:xfrm rot="10800000">
            <a:off x="7281803" y="35161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97"/>
          <p:cNvSpPr txBox="1"/>
          <p:nvPr/>
        </p:nvSpPr>
        <p:spPr>
          <a:xfrm>
            <a:off x="7541605" y="3308077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&amp; modified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Figuring out the Recursion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7" name="Google Shape;907;p9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Figuring out the Recursion</a:t>
            </a:r>
            <a:endParaRPr/>
          </a:p>
        </p:txBody>
      </p:sp>
      <p:sp>
        <p:nvSpPr>
          <p:cNvPr id="908" name="Google Shape;908;p9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914" name="Google Shape;914;p99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Turns out that we had the wrong abstraction for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that design error fixed, let’s figure out how to finish our sort method.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99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6" name="Google Shape;916;p99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7" name="Google Shape;917;p99"/>
          <p:cNvSpPr/>
          <p:nvPr/>
        </p:nvSpPr>
        <p:spPr>
          <a:xfrm>
            <a:off x="3272015" y="2438604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8" name="Google Shape;918;p99"/>
          <p:cNvSpPr/>
          <p:nvPr/>
        </p:nvSpPr>
        <p:spPr>
          <a:xfrm>
            <a:off x="3272015" y="2891519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9" name="Google Shape;919;p99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20" name="Google Shape;920;p99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21" name="Google Shape;921;p99"/>
          <p:cNvSpPr/>
          <p:nvPr/>
        </p:nvSpPr>
        <p:spPr>
          <a:xfrm>
            <a:off x="3272015" y="334443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22" name="Google Shape;922;p99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99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924" name="Google Shape;924;p99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925" name="Google Shape;925;p99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99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99"/>
          <p:cNvCxnSpPr/>
          <p:nvPr/>
        </p:nvCxnSpPr>
        <p:spPr>
          <a:xfrm rot="10800000">
            <a:off x="7281803" y="35161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99"/>
          <p:cNvSpPr txBox="1"/>
          <p:nvPr/>
        </p:nvSpPr>
        <p:spPr>
          <a:xfrm>
            <a:off x="7541605" y="3308077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&amp; modified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(Could also use iteration, but I want to continue practicing recursion)</a:t>
            </a:r>
            <a:endParaRPr/>
          </a:p>
        </p:txBody>
      </p:sp>
      <p:sp>
        <p:nvSpPr>
          <p:cNvPr id="934" name="Google Shape;934;p100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// recursive call??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</a:t>
            </a:r>
            <a:endParaRPr/>
          </a:p>
        </p:txBody>
      </p:sp>
      <p:sp>
        <p:nvSpPr>
          <p:cNvPr id="936" name="Google Shape;936;p100"/>
          <p:cNvSpPr/>
          <p:nvPr/>
        </p:nvSpPr>
        <p:spPr>
          <a:xfrm rot="-5400000">
            <a:off x="5813769" y="-1623150"/>
            <a:ext cx="149400" cy="43563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37" name="Google Shape;937;p100"/>
          <p:cNvSpPr txBox="1"/>
          <p:nvPr/>
        </p:nvSpPr>
        <p:spPr>
          <a:xfrm>
            <a:off x="6731850" y="185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38" name="Google Shape;938;p100"/>
          <p:cNvCxnSpPr/>
          <p:nvPr/>
        </p:nvCxnSpPr>
        <p:spPr>
          <a:xfrm flipH="1">
            <a:off x="7192875" y="3714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languages support sub-indexing into arrays. Java does not.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line: No way to get address of the middle of an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should we do instead?</a:t>
            </a:r>
            <a:endParaRPr/>
          </a:p>
        </p:txBody>
      </p:sp>
      <p:sp>
        <p:nvSpPr>
          <p:cNvPr id="944" name="Google Shape;944;p101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// sort(x[1:]); ← Would be nice, but not possible!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</a:t>
            </a:r>
            <a:endParaRPr/>
          </a:p>
        </p:txBody>
      </p:sp>
      <p:sp>
        <p:nvSpPr>
          <p:cNvPr id="946" name="Google Shape;946;p101"/>
          <p:cNvSpPr/>
          <p:nvPr/>
        </p:nvSpPr>
        <p:spPr>
          <a:xfrm rot="-5400000">
            <a:off x="5813769" y="-1623150"/>
            <a:ext cx="149400" cy="43563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47" name="Google Shape;947;p101"/>
          <p:cNvSpPr txBox="1"/>
          <p:nvPr/>
        </p:nvSpPr>
        <p:spPr>
          <a:xfrm>
            <a:off x="6731850" y="185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48" name="Google Shape;948;p101"/>
          <p:cNvCxnSpPr/>
          <p:nvPr/>
        </p:nvCxnSpPr>
        <p:spPr>
          <a:xfrm flipH="1">
            <a:off x="7192875" y="3714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954" name="Google Shape;954;p102"/>
          <p:cNvSpPr txBox="1"/>
          <p:nvPr/>
        </p:nvSpPr>
        <p:spPr>
          <a:xfrm>
            <a:off x="619500" y="1423575"/>
            <a:ext cx="7690800" cy="125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102"/>
          <p:cNvSpPr txBox="1"/>
          <p:nvPr/>
        </p:nvSpPr>
        <p:spPr>
          <a:xfrm>
            <a:off x="619500" y="2831125"/>
            <a:ext cx="7690800" cy="219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In-place sorts x starting at index k */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Problem: Recursive Helper Method</a:t>
            </a:r>
            <a:endParaRPr/>
          </a:p>
        </p:txBody>
      </p:sp>
      <p:sp>
        <p:nvSpPr>
          <p:cNvPr id="957" name="Google Shape;957;p102"/>
          <p:cNvSpPr/>
          <p:nvPr/>
        </p:nvSpPr>
        <p:spPr>
          <a:xfrm>
            <a:off x="4373225" y="4083325"/>
            <a:ext cx="4000500" cy="9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Let’s try implementing this idea in IntelliJ!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02"/>
          <p:cNvSpPr/>
          <p:nvPr/>
        </p:nvSpPr>
        <p:spPr>
          <a:xfrm rot="-5400000">
            <a:off x="5813769" y="-1623150"/>
            <a:ext cx="149400" cy="43563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59" name="Google Shape;959;p102"/>
          <p:cNvSpPr txBox="1"/>
          <p:nvPr/>
        </p:nvSpPr>
        <p:spPr>
          <a:xfrm>
            <a:off x="6731850" y="185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60" name="Google Shape;960;p102"/>
          <p:cNvCxnSpPr/>
          <p:nvPr/>
        </p:nvCxnSpPr>
        <p:spPr>
          <a:xfrm flipH="1">
            <a:off x="7192875" y="3714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966" name="Google Shape;966;p103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7" name="Google Shape;967;p10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973" name="Google Shape;973;p104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10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980" name="Google Shape;980;p10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10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987" name="Google Shape;987;p10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10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994" name="Google Shape;994;p10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5" name="Google Shape;995;p10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01" name="Google Shape;1001;p10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10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08" name="Google Shape;1008;p10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9" name="Google Shape;1009;p10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15" name="Google Shape;1015;p110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11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22" name="Google Shape;1022;p111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1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 to Unit Testing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Ad-Hoc Tests are Tedious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Selection 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Fixing Another Design Error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9" name="Google Shape;1029;p11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Another Design Error</a:t>
            </a:r>
            <a:endParaRPr/>
          </a:p>
        </p:txBody>
      </p:sp>
      <p:sp>
        <p:nvSpPr>
          <p:cNvPr id="1030" name="Google Shape;1030;p11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New Way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 to Unit Testing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Ad-Hoc Tests are Tedious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Unit Testing Frameworks, Truth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Selection Sort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Selection Sort Algorithm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Find Smallest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Swap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Correcting a Design Error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Figuring out the Recursion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Fixing Another Design Error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Testing Philosophy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Tests are Tedious</a:t>
            </a:r>
            <a:endParaRPr/>
          </a:p>
        </p:txBody>
      </p:sp>
      <p:sp>
        <p:nvSpPr>
          <p:cNvPr id="216" name="Google Shape;216;p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6, CS61B, Fall 2023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36" name="Google Shape;1036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after using our clever trick with the recursive helper method, our code is still not working: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we know: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Sort’s </a:t>
            </a:r>
            <a:r>
              <a:rPr lang="en">
                <a:solidFill>
                  <a:schemeClr val="accent3"/>
                </a:solidFill>
              </a:rPr>
              <a:t>helper methods</a:t>
            </a:r>
            <a:r>
              <a:rPr lang="en"/>
              <a:t> have evidence of correctness from </a:t>
            </a:r>
            <a:r>
              <a:rPr lang="en">
                <a:solidFill>
                  <a:srgbClr val="208920"/>
                </a:solidFill>
              </a:rPr>
              <a:t>tests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method itself is very simple. </a:t>
            </a:r>
            <a:endParaRPr/>
          </a:p>
        </p:txBody>
      </p:sp>
      <p:pic>
        <p:nvPicPr>
          <p:cNvPr id="1037" name="Google Shape;103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00" y="1256525"/>
            <a:ext cx="4667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Debugger to Fix Our Code</a:t>
            </a:r>
            <a:endParaRPr/>
          </a:p>
        </p:txBody>
      </p:sp>
      <p:sp>
        <p:nvSpPr>
          <p:cNvPr id="1043" name="Google Shape;1043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et’s try to use the debugger (as seen in labs 2 and 3).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IMPORTANT IDEA</a:t>
            </a:r>
            <a:r>
              <a:rPr lang="en"/>
              <a:t>: Let’s find the moment when reality diverges from expectation.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Don’t just step through the code hoping to see something weird.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49" name="Google Shape;1049;p115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11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56" name="Google Shape;1056;p116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start:         {"rawr", "a", "zaza", "newway"}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11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63" name="Google Shape;1063;p117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start:         {"rawr", "a", "zaza", "newway"}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after 1 swap:  {"a", "rawr", "zaza", "newway"}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11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70" name="Google Shape;1070;p118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start:         {"rawr", "a", "zaza", "newway"}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after 1 swap:  {"a", "rawr", "zaza", "newway"}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after 2 swaps: {"a", "newway", "zaza", "rawr"}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11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077" name="Google Shape;1077;p119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Sorts the array starting at index start.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smallest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start:         {"rawr", "a", "zaza", "newway"}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after 1 swap:  {"a", "rawr", "zaza", "newway"}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after 2 swaps: {"a", "newway", "zaza", "rawr"}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but we got:    {"rawr", "a", "zaza", "newway"}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Google Shape;1078;p11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Flaw in findSmallest </a:t>
            </a:r>
            <a:endParaRPr/>
          </a:p>
        </p:txBody>
      </p:sp>
      <p:sp>
        <p:nvSpPr>
          <p:cNvPr id="1084" name="Google Shape;1084;p12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Debugger showed us that w</a:t>
            </a:r>
            <a:r>
              <a:rPr lang="en"/>
              <a:t>e didn’t properly account for 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would be used.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Want to find smallest item from among the last 4: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another parameter so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is useful for sorting.</a:t>
            </a:r>
            <a:endParaRPr/>
          </a:p>
        </p:txBody>
      </p:sp>
      <p:grpSp>
        <p:nvGrpSpPr>
          <p:cNvPr id="1085" name="Google Shape;1085;p120"/>
          <p:cNvGrpSpPr/>
          <p:nvPr/>
        </p:nvGrpSpPr>
        <p:grpSpPr>
          <a:xfrm>
            <a:off x="6999824" y="1168938"/>
            <a:ext cx="1815500" cy="307200"/>
            <a:chOff x="6770625" y="3626198"/>
            <a:chExt cx="1815500" cy="307200"/>
          </a:xfrm>
        </p:grpSpPr>
        <p:sp>
          <p:nvSpPr>
            <p:cNvPr id="1086" name="Google Shape;1086;p120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20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20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20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20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20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2" name="Google Shape;1092;p120"/>
          <p:cNvSpPr txBox="1"/>
          <p:nvPr/>
        </p:nvSpPr>
        <p:spPr>
          <a:xfrm>
            <a:off x="8023667" y="106814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Progress Roadmap</a:t>
            </a:r>
            <a:endParaRPr/>
          </a:p>
        </p:txBody>
      </p:sp>
      <p:sp>
        <p:nvSpPr>
          <p:cNvPr id="1098" name="Google Shape;1098;p121"/>
          <p:cNvSpPr txBox="1"/>
          <p:nvPr>
            <p:ph idx="1" type="body"/>
          </p:nvPr>
        </p:nvSpPr>
        <p:spPr>
          <a:xfrm>
            <a:off x="200807" y="514307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skeleton: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testSwap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swap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identify another fundamental design flaw in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to fix it.</a:t>
            </a:r>
            <a:endParaRPr/>
          </a:p>
        </p:txBody>
      </p:sp>
      <p:sp>
        <p:nvSpPr>
          <p:cNvPr id="1099" name="Google Shape;1099;p121"/>
          <p:cNvSpPr/>
          <p:nvPr/>
        </p:nvSpPr>
        <p:spPr>
          <a:xfrm>
            <a:off x="3272015" y="1532773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0" name="Google Shape;1100;p121"/>
          <p:cNvSpPr/>
          <p:nvPr/>
        </p:nvSpPr>
        <p:spPr>
          <a:xfrm>
            <a:off x="3272015" y="1985688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1" name="Google Shape;1101;p121"/>
          <p:cNvSpPr/>
          <p:nvPr/>
        </p:nvSpPr>
        <p:spPr>
          <a:xfrm>
            <a:off x="3272015" y="2438604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2" name="Google Shape;1102;p121"/>
          <p:cNvSpPr/>
          <p:nvPr/>
        </p:nvSpPr>
        <p:spPr>
          <a:xfrm>
            <a:off x="3272015" y="2891519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3" name="Google Shape;1103;p121"/>
          <p:cNvSpPr/>
          <p:nvPr/>
        </p:nvSpPr>
        <p:spPr>
          <a:xfrm>
            <a:off x="3272015" y="62694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4" name="Google Shape;1104;p121"/>
          <p:cNvSpPr/>
          <p:nvPr/>
        </p:nvSpPr>
        <p:spPr>
          <a:xfrm>
            <a:off x="3272015" y="107985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5" name="Google Shape;1105;p121"/>
          <p:cNvSpPr/>
          <p:nvPr/>
        </p:nvSpPr>
        <p:spPr>
          <a:xfrm>
            <a:off x="3272015" y="334443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106" name="Google Shape;1106;p121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121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1108" name="Google Shape;1108;p121"/>
          <p:cNvSpPr/>
          <p:nvPr/>
        </p:nvSpPr>
        <p:spPr>
          <a:xfrm>
            <a:off x="3272015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09" name="Google Shape;1109;p121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1110" name="Google Shape;1110;p121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121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</a:t>
            </a:r>
            <a:endParaRPr/>
          </a:p>
        </p:txBody>
      </p:sp>
      <p:sp>
        <p:nvSpPr>
          <p:cNvPr id="1117" name="Google Shape;1117;p122"/>
          <p:cNvSpPr txBox="1"/>
          <p:nvPr/>
        </p:nvSpPr>
        <p:spPr>
          <a:xfrm>
            <a:off x="291575" y="646050"/>
            <a:ext cx="70194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TestSort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testFindSmallest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"rawr"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"zaza"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"newway"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598C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isEqualTo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2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TestSort.java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