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  <p:sldId id="351" r:id="rId100"/>
  </p:sldIdLst>
  <p:sldSz cy="5143500" cx="9144000"/>
  <p:notesSz cx="6858000" cy="9144000"/>
  <p:embeddedFontLst>
    <p:embeddedFont>
      <p:font typeface="Roboto Medium"/>
      <p:regular r:id="rId101"/>
      <p:bold r:id="rId102"/>
      <p:italic r:id="rId103"/>
      <p:boldItalic r:id="rId104"/>
    </p:embeddedFont>
    <p:embeddedFont>
      <p:font typeface="Roboto"/>
      <p:regular r:id="rId105"/>
      <p:bold r:id="rId106"/>
      <p:italic r:id="rId107"/>
      <p:boldItalic r:id="rId108"/>
    </p:embeddedFont>
    <p:embeddedFont>
      <p:font typeface="Roboto Light"/>
      <p:regular r:id="rId109"/>
      <p:bold r:id="rId110"/>
      <p:italic r:id="rId111"/>
      <p:boldItalic r:id="rId112"/>
    </p:embeddedFont>
    <p:embeddedFont>
      <p:font typeface="Ubuntu Mono"/>
      <p:regular r:id="rId113"/>
      <p:bold r:id="rId114"/>
      <p:italic r:id="rId115"/>
      <p:boldItalic r:id="rId1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07" Type="http://schemas.openxmlformats.org/officeDocument/2006/relationships/font" Target="fonts/Roboto-italic.fntdata"/><Relationship Id="rId106" Type="http://schemas.openxmlformats.org/officeDocument/2006/relationships/font" Target="fonts/Roboto-bold.fntdata"/><Relationship Id="rId105" Type="http://schemas.openxmlformats.org/officeDocument/2006/relationships/font" Target="fonts/Roboto-regular.fntdata"/><Relationship Id="rId104" Type="http://schemas.openxmlformats.org/officeDocument/2006/relationships/font" Target="fonts/RobotoMedium-boldItalic.fntdata"/><Relationship Id="rId109" Type="http://schemas.openxmlformats.org/officeDocument/2006/relationships/font" Target="fonts/RobotoLight-regular.fntdata"/><Relationship Id="rId108" Type="http://schemas.openxmlformats.org/officeDocument/2006/relationships/font" Target="fonts/Roboto-boldItalic.fntdata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font" Target="fonts/RobotoMedium-italic.fntdata"/><Relationship Id="rId102" Type="http://schemas.openxmlformats.org/officeDocument/2006/relationships/font" Target="fonts/RobotoMedium-bold.fntdata"/><Relationship Id="rId101" Type="http://schemas.openxmlformats.org/officeDocument/2006/relationships/font" Target="fonts/RobotoMedium-regular.fntdata"/><Relationship Id="rId100" Type="http://schemas.openxmlformats.org/officeDocument/2006/relationships/slide" Target="slides/slide96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16" Type="http://schemas.openxmlformats.org/officeDocument/2006/relationships/font" Target="fonts/UbuntuMono-boldItalic.fntdata"/><Relationship Id="rId115" Type="http://schemas.openxmlformats.org/officeDocument/2006/relationships/font" Target="fonts/UbuntuMono-italic.fntdata"/><Relationship Id="rId15" Type="http://schemas.openxmlformats.org/officeDocument/2006/relationships/slide" Target="slides/slide11.xml"/><Relationship Id="rId110" Type="http://schemas.openxmlformats.org/officeDocument/2006/relationships/font" Target="fonts/RobotoLight-bold.fntdata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14" Type="http://schemas.openxmlformats.org/officeDocument/2006/relationships/font" Target="fonts/UbuntuMono-bold.fntdata"/><Relationship Id="rId18" Type="http://schemas.openxmlformats.org/officeDocument/2006/relationships/slide" Target="slides/slide14.xml"/><Relationship Id="rId113" Type="http://schemas.openxmlformats.org/officeDocument/2006/relationships/font" Target="fonts/UbuntuMono-regular.fntdata"/><Relationship Id="rId112" Type="http://schemas.openxmlformats.org/officeDocument/2006/relationships/font" Target="fonts/RobotoLight-boldItalic.fntdata"/><Relationship Id="rId111" Type="http://schemas.openxmlformats.org/officeDocument/2006/relationships/font" Target="fonts/RobotoLight-italic.fntdata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ikids-life.wikispaces.com/file/view/LadybirdInheritance.jpg/160451153/604x297/LadybirdInheritance.jp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xQUFiUHBUmheqQP98zCZnlNKb8cTTR_UQHf_l-84cBLE2yw/viewform" TargetMode="Externa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5v6yxL6F5ESJp9FWgaEvoxEYPf_El1ojvubcuX5ihciFf0g/viewform" TargetMode="Externa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0384a49d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0384a49d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citation: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https://wikids-life.wikispaces.com/file/view/LadybirdInheritance.jpg/160451153/604x297/LadybirdInheritance.jpg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a18af0e80_0_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a18af0e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04a497f28_1_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f04a497f28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a4194b67_0_2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a4194b67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9e26f8f2c_0_3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9e26f8f2c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59e26f8f2c_0_3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59e26f8f2c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9e26f8f2c_0_3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9e26f8f2c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59e26f8f2c_0_34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59e26f8f2c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59e26f8f2c_0_3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59e26f8f2c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59e26f8f2c_0_3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59e26f8f2c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9e26f8f2c_0_3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59e26f8f2c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04a497f28_1_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f04a497f2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59e26f8f2c_0_37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59e26f8f2c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9e26f8f2c_0_3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9e26f8f2c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59e26f8f2c_0_3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59e26f8f2c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9e26f8f2c_0_3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59e26f8f2c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9e26f8f2c_0_3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59e26f8f2c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0a4194b67_0_3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0a4194b67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f04a497f28_1_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f04a497f2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59e26f8f2c_0_4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59e26f8f2c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59e26f8f2c_0_4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59e26f8f2c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59e26f8f2c_0_4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59e26f8f2c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09ce79706_0_3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09ce7970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59e26f8f2c_0_4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59e26f8f2c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59e26f8f2c_0_4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59e26f8f2c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59e26f8f2c_0_4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59e26f8f2c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59e26f8f2c_0_4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259e26f8f2c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a4194b67_0_3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a4194b67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0a4194b67_0_2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0a4194b6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59e26f8f2c_0_4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59e26f8f2c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59e26f8f2c_0_4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59e26f8f2c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59e26f8f2c_0_4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59e26f8f2c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59e26f8f2c_0_4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59e26f8f2c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9e26f8f2c_0_2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59e26f8f2c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59e26f8f2c_0_4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59e26f8f2c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59e26f8f2c_0_5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59e26f8f2c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59e26f8f2c_0_5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59e26f8f2c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59e26f8f2c_0_5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59e26f8f2c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59e26f8f2c_0_5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59e26f8f2c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59e26f8f2c_0_5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59e26f8f2c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f04a497f28_1_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1f04a497f28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0a63b16a6_0_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0a63b16a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f0384a49d4_0_68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f0384a49d4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f04a497f28_1_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f04a497f2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9e26f8f2c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9e26f8f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0a4194b67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0a4194b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f0384a49d4_0_6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f0384a49d4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f0384a49d4_0_5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f0384a49d4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f0384a49d4_0_6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1f0384a49d4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f0384a49d4_0_6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f0384a49d4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f04a497f28_1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f04a497f2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0a411abad_0_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0a411aba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c6a268ae0_0_34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c6a268ae0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0a411abad_0_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0a411aba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0a411abad_0_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0a411aba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9e26f8f2c_0_2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9e26f8f2c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0a411abad_0_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0a411aba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f04a497f28_1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f04a497f2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0a4194b67_0_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0a4194b6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0a4194b67_0_1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0a4194b6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0a4194b67_0_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0a4194b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https://docs.google.com/forms/d/e/1FAIpQLSfxQUFiUHBUmheqQP98zCZnlNKb8cTTR_UQHf_l-84cBLE2yw/viewform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a4194b67_0_3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a4194b67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0a4194b67_0_1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0a4194b6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https://docs.google.com/forms/d/e/1FAIpQLSf5v6yxL6F5ESJp9FWgaEvoxEYPf_El1ojvubcuX5ihciFf0g/viewform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0a4194b67_0_4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0a4194b67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f04a497f28_1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f04a497f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c6a268ae0_0_1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1c6a268ae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9e26f8f2c_0_30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9e26f8f2c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c6a268ae0_0_10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1c6a268ae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0a4194b67_0_1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0a4194b6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10a4194b67_0_4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10a4194b67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0a4194b67_0_4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0a4194b67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10a4194b67_0_4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10a4194b67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0a4194b67_0_4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0a4194b67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0a4194b67_0_16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10a4194b6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f0384a49d4_0_66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f0384a49d4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0a4194b67_0_2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0a4194b67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0a4194b67_0_28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0a4194b6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9e26f8f2c_0_3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9e26f8f2c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25a0cc31d48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25a0cc31d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25a0cc31d48_0_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25a0cc31d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25a0cc31d48_0_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25a0cc31d4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5a0cc31d48_0_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25a0cc31d4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25a0cc31d48_0_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25a0cc31d4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25a0cc31d48_0_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25a0cc31d4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30876cb10e_17_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30876cb10e_17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25a0cc31d48_0_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25a0cc31d4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25a0cc31d48_0_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25a0cc31d4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5a0cc31d48_0_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5a0cc31d4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a4194b67_0_24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a4194b6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5a0cc31d48_0_9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5a0cc31d4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25a0cc31d48_0_10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25a0cc31d4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25a0cc31d48_0_1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25a0cc31d4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25a0cc31d48_0_1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25a0cc31d4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0a4194b67_0_29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0a4194b67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30876cb10e_17_2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30876cb10e_17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4f54a83fc15915b96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4f54a83fc15915b9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stackoverflow.com/questions/586363/why-is-super-super-method-not-allowed-in-java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ocs.oracle.com/javase/tutorial/java/IandI/super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docs.oracle.com/en/java/javase/17/docs/api/java.base/java/lang/Object.html" TargetMode="External"/><Relationship Id="rId4" Type="http://schemas.openxmlformats.org/officeDocument/2006/relationships/hyperlink" Target="http://docs.oracle.com/javase/specs/jls/se7/html/jls-9.html#jls-9.2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www.artima.com/articles/josh-bloch-on-design#part13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people.eecs.berkeley.edu/~jrs/61b/lec/18" TargetMode="External"/><Relationship Id="rId4" Type="http://schemas.openxmlformats.org/officeDocument/2006/relationships/image" Target="../media/image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hyperlink" Target="https://en.wikipedia.org/wiki/Secret_Chief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people.eecs.berkeley.edu/~jrs/61b/lec/18" TargetMode="External"/><Relationship Id="rId4" Type="http://schemas.openxmlformats.org/officeDocument/2006/relationships/image" Target="../media/image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Extends, Casting, Higher Order Functions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9 (Inheritance 2)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Fall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202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459" y="422446"/>
            <a:ext cx="4084015" cy="20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Clarification: Implements vs. Extends</a:t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you know which to pick between “implements” and “extends”?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must use “implements” if the hypernym is an interface and the hyponym is a class (e.g. hypernym List, hyponym AList).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must use “extends” in all other cases.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There’s no choice that you have to make, the Java designers just picked a different keyword for the two cases.</a:t>
            </a: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5973175" y="29847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7395025" y="36779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33"/>
          <p:cNvCxnSpPr>
            <a:stCxn id="226" idx="0"/>
            <a:endCxn id="225" idx="2"/>
          </p:cNvCxnSpPr>
          <p:nvPr/>
        </p:nvCxnSpPr>
        <p:spPr>
          <a:xfrm rot="10800000">
            <a:off x="7150825" y="3302075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33"/>
          <p:cNvSpPr/>
          <p:nvPr/>
        </p:nvSpPr>
        <p:spPr>
          <a:xfrm>
            <a:off x="5935350" y="36779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33"/>
          <p:cNvCxnSpPr>
            <a:stCxn id="228" idx="0"/>
            <a:endCxn id="225" idx="2"/>
          </p:cNvCxnSpPr>
          <p:nvPr/>
        </p:nvCxnSpPr>
        <p:spPr>
          <a:xfrm flipH="1" rot="10800000">
            <a:off x="6454200" y="3302075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3"/>
          <p:cNvSpPr/>
          <p:nvPr/>
        </p:nvSpPr>
        <p:spPr>
          <a:xfrm>
            <a:off x="6921172" y="4439975"/>
            <a:ext cx="19218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RotatingSLList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33"/>
          <p:cNvCxnSpPr>
            <a:stCxn id="230" idx="0"/>
            <a:endCxn id="226" idx="2"/>
          </p:cNvCxnSpPr>
          <p:nvPr/>
        </p:nvCxnSpPr>
        <p:spPr>
          <a:xfrm flipH="1" rot="10800000">
            <a:off x="7882072" y="4010975"/>
            <a:ext cx="3600" cy="42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Extends Keyword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Rotating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Vengeful SLList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 Boring Constructor Gotcha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Object Class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Is-A vs. Has-A, java.util.Stack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Implementation Inheritance Breaks Encapsulation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Type Checking and Casting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Higher Order Functions in 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7" name="Google Shape;237;p3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Vengeful SLList</a:t>
            </a:r>
            <a:endParaRPr/>
          </a:p>
        </p:txBody>
      </p:sp>
      <p:sp>
        <p:nvSpPr>
          <p:cNvPr id="238" name="Google Shape;238;p3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9, CS61B, Fall 2023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Example: VengefulSLList</a:t>
            </a:r>
            <a:endParaRPr/>
          </a:p>
        </p:txBody>
      </p:sp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build an SLList that: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Remembers all Items that have been destroyed by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an additional method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printLostItems()</a:t>
            </a:r>
            <a:r>
              <a:rPr lang="en"/>
              <a:t>, which prints all deleted items.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5"/>
          <p:cNvSpPr txBox="1"/>
          <p:nvPr/>
        </p:nvSpPr>
        <p:spPr>
          <a:xfrm>
            <a:off x="581325" y="2057526"/>
            <a:ext cx="7567200" cy="289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  /* [1, 5, 10, 13]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 /* 13 gets deleted.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 /* 10 gets deleted.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"The fallen are: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/* Should print 10 and 13.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r>
              <a:rPr lang="en"/>
              <a:t>Demo: Vengeful SLList</a:t>
            </a:r>
            <a:endParaRPr/>
          </a:p>
        </p:txBody>
      </p:sp>
      <p:sp>
        <p:nvSpPr>
          <p:cNvPr id="251" name="Google Shape;251;p36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36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r>
              <a:rPr lang="en"/>
              <a:t>Demo: Vengeful SLList</a:t>
            </a:r>
            <a:endParaRPr/>
          </a:p>
        </p:txBody>
      </p:sp>
      <p:sp>
        <p:nvSpPr>
          <p:cNvPr id="258" name="Google Shape;258;p37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37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r>
              <a:rPr lang="en"/>
              <a:t>Demo: Vengeful SLList</a:t>
            </a:r>
            <a:endParaRPr/>
          </a:p>
        </p:txBody>
      </p:sp>
      <p:sp>
        <p:nvSpPr>
          <p:cNvPr id="265" name="Google Shape;265;p38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r>
              <a:rPr lang="en"/>
              <a:t>Demo: Vengeful SLList</a:t>
            </a:r>
            <a:endParaRPr/>
          </a:p>
        </p:txBody>
      </p:sp>
      <p:sp>
        <p:nvSpPr>
          <p:cNvPr id="272" name="Google Shape;272;p39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3" name="Google Shape;273;p39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r>
              <a:rPr lang="en"/>
              <a:t>Demo: Vengeful SLList</a:t>
            </a:r>
            <a:endParaRPr/>
          </a:p>
        </p:txBody>
      </p:sp>
      <p:sp>
        <p:nvSpPr>
          <p:cNvPr id="279" name="Google Shape;279;p40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40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r>
              <a:rPr lang="en"/>
              <a:t>Demo: Vengeful SLList</a:t>
            </a:r>
            <a:endParaRPr/>
          </a:p>
        </p:txBody>
      </p:sp>
      <p:sp>
        <p:nvSpPr>
          <p:cNvPr id="286" name="Google Shape;286;p41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41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41"/>
          <p:cNvSpPr txBox="1"/>
          <p:nvPr/>
        </p:nvSpPr>
        <p:spPr>
          <a:xfrm>
            <a:off x="7200725" y="1396325"/>
            <a:ext cx="1767900" cy="29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could try to copy-paste the removeLast method from SLList.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Problem: SLList's removeLast method uses private variables like sentinel and size. VengefulSLList cannot </a:t>
            </a:r>
            <a:r>
              <a:rPr lang="en">
                <a:solidFill>
                  <a:srgbClr val="BE0712"/>
                </a:solidFill>
              </a:rPr>
              <a:t>access</a:t>
            </a:r>
            <a:r>
              <a:rPr lang="en">
                <a:solidFill>
                  <a:srgbClr val="BE0712"/>
                </a:solidFill>
              </a:rPr>
              <a:t> these variables.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r>
              <a:rPr lang="en"/>
              <a:t>Demo: Vengeful SLList</a:t>
            </a:r>
            <a:endParaRPr/>
          </a:p>
        </p:txBody>
      </p:sp>
      <p:sp>
        <p:nvSpPr>
          <p:cNvPr id="294" name="Google Shape;294;p42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42"/>
          <p:cNvSpPr txBox="1"/>
          <p:nvPr/>
        </p:nvSpPr>
        <p:spPr>
          <a:xfrm>
            <a:off x="7200725" y="2229575"/>
            <a:ext cx="17679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Solution: Use the super keyword to call SLList's removeLast method.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Extends Keyword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Rotating SLList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Vengeful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 Boring Constructor Gotcha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Object Class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Is-A vs. Has-A, java.util.Stack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Implementation Inheritance Breaks Encapsulation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Type Checking and Casting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Higher Order Functions in 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Rotating SLList</a:t>
            </a:r>
            <a:endParaRPr/>
          </a:p>
        </p:txBody>
      </p:sp>
      <p:sp>
        <p:nvSpPr>
          <p:cNvPr id="155" name="Google Shape;155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9, CS61B, Fall 2023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r>
              <a:rPr lang="en"/>
              <a:t>Demo: Vengeful SLList</a:t>
            </a:r>
            <a:endParaRPr/>
          </a:p>
        </p:txBody>
      </p:sp>
      <p:sp>
        <p:nvSpPr>
          <p:cNvPr id="302" name="Google Shape;302;p43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43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r>
              <a:rPr lang="en"/>
              <a:t>Demo: Vengeful SLList</a:t>
            </a:r>
            <a:endParaRPr/>
          </a:p>
        </p:txBody>
      </p:sp>
      <p:sp>
        <p:nvSpPr>
          <p:cNvPr id="309" name="Google Shape;309;p44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44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r>
              <a:rPr lang="en"/>
              <a:t>Demo: Vengeful SLList</a:t>
            </a:r>
            <a:endParaRPr/>
          </a:p>
        </p:txBody>
      </p:sp>
      <p:sp>
        <p:nvSpPr>
          <p:cNvPr id="316" name="Google Shape;316;p45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45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45"/>
          <p:cNvSpPr txBox="1"/>
          <p:nvPr/>
        </p:nvSpPr>
        <p:spPr>
          <a:xfrm>
            <a:off x="7200725" y="1796525"/>
            <a:ext cx="18462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If we run this, we get an exception.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deletedItems is null. It was never initialized (we never created an actual list), so we can't add to deletedItems.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r>
              <a:rPr lang="en"/>
              <a:t>Demo: Vengeful SLList</a:t>
            </a:r>
            <a:endParaRPr/>
          </a:p>
        </p:txBody>
      </p:sp>
      <p:sp>
        <p:nvSpPr>
          <p:cNvPr id="324" name="Google Shape;324;p46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46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46"/>
          <p:cNvSpPr txBox="1"/>
          <p:nvPr/>
        </p:nvSpPr>
        <p:spPr>
          <a:xfrm>
            <a:off x="7200725" y="1796525"/>
            <a:ext cx="18462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Solution: Add a constructor that initializes the deletedItems list.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27" name="Google Shape;327;p46"/>
          <p:cNvSpPr txBox="1"/>
          <p:nvPr/>
        </p:nvSpPr>
        <p:spPr>
          <a:xfrm>
            <a:off x="7200725" y="3320525"/>
            <a:ext cx="18462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Note: You could also initialize the list on the same line you declared the deletedItems variable.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</a:t>
            </a:r>
            <a:r>
              <a:rPr lang="en"/>
              <a:t>Demo: Vengeful SLList</a:t>
            </a:r>
            <a:endParaRPr/>
          </a:p>
        </p:txBody>
      </p:sp>
      <p:sp>
        <p:nvSpPr>
          <p:cNvPr id="333" name="Google Shape;333;p47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47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/>
        </p:nvSpPr>
        <p:spPr>
          <a:xfrm>
            <a:off x="647025" y="643175"/>
            <a:ext cx="6492600" cy="440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oldBack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oldBack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oldBack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Example: VengefulSLList</a:t>
            </a:r>
            <a:endParaRPr/>
          </a:p>
        </p:txBody>
      </p:sp>
      <p:cxnSp>
        <p:nvCxnSpPr>
          <p:cNvPr id="341" name="Google Shape;341;p48"/>
          <p:cNvCxnSpPr/>
          <p:nvPr/>
        </p:nvCxnSpPr>
        <p:spPr>
          <a:xfrm flipH="1">
            <a:off x="5023050" y="2441250"/>
            <a:ext cx="504300" cy="197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48"/>
          <p:cNvSpPr txBox="1"/>
          <p:nvPr/>
        </p:nvSpPr>
        <p:spPr>
          <a:xfrm>
            <a:off x="5593150" y="1894600"/>
            <a:ext cx="14148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calls Superclass’s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version of removeLast()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48"/>
          <p:cNvSpPr txBox="1"/>
          <p:nvPr/>
        </p:nvSpPr>
        <p:spPr>
          <a:xfrm>
            <a:off x="7267050" y="2838525"/>
            <a:ext cx="1877100" cy="10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Java syntax disallows </a:t>
            </a:r>
            <a:r>
              <a:rPr lang="en"/>
              <a:t>super</a:t>
            </a:r>
            <a:r>
              <a:rPr lang="en"/>
              <a:t>.super. For a nice description of why,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link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Extends Keyword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Rotating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Vengeful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 Boring Constructor Gotcha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Object Class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Is-A vs. Has-A, java.util.Stack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Implementation Inheritance Breaks Encapsulation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Type Checking and Casting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Higher Order Functions in 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9" name="Google Shape;349;p4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Boring Constructor Gotcha</a:t>
            </a:r>
            <a:endParaRPr/>
          </a:p>
        </p:txBody>
      </p:sp>
      <p:sp>
        <p:nvSpPr>
          <p:cNvPr id="350" name="Google Shape;350;p4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9, CS61B, Fall 2023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356" name="Google Shape;356;p50"/>
          <p:cNvSpPr txBox="1"/>
          <p:nvPr/>
        </p:nvSpPr>
        <p:spPr>
          <a:xfrm>
            <a:off x="291575" y="687575"/>
            <a:ext cx="72627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/* [1, 5, 10, 13]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/* 13 gets deleted.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/* 10 gets deleted.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"The fallen are: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/* Should print 10 and 13.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50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50"/>
          <p:cNvSpPr txBox="1"/>
          <p:nvPr/>
        </p:nvSpPr>
        <p:spPr>
          <a:xfrm>
            <a:off x="7851750" y="1862020"/>
            <a:ext cx="1226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Set a breakpoint here.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Then step </a:t>
            </a:r>
            <a:r>
              <a:rPr i="1" lang="en">
                <a:solidFill>
                  <a:srgbClr val="BE0712"/>
                </a:solidFill>
              </a:rPr>
              <a:t>in</a:t>
            </a:r>
            <a:r>
              <a:rPr lang="en">
                <a:solidFill>
                  <a:srgbClr val="BE0712"/>
                </a:solidFill>
              </a:rPr>
              <a:t> (not </a:t>
            </a:r>
            <a:r>
              <a:rPr i="1" lang="en">
                <a:solidFill>
                  <a:srgbClr val="BE0712"/>
                </a:solidFill>
              </a:rPr>
              <a:t>over</a:t>
            </a:r>
            <a:r>
              <a:rPr lang="en">
                <a:solidFill>
                  <a:srgbClr val="BE0712"/>
                </a:solidFill>
              </a:rPr>
              <a:t>).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59" name="Google Shape;359;p50"/>
          <p:cNvSpPr/>
          <p:nvPr/>
        </p:nvSpPr>
        <p:spPr>
          <a:xfrm>
            <a:off x="7156658" y="1401550"/>
            <a:ext cx="912853" cy="515300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365" name="Google Shape;365;p51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51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51"/>
          <p:cNvSpPr txBox="1"/>
          <p:nvPr/>
        </p:nvSpPr>
        <p:spPr>
          <a:xfrm>
            <a:off x="7229550" y="2177455"/>
            <a:ext cx="17829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step into the VengefulSLList constructor.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Then step </a:t>
            </a:r>
            <a:r>
              <a:rPr i="1" lang="en">
                <a:solidFill>
                  <a:srgbClr val="BE0712"/>
                </a:solidFill>
              </a:rPr>
              <a:t>in</a:t>
            </a:r>
            <a:r>
              <a:rPr lang="en">
                <a:solidFill>
                  <a:srgbClr val="BE0712"/>
                </a:solidFill>
              </a:rPr>
              <a:t> again (not </a:t>
            </a:r>
            <a:r>
              <a:rPr i="1" lang="en">
                <a:solidFill>
                  <a:srgbClr val="BE0712"/>
                </a:solidFill>
              </a:rPr>
              <a:t>over</a:t>
            </a:r>
            <a:r>
              <a:rPr lang="en">
                <a:solidFill>
                  <a:srgbClr val="BE0712"/>
                </a:solidFill>
              </a:rPr>
              <a:t>).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68" name="Google Shape;368;p51"/>
          <p:cNvSpPr/>
          <p:nvPr/>
        </p:nvSpPr>
        <p:spPr>
          <a:xfrm>
            <a:off x="3683985" y="1662149"/>
            <a:ext cx="4004583" cy="515300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374" name="Google Shape;374;p52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Creates an empty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5" name="Google Shape;375;p52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52"/>
          <p:cNvSpPr txBox="1"/>
          <p:nvPr/>
        </p:nvSpPr>
        <p:spPr>
          <a:xfrm>
            <a:off x="7218600" y="3475600"/>
            <a:ext cx="178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step into the constructor of SLList (the super class).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77" name="Google Shape;377;p52"/>
          <p:cNvSpPr/>
          <p:nvPr/>
        </p:nvSpPr>
        <p:spPr>
          <a:xfrm>
            <a:off x="2773900" y="2159925"/>
            <a:ext cx="4914642" cy="1315664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Extends Keyword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a class is a hyponym of an interface, we used </a:t>
            </a:r>
            <a:r>
              <a:rPr b="1" lang="en"/>
              <a:t>implements.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r>
              <a:rPr b="1" lang="en"/>
              <a:t> </a:t>
            </a: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SLList&lt;Blorp&gt; </a:t>
            </a:r>
            <a:r>
              <a:rPr b="1" lang="en" sz="1900">
                <a:solidFill>
                  <a:srgbClr val="9C20EE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900">
                <a:latin typeface="Consolas"/>
                <a:ea typeface="Consolas"/>
                <a:cs typeface="Consolas"/>
                <a:sym typeface="Consolas"/>
              </a:rPr>
              <a:t> List61B&lt;Blorp&gt;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want one class to be a hyponym of another </a:t>
            </a:r>
            <a:r>
              <a:rPr i="1" lang="en"/>
              <a:t>class</a:t>
            </a:r>
            <a:r>
              <a:rPr lang="en"/>
              <a:t>, you use </a:t>
            </a:r>
            <a:r>
              <a:rPr b="1" lang="en"/>
              <a:t>extends.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We’d like to build RotatingSLList that can perform any SLList operation as well as: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rotateRight(): Moves back item the front.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 Suppose we have [5, 9, 15, 22].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rotateRight: [22, 5, 9, 15]</a:t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5973175" y="2984738"/>
            <a:ext cx="23553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List61B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7395025" y="3677975"/>
            <a:ext cx="9810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26"/>
          <p:cNvCxnSpPr>
            <a:stCxn id="163" idx="0"/>
            <a:endCxn id="162" idx="2"/>
          </p:cNvCxnSpPr>
          <p:nvPr/>
        </p:nvCxnSpPr>
        <p:spPr>
          <a:xfrm rot="10800000">
            <a:off x="7150825" y="3302075"/>
            <a:ext cx="734700" cy="37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6"/>
          <p:cNvSpPr/>
          <p:nvPr/>
        </p:nvSpPr>
        <p:spPr>
          <a:xfrm>
            <a:off x="5935350" y="3677975"/>
            <a:ext cx="10377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26"/>
          <p:cNvCxnSpPr>
            <a:stCxn id="165" idx="0"/>
            <a:endCxn id="162" idx="2"/>
          </p:cNvCxnSpPr>
          <p:nvPr/>
        </p:nvCxnSpPr>
        <p:spPr>
          <a:xfrm flipH="1" rot="10800000">
            <a:off x="6454200" y="3302075"/>
            <a:ext cx="696600" cy="37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6"/>
          <p:cNvSpPr/>
          <p:nvPr/>
        </p:nvSpPr>
        <p:spPr>
          <a:xfrm>
            <a:off x="6921172" y="4439975"/>
            <a:ext cx="1921800" cy="333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RotatingSLList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6"/>
          <p:cNvCxnSpPr>
            <a:stCxn id="167" idx="0"/>
            <a:endCxn id="163" idx="2"/>
          </p:cNvCxnSpPr>
          <p:nvPr/>
        </p:nvCxnSpPr>
        <p:spPr>
          <a:xfrm flipH="1" rot="10800000">
            <a:off x="7882072" y="4010975"/>
            <a:ext cx="3600" cy="429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6"/>
          <p:cNvCxnSpPr/>
          <p:nvPr/>
        </p:nvCxnSpPr>
        <p:spPr>
          <a:xfrm flipH="1">
            <a:off x="5834325" y="1434550"/>
            <a:ext cx="526500" cy="197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6"/>
          <p:cNvSpPr txBox="1"/>
          <p:nvPr/>
        </p:nvSpPr>
        <p:spPr>
          <a:xfrm>
            <a:off x="6351000" y="1128625"/>
            <a:ext cx="21276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instead of an interface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383" name="Google Shape;383;p53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Creates an empty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53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53"/>
          <p:cNvSpPr txBox="1"/>
          <p:nvPr/>
        </p:nvSpPr>
        <p:spPr>
          <a:xfrm>
            <a:off x="7218600" y="3475600"/>
            <a:ext cx="178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helps us correctly set up size…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86" name="Google Shape;386;p53"/>
          <p:cNvSpPr/>
          <p:nvPr/>
        </p:nvSpPr>
        <p:spPr>
          <a:xfrm>
            <a:off x="2773900" y="2401125"/>
            <a:ext cx="4914642" cy="1074452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392" name="Google Shape;392;p54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Creates an empty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54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54"/>
          <p:cNvSpPr txBox="1"/>
          <p:nvPr/>
        </p:nvSpPr>
        <p:spPr>
          <a:xfrm>
            <a:off x="7218600" y="3475600"/>
            <a:ext cx="1782900" cy="11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…and correctly set up sentinel.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395" name="Google Shape;395;p54"/>
          <p:cNvSpPr/>
          <p:nvPr/>
        </p:nvSpPr>
        <p:spPr>
          <a:xfrm>
            <a:off x="4747422" y="2675225"/>
            <a:ext cx="2941146" cy="800364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401" name="Google Shape;401;p55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Creates an empty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55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55"/>
          <p:cNvSpPr txBox="1"/>
          <p:nvPr/>
        </p:nvSpPr>
        <p:spPr>
          <a:xfrm>
            <a:off x="7218600" y="3475600"/>
            <a:ext cx="17829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Then we'll return back to the VengefulSLList constructor we came from.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04" name="Google Shape;404;p55"/>
          <p:cNvSpPr/>
          <p:nvPr/>
        </p:nvSpPr>
        <p:spPr>
          <a:xfrm>
            <a:off x="952075" y="2927400"/>
            <a:ext cx="6736479" cy="548176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410" name="Google Shape;410;p56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56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56"/>
          <p:cNvSpPr txBox="1"/>
          <p:nvPr/>
        </p:nvSpPr>
        <p:spPr>
          <a:xfrm>
            <a:off x="7229550" y="2473886"/>
            <a:ext cx="1782900" cy="20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Back out to</a:t>
            </a:r>
            <a:r>
              <a:rPr lang="en">
                <a:solidFill>
                  <a:srgbClr val="BE0712"/>
                </a:solidFill>
              </a:rPr>
              <a:t> the VengefulSLList constructor.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Here, we'll finish setting up the deletedItems list, which is specific to the child class.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13" name="Google Shape;413;p56"/>
          <p:cNvSpPr/>
          <p:nvPr/>
        </p:nvSpPr>
        <p:spPr>
          <a:xfrm>
            <a:off x="4988623" y="1913086"/>
            <a:ext cx="2699932" cy="515300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7"/>
          <p:cNvSpPr txBox="1"/>
          <p:nvPr/>
        </p:nvSpPr>
        <p:spPr>
          <a:xfrm>
            <a:off x="189825" y="3378500"/>
            <a:ext cx="4551300" cy="981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9" name="Google Shape;419;p57"/>
          <p:cNvSpPr txBox="1"/>
          <p:nvPr/>
        </p:nvSpPr>
        <p:spPr>
          <a:xfrm>
            <a:off x="4533400" y="3811875"/>
            <a:ext cx="4551300" cy="116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0" name="Google Shape;420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Behavior Is Slightly Weird</a:t>
            </a:r>
            <a:endParaRPr/>
          </a:p>
        </p:txBody>
      </p:sp>
      <p:sp>
        <p:nvSpPr>
          <p:cNvPr id="421" name="Google Shape;421;p5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Constructors are not inherited. However, the rules of Java say that</a:t>
            </a:r>
            <a:r>
              <a:rPr b="1" lang="en"/>
              <a:t> all constructors must start with a call to one of the super class’s constructors [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Link</a:t>
            </a:r>
            <a:r>
              <a:rPr b="1" lang="en"/>
              <a:t>].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If every VengefulSLList is-an SLList, every VengefulSLList must be set up like an SLList.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you didn’t call SLList constructor, sentinel would be null. Very bad.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explicitly call the constructor with the keyword super (no dot).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don’t explicitly call the constructor, Java will </a:t>
            </a:r>
            <a:r>
              <a:rPr lang="en" u="sng"/>
              <a:t>automatically</a:t>
            </a:r>
            <a:r>
              <a:rPr lang="en"/>
              <a:t> do it for you.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2" name="Google Shape;422;p57"/>
          <p:cNvCxnSpPr/>
          <p:nvPr/>
        </p:nvCxnSpPr>
        <p:spPr>
          <a:xfrm flipH="1" rot="10800000">
            <a:off x="3652000" y="4688341"/>
            <a:ext cx="603000" cy="143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57"/>
          <p:cNvCxnSpPr/>
          <p:nvPr/>
        </p:nvCxnSpPr>
        <p:spPr>
          <a:xfrm flipH="1" rot="10800000">
            <a:off x="3652000" y="4481041"/>
            <a:ext cx="76800" cy="3510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57"/>
          <p:cNvSpPr txBox="1"/>
          <p:nvPr/>
        </p:nvSpPr>
        <p:spPr>
          <a:xfrm>
            <a:off x="166800" y="4646175"/>
            <a:ext cx="35619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</a:t>
            </a:r>
            <a:r>
              <a:rPr lang="en">
                <a:solidFill>
                  <a:srgbClr val="BE0712"/>
                </a:solidFill>
              </a:rPr>
              <a:t>hese constructors are exactly equivalent.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425" name="Google Shape;425;p57"/>
          <p:cNvCxnSpPr/>
          <p:nvPr/>
        </p:nvCxnSpPr>
        <p:spPr>
          <a:xfrm rot="10800000">
            <a:off x="5922874" y="4295850"/>
            <a:ext cx="823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57"/>
          <p:cNvSpPr txBox="1"/>
          <p:nvPr/>
        </p:nvSpPr>
        <p:spPr>
          <a:xfrm>
            <a:off x="6766600" y="4086881"/>
            <a:ext cx="17547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must come first!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8"/>
          <p:cNvSpPr txBox="1"/>
          <p:nvPr/>
        </p:nvSpPr>
        <p:spPr>
          <a:xfrm>
            <a:off x="4511700" y="3625650"/>
            <a:ext cx="4551300" cy="1166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2" name="Google Shape;432;p58"/>
          <p:cNvSpPr txBox="1"/>
          <p:nvPr/>
        </p:nvSpPr>
        <p:spPr>
          <a:xfrm>
            <a:off x="243000" y="1870950"/>
            <a:ext cx="4551300" cy="1272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3" name="Google Shape;433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Other Constructors</a:t>
            </a:r>
            <a:endParaRPr/>
          </a:p>
        </p:txBody>
      </p:sp>
      <p:sp>
        <p:nvSpPr>
          <p:cNvPr id="434" name="Google Shape;434;p58"/>
          <p:cNvSpPr txBox="1"/>
          <p:nvPr>
            <p:ph idx="1" type="body"/>
          </p:nvPr>
        </p:nvSpPr>
        <p:spPr>
          <a:xfrm>
            <a:off x="107050" y="402200"/>
            <a:ext cx="8520600" cy="11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you want to use a super constructor other than the no-argument constructor, can give parameters to super.</a:t>
            </a:r>
            <a:endParaRPr/>
          </a:p>
        </p:txBody>
      </p:sp>
      <p:cxnSp>
        <p:nvCxnSpPr>
          <p:cNvPr id="435" name="Google Shape;435;p58"/>
          <p:cNvCxnSpPr/>
          <p:nvPr/>
        </p:nvCxnSpPr>
        <p:spPr>
          <a:xfrm rot="10800000">
            <a:off x="1844874" y="2377200"/>
            <a:ext cx="823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58"/>
          <p:cNvSpPr txBox="1"/>
          <p:nvPr/>
        </p:nvSpPr>
        <p:spPr>
          <a:xfrm>
            <a:off x="2688600" y="2168231"/>
            <a:ext cx="17547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calls SLList(Item x)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437" name="Google Shape;437;p58"/>
          <p:cNvCxnSpPr/>
          <p:nvPr/>
        </p:nvCxnSpPr>
        <p:spPr>
          <a:xfrm flipH="1" rot="10800000">
            <a:off x="3652000" y="3926341"/>
            <a:ext cx="603000" cy="143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58"/>
          <p:cNvCxnSpPr/>
          <p:nvPr/>
        </p:nvCxnSpPr>
        <p:spPr>
          <a:xfrm flipH="1" rot="10800000">
            <a:off x="3652000" y="3274741"/>
            <a:ext cx="208500" cy="795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58"/>
          <p:cNvSpPr txBox="1"/>
          <p:nvPr/>
        </p:nvSpPr>
        <p:spPr>
          <a:xfrm>
            <a:off x="319200" y="3884175"/>
            <a:ext cx="34851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Not equivalent! Code to the right makes implicit call to super(), not super(x).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440" name="Google Shape;440;p58"/>
          <p:cNvCxnSpPr/>
          <p:nvPr/>
        </p:nvCxnSpPr>
        <p:spPr>
          <a:xfrm>
            <a:off x="5801525" y="3450200"/>
            <a:ext cx="2017800" cy="1623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58"/>
          <p:cNvCxnSpPr/>
          <p:nvPr/>
        </p:nvCxnSpPr>
        <p:spPr>
          <a:xfrm flipH="1" rot="10800000">
            <a:off x="5516375" y="3417375"/>
            <a:ext cx="2204400" cy="16011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447" name="Google Shape;447;p59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59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59"/>
          <p:cNvSpPr txBox="1"/>
          <p:nvPr/>
        </p:nvSpPr>
        <p:spPr>
          <a:xfrm>
            <a:off x="7185675" y="2730025"/>
            <a:ext cx="17829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Let's write a second constructor for VengefulSLList that takes in an item.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455" name="Google Shape;455;p60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60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60"/>
          <p:cNvSpPr txBox="1"/>
          <p:nvPr/>
        </p:nvSpPr>
        <p:spPr>
          <a:xfrm>
            <a:off x="7185675" y="2730025"/>
            <a:ext cx="17829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Let's write a second constructor for VengefulSLList that takes in an item.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463" name="Google Shape;463;p61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4" name="Google Shape;464;p61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61"/>
          <p:cNvSpPr txBox="1"/>
          <p:nvPr/>
        </p:nvSpPr>
        <p:spPr>
          <a:xfrm>
            <a:off x="7185675" y="2730025"/>
            <a:ext cx="1782900" cy="1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Let's write a second constructor for VengefulSLList that takes in an item.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471" name="Google Shape;471;p62"/>
          <p:cNvSpPr txBox="1"/>
          <p:nvPr/>
        </p:nvSpPr>
        <p:spPr>
          <a:xfrm>
            <a:off x="291575" y="687575"/>
            <a:ext cx="73614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/* [1, 5, 10, 13]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/* 13 gets deleted.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/* 10 gets deleted.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"The fallen are: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/* Should print 10 and 13.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2" name="Google Shape;472;p62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62"/>
          <p:cNvSpPr txBox="1"/>
          <p:nvPr/>
        </p:nvSpPr>
        <p:spPr>
          <a:xfrm>
            <a:off x="7851750" y="1873061"/>
            <a:ext cx="1226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Set a breakpoint here.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Then step </a:t>
            </a:r>
            <a:r>
              <a:rPr i="1" lang="en">
                <a:solidFill>
                  <a:srgbClr val="BE0712"/>
                </a:solidFill>
              </a:rPr>
              <a:t>in</a:t>
            </a:r>
            <a:r>
              <a:rPr lang="en">
                <a:solidFill>
                  <a:srgbClr val="BE0712"/>
                </a:solidFill>
              </a:rPr>
              <a:t> (not </a:t>
            </a:r>
            <a:r>
              <a:rPr i="1" lang="en">
                <a:solidFill>
                  <a:srgbClr val="BE0712"/>
                </a:solidFill>
              </a:rPr>
              <a:t>over</a:t>
            </a:r>
            <a:r>
              <a:rPr lang="en">
                <a:solidFill>
                  <a:srgbClr val="BE0712"/>
                </a:solidFill>
              </a:rPr>
              <a:t>).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74" name="Google Shape;474;p62"/>
          <p:cNvSpPr/>
          <p:nvPr/>
        </p:nvSpPr>
        <p:spPr>
          <a:xfrm>
            <a:off x="7156660" y="1412580"/>
            <a:ext cx="989085" cy="515300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Rotating SLList</a:t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RotatingSLList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RotatingSLList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RotatingSLList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/* Creates SList: [10, 11, 12, 13]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/* Should be: [13, 10, 11, 12]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rotateRight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7200725" y="1589925"/>
            <a:ext cx="17679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does not compile. The RotatingSLList is missing the addLast, rotateRight, and print methods.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401425" y="488675"/>
            <a:ext cx="15807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RotatingSLList.java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480" name="Google Shape;480;p63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1" name="Google Shape;481;p63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63"/>
          <p:cNvSpPr txBox="1"/>
          <p:nvPr/>
        </p:nvSpPr>
        <p:spPr>
          <a:xfrm>
            <a:off x="7229550" y="3244249"/>
            <a:ext cx="1782900" cy="1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step into the VengefulSLList constructor with one argument.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Then step </a:t>
            </a:r>
            <a:r>
              <a:rPr i="1" lang="en">
                <a:solidFill>
                  <a:srgbClr val="BE0712"/>
                </a:solidFill>
              </a:rPr>
              <a:t>in</a:t>
            </a:r>
            <a:r>
              <a:rPr lang="en">
                <a:solidFill>
                  <a:srgbClr val="BE0712"/>
                </a:solidFill>
              </a:rPr>
              <a:t> again (not </a:t>
            </a:r>
            <a:r>
              <a:rPr i="1" lang="en">
                <a:solidFill>
                  <a:srgbClr val="BE0712"/>
                </a:solidFill>
              </a:rPr>
              <a:t>over</a:t>
            </a:r>
            <a:r>
              <a:rPr lang="en">
                <a:solidFill>
                  <a:srgbClr val="BE0712"/>
                </a:solidFill>
              </a:rPr>
              <a:t>).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83" name="Google Shape;483;p63"/>
          <p:cNvSpPr/>
          <p:nvPr/>
        </p:nvSpPr>
        <p:spPr>
          <a:xfrm>
            <a:off x="2291425" y="2905475"/>
            <a:ext cx="5397177" cy="393586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489" name="Google Shape;489;p64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Creates an empty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64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64"/>
          <p:cNvSpPr txBox="1"/>
          <p:nvPr/>
        </p:nvSpPr>
        <p:spPr>
          <a:xfrm>
            <a:off x="7218600" y="4166325"/>
            <a:ext cx="1782900" cy="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step into the SLList constructor with one argument.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492" name="Google Shape;492;p64"/>
          <p:cNvSpPr/>
          <p:nvPr/>
        </p:nvSpPr>
        <p:spPr>
          <a:xfrm>
            <a:off x="3442699" y="3398850"/>
            <a:ext cx="4245850" cy="767488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498" name="Google Shape;498;p65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super(x);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9" name="Google Shape;499;p65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65"/>
          <p:cNvSpPr txBox="1"/>
          <p:nvPr/>
        </p:nvSpPr>
        <p:spPr>
          <a:xfrm>
            <a:off x="7185675" y="2730025"/>
            <a:ext cx="1782900" cy="16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What if we didn't call the constructor?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Java still calls the no-argument constructor implicitly.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506" name="Google Shape;506;p66"/>
          <p:cNvSpPr txBox="1"/>
          <p:nvPr/>
        </p:nvSpPr>
        <p:spPr>
          <a:xfrm>
            <a:off x="291575" y="687575"/>
            <a:ext cx="73614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/* [1, 5, 10, 13]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/* 13 gets deleted.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/* 10 gets deleted.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"The fallen are: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/* Should print 10 and 13.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7" name="Google Shape;507;p66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66"/>
          <p:cNvSpPr txBox="1"/>
          <p:nvPr/>
        </p:nvSpPr>
        <p:spPr>
          <a:xfrm>
            <a:off x="7851750" y="1873061"/>
            <a:ext cx="1226400" cy="14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Set a breakpoint here.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Then step </a:t>
            </a:r>
            <a:r>
              <a:rPr i="1" lang="en">
                <a:solidFill>
                  <a:srgbClr val="BE0712"/>
                </a:solidFill>
              </a:rPr>
              <a:t>in</a:t>
            </a:r>
            <a:r>
              <a:rPr lang="en">
                <a:solidFill>
                  <a:srgbClr val="BE0712"/>
                </a:solidFill>
              </a:rPr>
              <a:t> (not </a:t>
            </a:r>
            <a:r>
              <a:rPr i="1" lang="en">
                <a:solidFill>
                  <a:srgbClr val="BE0712"/>
                </a:solidFill>
              </a:rPr>
              <a:t>over</a:t>
            </a:r>
            <a:r>
              <a:rPr lang="en">
                <a:solidFill>
                  <a:srgbClr val="BE0712"/>
                </a:solidFill>
              </a:rPr>
              <a:t>).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09" name="Google Shape;509;p66"/>
          <p:cNvSpPr/>
          <p:nvPr/>
        </p:nvSpPr>
        <p:spPr>
          <a:xfrm>
            <a:off x="7156660" y="1412580"/>
            <a:ext cx="989085" cy="515300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515" name="Google Shape;515;p67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deletedItems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6" name="Google Shape;516;p67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VengefulSLList.java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67"/>
          <p:cNvSpPr txBox="1"/>
          <p:nvPr/>
        </p:nvSpPr>
        <p:spPr>
          <a:xfrm>
            <a:off x="7229550" y="3244249"/>
            <a:ext cx="1782900" cy="16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step into the VengefulSLList constructor with one argument.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Then step </a:t>
            </a:r>
            <a:r>
              <a:rPr i="1" lang="en">
                <a:solidFill>
                  <a:srgbClr val="BE0712"/>
                </a:solidFill>
              </a:rPr>
              <a:t>in</a:t>
            </a:r>
            <a:r>
              <a:rPr lang="en">
                <a:solidFill>
                  <a:srgbClr val="BE0712"/>
                </a:solidFill>
              </a:rPr>
              <a:t> again (not </a:t>
            </a:r>
            <a:r>
              <a:rPr i="1" lang="en">
                <a:solidFill>
                  <a:srgbClr val="BE0712"/>
                </a:solidFill>
              </a:rPr>
              <a:t>over</a:t>
            </a:r>
            <a:r>
              <a:rPr lang="en">
                <a:solidFill>
                  <a:srgbClr val="BE0712"/>
                </a:solidFill>
              </a:rPr>
              <a:t>).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18" name="Google Shape;518;p67"/>
          <p:cNvSpPr/>
          <p:nvPr/>
        </p:nvSpPr>
        <p:spPr>
          <a:xfrm>
            <a:off x="4429475" y="2664243"/>
            <a:ext cx="3259129" cy="634798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Vengeful SLList</a:t>
            </a:r>
            <a:endParaRPr/>
          </a:p>
        </p:txBody>
      </p:sp>
      <p:sp>
        <p:nvSpPr>
          <p:cNvPr id="524" name="Google Shape;524;p68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List61B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Node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Creates an empty list. */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sentinel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next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Node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5" name="Google Shape;525;p68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68"/>
          <p:cNvSpPr txBox="1"/>
          <p:nvPr/>
        </p:nvSpPr>
        <p:spPr>
          <a:xfrm>
            <a:off x="7218600" y="3015125"/>
            <a:ext cx="17829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Because we didn't explicitly call super, we step into the default no-argument SLList constructor.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27" name="Google Shape;527;p68"/>
          <p:cNvSpPr/>
          <p:nvPr/>
        </p:nvSpPr>
        <p:spPr>
          <a:xfrm>
            <a:off x="2773900" y="2159925"/>
            <a:ext cx="4914642" cy="855192"/>
          </a:xfrm>
          <a:custGeom>
            <a:rect b="b" l="l" r="r" t="t"/>
            <a:pathLst>
              <a:path extrusionOk="0" h="20612" w="21489">
                <a:moveTo>
                  <a:pt x="21489" y="20612"/>
                </a:moveTo>
                <a:lnTo>
                  <a:pt x="21489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Extends Keyword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Rotating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Vengeful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 Boring Constructor Gotcha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Object Class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Is-A vs. Has-A, java.util.Stack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Implementation Inheritance Breaks Encapsulation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Type Checking and Casting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Higher Order Functions in 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3" name="Google Shape;533;p6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 Class</a:t>
            </a:r>
            <a:endParaRPr/>
          </a:p>
        </p:txBody>
      </p:sp>
      <p:sp>
        <p:nvSpPr>
          <p:cNvPr id="534" name="Google Shape;534;p6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9, CS61B, Fall 2023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 Class</a:t>
            </a:r>
            <a:endParaRPr/>
          </a:p>
        </p:txBody>
      </p:sp>
      <p:sp>
        <p:nvSpPr>
          <p:cNvPr id="540" name="Google Shape;540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it happens, every type in Java is a descendant of the Object class.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VengefulSLList extends SLList.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SLList extends Object (implicitly).</a:t>
            </a:r>
            <a:endParaRPr/>
          </a:p>
        </p:txBody>
      </p:sp>
      <p:sp>
        <p:nvSpPr>
          <p:cNvPr id="541" name="Google Shape;541;p70"/>
          <p:cNvSpPr/>
          <p:nvPr/>
        </p:nvSpPr>
        <p:spPr>
          <a:xfrm>
            <a:off x="6092375" y="2613650"/>
            <a:ext cx="1115400" cy="41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542" name="Google Shape;542;p70"/>
          <p:cNvSpPr/>
          <p:nvPr/>
        </p:nvSpPr>
        <p:spPr>
          <a:xfrm>
            <a:off x="6092375" y="3494025"/>
            <a:ext cx="1115400" cy="41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ShowDog</a:t>
            </a:r>
            <a:endParaRPr/>
          </a:p>
        </p:txBody>
      </p:sp>
      <p:sp>
        <p:nvSpPr>
          <p:cNvPr id="543" name="Google Shape;543;p70"/>
          <p:cNvSpPr/>
          <p:nvPr/>
        </p:nvSpPr>
        <p:spPr>
          <a:xfrm>
            <a:off x="4680100" y="2613650"/>
            <a:ext cx="1115400" cy="41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IntList</a:t>
            </a:r>
            <a:endParaRPr/>
          </a:p>
        </p:txBody>
      </p:sp>
      <p:sp>
        <p:nvSpPr>
          <p:cNvPr id="544" name="Google Shape;544;p70"/>
          <p:cNvSpPr/>
          <p:nvPr/>
        </p:nvSpPr>
        <p:spPr>
          <a:xfrm>
            <a:off x="3267825" y="2613650"/>
            <a:ext cx="1115400" cy="41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String[]</a:t>
            </a:r>
            <a:endParaRPr/>
          </a:p>
        </p:txBody>
      </p:sp>
      <p:cxnSp>
        <p:nvCxnSpPr>
          <p:cNvPr id="545" name="Google Shape;545;p70"/>
          <p:cNvCxnSpPr>
            <a:stCxn id="542" idx="0"/>
            <a:endCxn id="541" idx="2"/>
          </p:cNvCxnSpPr>
          <p:nvPr/>
        </p:nvCxnSpPr>
        <p:spPr>
          <a:xfrm rot="10800000">
            <a:off x="6650075" y="3029625"/>
            <a:ext cx="0" cy="46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6" name="Google Shape;546;p70"/>
          <p:cNvSpPr/>
          <p:nvPr/>
        </p:nvSpPr>
        <p:spPr>
          <a:xfrm>
            <a:off x="4680100" y="1815700"/>
            <a:ext cx="1115400" cy="41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cxnSp>
        <p:nvCxnSpPr>
          <p:cNvPr id="547" name="Google Shape;547;p70"/>
          <p:cNvCxnSpPr/>
          <p:nvPr/>
        </p:nvCxnSpPr>
        <p:spPr>
          <a:xfrm rot="10800000">
            <a:off x="5676100" y="2352700"/>
            <a:ext cx="974100" cy="261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48" name="Google Shape;548;p70"/>
          <p:cNvCxnSpPr/>
          <p:nvPr/>
        </p:nvCxnSpPr>
        <p:spPr>
          <a:xfrm rot="10800000">
            <a:off x="5243500" y="2347300"/>
            <a:ext cx="0" cy="26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70"/>
          <p:cNvCxnSpPr/>
          <p:nvPr/>
        </p:nvCxnSpPr>
        <p:spPr>
          <a:xfrm flipH="1" rot="10800000">
            <a:off x="3939400" y="2357200"/>
            <a:ext cx="957300" cy="25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50" name="Google Shape;550;p70"/>
          <p:cNvSpPr/>
          <p:nvPr/>
        </p:nvSpPr>
        <p:spPr>
          <a:xfrm>
            <a:off x="1855550" y="2613650"/>
            <a:ext cx="1115400" cy="41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cxnSp>
        <p:nvCxnSpPr>
          <p:cNvPr id="551" name="Google Shape;551;p70"/>
          <p:cNvCxnSpPr/>
          <p:nvPr/>
        </p:nvCxnSpPr>
        <p:spPr>
          <a:xfrm flipH="1" rot="10800000">
            <a:off x="2443875" y="2264050"/>
            <a:ext cx="1934100" cy="344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52" name="Google Shape;552;p70"/>
          <p:cNvSpPr/>
          <p:nvPr/>
        </p:nvSpPr>
        <p:spPr>
          <a:xfrm>
            <a:off x="4488000" y="3494025"/>
            <a:ext cx="1307400" cy="41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WorkingDog</a:t>
            </a:r>
            <a:endParaRPr/>
          </a:p>
        </p:txBody>
      </p:sp>
      <p:cxnSp>
        <p:nvCxnSpPr>
          <p:cNvPr id="553" name="Google Shape;553;p70"/>
          <p:cNvCxnSpPr>
            <a:stCxn id="552" idx="0"/>
          </p:cNvCxnSpPr>
          <p:nvPr/>
        </p:nvCxnSpPr>
        <p:spPr>
          <a:xfrm flipH="1" rot="10800000">
            <a:off x="5141700" y="3076425"/>
            <a:ext cx="1363500" cy="417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70"/>
          <p:cNvSpPr/>
          <p:nvPr/>
        </p:nvSpPr>
        <p:spPr>
          <a:xfrm>
            <a:off x="3539975" y="4374400"/>
            <a:ext cx="957300" cy="41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SledDog</a:t>
            </a:r>
            <a:endParaRPr/>
          </a:p>
        </p:txBody>
      </p:sp>
      <p:sp>
        <p:nvSpPr>
          <p:cNvPr id="555" name="Google Shape;555;p70"/>
          <p:cNvSpPr/>
          <p:nvPr/>
        </p:nvSpPr>
        <p:spPr>
          <a:xfrm>
            <a:off x="4778075" y="4374400"/>
            <a:ext cx="957300" cy="41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DrugDog</a:t>
            </a:r>
            <a:endParaRPr/>
          </a:p>
        </p:txBody>
      </p:sp>
      <p:cxnSp>
        <p:nvCxnSpPr>
          <p:cNvPr id="556" name="Google Shape;556;p70"/>
          <p:cNvCxnSpPr>
            <a:stCxn id="554" idx="0"/>
          </p:cNvCxnSpPr>
          <p:nvPr/>
        </p:nvCxnSpPr>
        <p:spPr>
          <a:xfrm flipH="1" rot="10800000">
            <a:off x="4018625" y="3933700"/>
            <a:ext cx="822300" cy="44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70"/>
          <p:cNvCxnSpPr>
            <a:stCxn id="555" idx="0"/>
            <a:endCxn id="552" idx="2"/>
          </p:cNvCxnSpPr>
          <p:nvPr/>
        </p:nvCxnSpPr>
        <p:spPr>
          <a:xfrm rot="10800000">
            <a:off x="5141825" y="3910000"/>
            <a:ext cx="114900" cy="46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70"/>
          <p:cNvSpPr/>
          <p:nvPr/>
        </p:nvSpPr>
        <p:spPr>
          <a:xfrm>
            <a:off x="7631397" y="2613650"/>
            <a:ext cx="1115400" cy="41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SLList</a:t>
            </a:r>
            <a:endParaRPr/>
          </a:p>
        </p:txBody>
      </p:sp>
      <p:sp>
        <p:nvSpPr>
          <p:cNvPr id="559" name="Google Shape;559;p70"/>
          <p:cNvSpPr/>
          <p:nvPr/>
        </p:nvSpPr>
        <p:spPr>
          <a:xfrm>
            <a:off x="7466335" y="3494025"/>
            <a:ext cx="1447800" cy="4161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VengefulSLList</a:t>
            </a:r>
            <a:endParaRPr/>
          </a:p>
        </p:txBody>
      </p:sp>
      <p:cxnSp>
        <p:nvCxnSpPr>
          <p:cNvPr id="560" name="Google Shape;560;p70"/>
          <p:cNvCxnSpPr>
            <a:stCxn id="559" idx="0"/>
            <a:endCxn id="558" idx="2"/>
          </p:cNvCxnSpPr>
          <p:nvPr/>
        </p:nvCxnSpPr>
        <p:spPr>
          <a:xfrm rot="10800000">
            <a:off x="8189035" y="3029625"/>
            <a:ext cx="1200" cy="46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70"/>
          <p:cNvCxnSpPr>
            <a:stCxn id="558" idx="0"/>
          </p:cNvCxnSpPr>
          <p:nvPr/>
        </p:nvCxnSpPr>
        <p:spPr>
          <a:xfrm rot="10800000">
            <a:off x="6427197" y="2313950"/>
            <a:ext cx="1761900" cy="29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62" name="Google Shape;562;p70"/>
          <p:cNvSpPr txBox="1"/>
          <p:nvPr/>
        </p:nvSpPr>
        <p:spPr>
          <a:xfrm>
            <a:off x="243700" y="3516025"/>
            <a:ext cx="28215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for Object class: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https://docs.oracle.com/en/java/javase/17/docs/api/java.base/java/lang/Object.html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70"/>
          <p:cNvSpPr txBox="1"/>
          <p:nvPr/>
        </p:nvSpPr>
        <p:spPr>
          <a:xfrm>
            <a:off x="269215" y="4681250"/>
            <a:ext cx="30000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Interfaces don’t extend Object: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solidFill>
                  <a:schemeClr val="hlink"/>
                </a:solidFill>
                <a:hlinkClick r:id="rId4"/>
              </a:rPr>
              <a:t>http://docs.oracle.com/javase/specs/jls/se7/html/jls-9.html#jls-9.2</a:t>
            </a:r>
            <a:endParaRPr sz="600"/>
          </a:p>
        </p:txBody>
      </p:sp>
      <p:sp>
        <p:nvSpPr>
          <p:cNvPr id="564" name="Google Shape;564;p70"/>
          <p:cNvSpPr/>
          <p:nvPr/>
        </p:nvSpPr>
        <p:spPr>
          <a:xfrm>
            <a:off x="7702050" y="1882213"/>
            <a:ext cx="974100" cy="317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List61B</a:t>
            </a:r>
            <a:endParaRPr/>
          </a:p>
        </p:txBody>
      </p:sp>
      <p:cxnSp>
        <p:nvCxnSpPr>
          <p:cNvPr id="565" name="Google Shape;565;p70"/>
          <p:cNvCxnSpPr>
            <a:stCxn id="558" idx="0"/>
            <a:endCxn id="564" idx="2"/>
          </p:cNvCxnSpPr>
          <p:nvPr/>
        </p:nvCxnSpPr>
        <p:spPr>
          <a:xfrm rot="10800000">
            <a:off x="8189097" y="2199650"/>
            <a:ext cx="0" cy="41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Methods</a:t>
            </a:r>
            <a:endParaRPr/>
          </a:p>
        </p:txBody>
      </p:sp>
      <p:sp>
        <p:nvSpPr>
          <p:cNvPr id="571" name="Google Shape;571;p71"/>
          <p:cNvSpPr txBox="1"/>
          <p:nvPr>
            <p:ph idx="1" type="body"/>
          </p:nvPr>
        </p:nvSpPr>
        <p:spPr>
          <a:xfrm>
            <a:off x="107050" y="402200"/>
            <a:ext cx="898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All classes are hyponyms of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String toString()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boolean equals(Object obj)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int hashCode()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Class&lt;?&gt;	getClass()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protected Object	clone()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protected void finalize()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notify()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notifyAll()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wait()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wait(long timeout)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Char char="●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void wait(long timeout, int nanos)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Thus every Java class has these methods. Amusingly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clone</a:t>
            </a:r>
            <a:r>
              <a:rPr lang="en"/>
              <a:t> is </a:t>
            </a:r>
            <a:r>
              <a:rPr lang="en" u="sng">
                <a:solidFill>
                  <a:schemeClr val="hlink"/>
                </a:solidFill>
                <a:hlinkClick r:id="rId3"/>
              </a:rPr>
              <a:t>fundamentally broken</a:t>
            </a:r>
            <a:r>
              <a:rPr lang="en"/>
              <a:t>.</a:t>
            </a:r>
            <a:endParaRPr/>
          </a:p>
        </p:txBody>
      </p:sp>
      <p:sp>
        <p:nvSpPr>
          <p:cNvPr id="572" name="Google Shape;572;p71"/>
          <p:cNvSpPr/>
          <p:nvPr/>
        </p:nvSpPr>
        <p:spPr>
          <a:xfrm>
            <a:off x="5606750" y="1956700"/>
            <a:ext cx="270900" cy="24966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71"/>
          <p:cNvSpPr txBox="1"/>
          <p:nvPr/>
        </p:nvSpPr>
        <p:spPr>
          <a:xfrm>
            <a:off x="5953925" y="3002327"/>
            <a:ext cx="24903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Won’t discuss or use in 61B.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74" name="Google Shape;574;p71"/>
          <p:cNvSpPr/>
          <p:nvPr/>
        </p:nvSpPr>
        <p:spPr>
          <a:xfrm>
            <a:off x="5606750" y="966100"/>
            <a:ext cx="270900" cy="5898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71"/>
          <p:cNvSpPr txBox="1"/>
          <p:nvPr/>
        </p:nvSpPr>
        <p:spPr>
          <a:xfrm>
            <a:off x="5953925" y="1059150"/>
            <a:ext cx="2731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Coming in another lecture soon.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76" name="Google Shape;576;p71"/>
          <p:cNvSpPr txBox="1"/>
          <p:nvPr/>
        </p:nvSpPr>
        <p:spPr>
          <a:xfrm>
            <a:off x="5953925" y="1544826"/>
            <a:ext cx="27318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Coming later.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577" name="Google Shape;577;p71"/>
          <p:cNvCxnSpPr/>
          <p:nvPr/>
        </p:nvCxnSpPr>
        <p:spPr>
          <a:xfrm rot="10800000">
            <a:off x="2777475" y="1756255"/>
            <a:ext cx="2978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2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Extends Keyword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Rotating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Vengeful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 Boring Constructor Gotcha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Object Class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Is-A vs. Has-A, java.util.Stack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Implementation Inheritance Breaks Encapsulation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Type Checking and Casting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Higher Order Functions in 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3" name="Google Shape;583;p7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Is-A vs. Has-A, java.util.Stack</a:t>
            </a:r>
            <a:endParaRPr/>
          </a:p>
        </p:txBody>
      </p:sp>
      <p:sp>
        <p:nvSpPr>
          <p:cNvPr id="584" name="Google Shape;584;p7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9, CS61B, Fall 2023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Rotating SLList</a:t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RotatingSLList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RotatingSLList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RotatingSLList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/* Creates SList: [10, 11, 12, 13]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/* Should be: [13, 10, 11, 12]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rotateRight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rsl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7200725" y="1396325"/>
            <a:ext cx="1767900" cy="29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Now the compiler knows that a RotatingSLList is a SLList, so RotatingSLList can inherit the addLast and print methods from the SLList class.</a:t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E071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The rotateRight method is still missing.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401425" y="488675"/>
            <a:ext cx="15807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RotatingSLList.java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Is-a vs. Has-A</a:t>
            </a:r>
            <a:endParaRPr/>
          </a:p>
        </p:txBody>
      </p:sp>
      <p:sp>
        <p:nvSpPr>
          <p:cNvPr id="590" name="Google Shape;590;p7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Important Note: extends should only be used for </a:t>
            </a:r>
            <a:r>
              <a:rPr b="1" lang="en"/>
              <a:t>is-a </a:t>
            </a:r>
            <a:r>
              <a:rPr lang="en"/>
              <a:t>(hypernymic) relationships!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Common mistake is to use it for “</a:t>
            </a:r>
            <a:r>
              <a:rPr b="1" lang="en"/>
              <a:t>has-a</a:t>
            </a:r>
            <a:r>
              <a:rPr lang="en"/>
              <a:t>” relationships. (a.k.a. meronymic).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to subclass SLList to build a Set, but conceptually weird, e.g. get(i) doesn’t make sense, because sets are not ordered.</a:t>
            </a:r>
            <a:endParaRPr/>
          </a:p>
        </p:txBody>
      </p:sp>
      <p:grpSp>
        <p:nvGrpSpPr>
          <p:cNvPr id="591" name="Google Shape;591;p73"/>
          <p:cNvGrpSpPr/>
          <p:nvPr/>
        </p:nvGrpSpPr>
        <p:grpSpPr>
          <a:xfrm>
            <a:off x="328848" y="2663500"/>
            <a:ext cx="3880502" cy="1992250"/>
            <a:chOff x="778648" y="2929550"/>
            <a:chExt cx="3880502" cy="1992250"/>
          </a:xfrm>
        </p:grpSpPr>
        <p:sp>
          <p:nvSpPr>
            <p:cNvPr id="592" name="Google Shape;592;p73"/>
            <p:cNvSpPr/>
            <p:nvPr/>
          </p:nvSpPr>
          <p:spPr>
            <a:xfrm>
              <a:off x="2666122" y="2929550"/>
              <a:ext cx="19092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Ubuntu Mono"/>
                  <a:ea typeface="Ubuntu Mono"/>
                  <a:cs typeface="Ubuntu Mono"/>
                  <a:sym typeface="Ubuntu Mono"/>
                </a:rPr>
                <a:t>SLList</a:t>
              </a:r>
              <a:endParaRPr sz="2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93" name="Google Shape;593;p73"/>
            <p:cNvSpPr/>
            <p:nvPr/>
          </p:nvSpPr>
          <p:spPr>
            <a:xfrm>
              <a:off x="2569050" y="4126200"/>
              <a:ext cx="20901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Ubuntu Mono"/>
                  <a:ea typeface="Ubuntu Mono"/>
                  <a:cs typeface="Ubuntu Mono"/>
                  <a:sym typeface="Ubuntu Mono"/>
                </a:rPr>
                <a:t>VengefulLSLList extends SLList</a:t>
              </a:r>
              <a:endParaRPr sz="2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594" name="Google Shape;594;p73"/>
            <p:cNvSpPr/>
            <p:nvPr/>
          </p:nvSpPr>
          <p:spPr>
            <a:xfrm>
              <a:off x="778648" y="4569750"/>
              <a:ext cx="1788600" cy="2955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printLostItems()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95" name="Google Shape;595;p73"/>
            <p:cNvCxnSpPr>
              <a:stCxn id="593" idx="0"/>
              <a:endCxn id="592" idx="2"/>
            </p:cNvCxnSpPr>
            <p:nvPr/>
          </p:nvCxnSpPr>
          <p:spPr>
            <a:xfrm flipH="1" rot="10800000">
              <a:off x="3614100" y="3725100"/>
              <a:ext cx="6600" cy="4011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96" name="Google Shape;596;p73"/>
          <p:cNvSpPr/>
          <p:nvPr/>
        </p:nvSpPr>
        <p:spPr>
          <a:xfrm>
            <a:off x="6219775" y="2511100"/>
            <a:ext cx="1909200" cy="7956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SLList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97" name="Google Shape;597;p73"/>
          <p:cNvSpPr/>
          <p:nvPr/>
        </p:nvSpPr>
        <p:spPr>
          <a:xfrm>
            <a:off x="6219775" y="3707752"/>
            <a:ext cx="1909200" cy="993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Set</a:t>
            </a: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 extends SLList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598" name="Google Shape;598;p73"/>
          <p:cNvCxnSpPr>
            <a:stCxn id="597" idx="0"/>
            <a:endCxn id="596" idx="2"/>
          </p:cNvCxnSpPr>
          <p:nvPr/>
        </p:nvCxnSpPr>
        <p:spPr>
          <a:xfrm rot="10800000">
            <a:off x="7174375" y="3306652"/>
            <a:ext cx="0" cy="4011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73"/>
          <p:cNvCxnSpPr/>
          <p:nvPr/>
        </p:nvCxnSpPr>
        <p:spPr>
          <a:xfrm flipH="1" rot="10800000">
            <a:off x="5223175" y="4211491"/>
            <a:ext cx="603000" cy="143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73"/>
          <p:cNvCxnSpPr/>
          <p:nvPr/>
        </p:nvCxnSpPr>
        <p:spPr>
          <a:xfrm>
            <a:off x="5232625" y="3000650"/>
            <a:ext cx="584100" cy="3060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1" name="Google Shape;601;p73"/>
          <p:cNvCxnSpPr/>
          <p:nvPr/>
        </p:nvCxnSpPr>
        <p:spPr>
          <a:xfrm rot="10800000">
            <a:off x="8259550" y="4299625"/>
            <a:ext cx="546900" cy="2034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2" name="Google Shape;602;p73"/>
          <p:cNvCxnSpPr/>
          <p:nvPr/>
        </p:nvCxnSpPr>
        <p:spPr>
          <a:xfrm flipH="1">
            <a:off x="8313375" y="3058700"/>
            <a:ext cx="535800" cy="189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3" name="Google Shape;603;p73"/>
          <p:cNvSpPr txBox="1"/>
          <p:nvPr/>
        </p:nvSpPr>
        <p:spPr>
          <a:xfrm>
            <a:off x="6148475" y="4712550"/>
            <a:ext cx="20289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is an abomination.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Example: Stack</a:t>
            </a:r>
            <a:endParaRPr/>
          </a:p>
        </p:txBody>
      </p:sp>
      <p:sp>
        <p:nvSpPr>
          <p:cNvPr id="609" name="Google Shape;609;p7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Stack </a:t>
            </a:r>
            <a:r>
              <a:rPr lang="en"/>
              <a:t>abstract data type (ADT)</a:t>
            </a:r>
            <a:r>
              <a:rPr lang="en"/>
              <a:t> supports the following operations: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push(x)</a:t>
            </a:r>
            <a:r>
              <a:rPr lang="en"/>
              <a:t>: Puts x on top of the stack.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pop()</a:t>
            </a:r>
            <a:r>
              <a:rPr lang="en"/>
              <a:t>: Removes and returns the top item from the stack.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Java designers made a grave error when they wrote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java.util.Stack</a:t>
            </a:r>
            <a:r>
              <a:rPr lang="en"/>
              <a:t>.</a:t>
            </a:r>
            <a:endParaRPr/>
          </a:p>
        </p:txBody>
      </p:sp>
      <p:sp>
        <p:nvSpPr>
          <p:cNvPr id="610" name="Google Shape;610;p74"/>
          <p:cNvSpPr/>
          <p:nvPr/>
        </p:nvSpPr>
        <p:spPr>
          <a:xfrm>
            <a:off x="6436950" y="40554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</a:t>
            </a:r>
            <a:endParaRPr sz="1800"/>
          </a:p>
        </p:txBody>
      </p:sp>
      <p:sp>
        <p:nvSpPr>
          <p:cNvPr id="611" name="Google Shape;611;p74"/>
          <p:cNvSpPr/>
          <p:nvPr/>
        </p:nvSpPr>
        <p:spPr>
          <a:xfrm>
            <a:off x="6436950" y="3680788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6</a:t>
            </a:r>
            <a:endParaRPr sz="1800"/>
          </a:p>
        </p:txBody>
      </p:sp>
      <p:sp>
        <p:nvSpPr>
          <p:cNvPr id="612" name="Google Shape;612;p74"/>
          <p:cNvSpPr/>
          <p:nvPr/>
        </p:nvSpPr>
        <p:spPr>
          <a:xfrm>
            <a:off x="6436950" y="3310371"/>
            <a:ext cx="502500" cy="374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</a:t>
            </a:r>
            <a:endParaRPr sz="1800"/>
          </a:p>
        </p:txBody>
      </p:sp>
      <p:sp>
        <p:nvSpPr>
          <p:cNvPr id="613" name="Google Shape;613;p74"/>
          <p:cNvSpPr/>
          <p:nvPr/>
        </p:nvSpPr>
        <p:spPr>
          <a:xfrm>
            <a:off x="938448" y="3922700"/>
            <a:ext cx="17886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pop()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14" name="Google Shape;614;p74"/>
          <p:cNvGrpSpPr/>
          <p:nvPr/>
        </p:nvGrpSpPr>
        <p:grpSpPr>
          <a:xfrm>
            <a:off x="938448" y="3479150"/>
            <a:ext cx="3880502" cy="795600"/>
            <a:chOff x="778648" y="4126200"/>
            <a:chExt cx="3880502" cy="795600"/>
          </a:xfrm>
        </p:grpSpPr>
        <p:sp>
          <p:nvSpPr>
            <p:cNvPr id="615" name="Google Shape;615;p74"/>
            <p:cNvSpPr/>
            <p:nvPr/>
          </p:nvSpPr>
          <p:spPr>
            <a:xfrm>
              <a:off x="2569050" y="4126200"/>
              <a:ext cx="20901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Stack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16" name="Google Shape;616;p74"/>
            <p:cNvSpPr/>
            <p:nvPr/>
          </p:nvSpPr>
          <p:spPr>
            <a:xfrm>
              <a:off x="778648" y="4188750"/>
              <a:ext cx="1788600" cy="2955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push()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Is-a vs. Has-A</a:t>
            </a:r>
            <a:endParaRPr/>
          </a:p>
        </p:txBody>
      </p:sp>
      <p:sp>
        <p:nvSpPr>
          <p:cNvPr id="622" name="Google Shape;622;p75"/>
          <p:cNvSpPr/>
          <p:nvPr/>
        </p:nvSpPr>
        <p:spPr>
          <a:xfrm>
            <a:off x="2216322" y="1749100"/>
            <a:ext cx="1909200" cy="795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List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3" name="Google Shape;623;p7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r>
              <a:rPr lang="en"/>
              <a:t> of a Has-A error in Java: The Stack class.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decided that Stack extends Vector (which implements List).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Thus Stacks have all list operations.</a:t>
            </a:r>
            <a:endParaRPr/>
          </a:p>
        </p:txBody>
      </p:sp>
      <p:cxnSp>
        <p:nvCxnSpPr>
          <p:cNvPr id="624" name="Google Shape;624;p75"/>
          <p:cNvCxnSpPr/>
          <p:nvPr/>
        </p:nvCxnSpPr>
        <p:spPr>
          <a:xfrm flipH="1" rot="10800000">
            <a:off x="3167625" y="2544700"/>
            <a:ext cx="6600" cy="4011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5" name="Google Shape;625;p75"/>
          <p:cNvSpPr/>
          <p:nvPr/>
        </p:nvSpPr>
        <p:spPr>
          <a:xfrm>
            <a:off x="328848" y="4608500"/>
            <a:ext cx="17886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26" name="Google Shape;626;p75"/>
          <p:cNvGrpSpPr/>
          <p:nvPr/>
        </p:nvGrpSpPr>
        <p:grpSpPr>
          <a:xfrm>
            <a:off x="328848" y="2968300"/>
            <a:ext cx="3880502" cy="1992250"/>
            <a:chOff x="778648" y="2929550"/>
            <a:chExt cx="3880502" cy="1992250"/>
          </a:xfrm>
        </p:grpSpPr>
        <p:sp>
          <p:nvSpPr>
            <p:cNvPr id="627" name="Google Shape;627;p75"/>
            <p:cNvSpPr/>
            <p:nvPr/>
          </p:nvSpPr>
          <p:spPr>
            <a:xfrm>
              <a:off x="2569050" y="4126200"/>
              <a:ext cx="20901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Stack extends Vector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628" name="Google Shape;628;p75"/>
            <p:cNvSpPr/>
            <p:nvPr/>
          </p:nvSpPr>
          <p:spPr>
            <a:xfrm>
              <a:off x="778648" y="4188750"/>
              <a:ext cx="1788600" cy="2955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push</a:t>
              </a: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29" name="Google Shape;629;p75"/>
            <p:cNvCxnSpPr>
              <a:stCxn id="627" idx="0"/>
              <a:endCxn id="630" idx="2"/>
            </p:cNvCxnSpPr>
            <p:nvPr/>
          </p:nvCxnSpPr>
          <p:spPr>
            <a:xfrm flipH="1" rot="10800000">
              <a:off x="3614100" y="3725100"/>
              <a:ext cx="6600" cy="4011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30" name="Google Shape;630;p75"/>
            <p:cNvSpPr/>
            <p:nvPr/>
          </p:nvSpPr>
          <p:spPr>
            <a:xfrm>
              <a:off x="2666122" y="2929550"/>
              <a:ext cx="19092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Consolas"/>
                  <a:ea typeface="Consolas"/>
                  <a:cs typeface="Consolas"/>
                  <a:sym typeface="Consolas"/>
                </a:rPr>
                <a:t>Vector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631" name="Google Shape;631;p75"/>
          <p:cNvSpPr/>
          <p:nvPr/>
        </p:nvSpPr>
        <p:spPr>
          <a:xfrm>
            <a:off x="424293" y="1792760"/>
            <a:ext cx="17886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2" name="Google Shape;632;p75"/>
          <p:cNvSpPr txBox="1"/>
          <p:nvPr/>
        </p:nvSpPr>
        <p:spPr>
          <a:xfrm>
            <a:off x="1759125" y="2088250"/>
            <a:ext cx="20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…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75"/>
          <p:cNvSpPr txBox="1"/>
          <p:nvPr/>
        </p:nvSpPr>
        <p:spPr>
          <a:xfrm>
            <a:off x="4581550" y="4523325"/>
            <a:ext cx="44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 Vector is a slightly different version of an ArrayList.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(if it had been done correctly using has-a) </a:t>
            </a:r>
            <a:endParaRPr/>
          </a:p>
        </p:txBody>
      </p:sp>
      <p:sp>
        <p:nvSpPr>
          <p:cNvPr id="639" name="Google Shape;639;p76"/>
          <p:cNvSpPr txBox="1"/>
          <p:nvPr>
            <p:ph idx="1" type="body"/>
          </p:nvPr>
        </p:nvSpPr>
        <p:spPr>
          <a:xfrm>
            <a:off x="107050" y="402200"/>
            <a:ext cx="8520600" cy="22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Stacks are supposed to be simple: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Could have been implemented simply: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Stack “has-a” LinkedList that stores its data.</a:t>
            </a:r>
            <a:endParaRPr/>
          </a:p>
        </p:txBody>
      </p:sp>
      <p:pic>
        <p:nvPicPr>
          <p:cNvPr id="640" name="Google Shape;64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675" y="458175"/>
            <a:ext cx="2414524" cy="2414524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76"/>
          <p:cNvSpPr/>
          <p:nvPr/>
        </p:nvSpPr>
        <p:spPr>
          <a:xfrm>
            <a:off x="1259925" y="2949700"/>
            <a:ext cx="6862800" cy="1995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Stack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LinkedList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LinkedList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&lt;&gt;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</a:t>
            </a:r>
            <a:r>
              <a:rPr lang="en" sz="18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C393C3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(because it is-a Vector)</a:t>
            </a:r>
            <a:endParaRPr/>
          </a:p>
        </p:txBody>
      </p:sp>
      <p:sp>
        <p:nvSpPr>
          <p:cNvPr id="647" name="Google Shape;647;p7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java.util.Stack is: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ensureCapacity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indexOf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insertElementAt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lastIndexOf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removeRange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</p:txBody>
      </p:sp>
      <p:pic>
        <p:nvPicPr>
          <p:cNvPr id="648" name="Google Shape;64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136" y="647800"/>
            <a:ext cx="5960825" cy="4209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Extends Keyword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Rotating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Vengeful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 Boring Constructor Gotcha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Object Class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Is-A vs. Has-A, java.util.Stack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Encapsulation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Implementation Inheritance Breaks Encapsulation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Type Checking and Casting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Higher Order Functions in 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4" name="Google Shape;654;p7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sp>
        <p:nvSpPr>
          <p:cNvPr id="655" name="Google Shape;655;p7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9, CS61B, Fall 2023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Complexity: The Enemy</a:t>
            </a:r>
            <a:endParaRPr/>
          </a:p>
        </p:txBody>
      </p:sp>
      <p:sp>
        <p:nvSpPr>
          <p:cNvPr id="661" name="Google Shape;661;p7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building large programs, our enemy is complexity.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tools for managing complexity: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Hierarchical abstraction.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Create </a:t>
            </a:r>
            <a:r>
              <a:rPr b="1" lang="en"/>
              <a:t>layers of abstraction</a:t>
            </a:r>
            <a:r>
              <a:rPr lang="en"/>
              <a:t>, with clear abstraction barriers!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“Design for change” (D. Parnas)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Organize program around objects.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Let objects decide how things are done.</a:t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b="1" lang="en"/>
              <a:t>Hide information</a:t>
            </a:r>
            <a:r>
              <a:rPr lang="en"/>
              <a:t> others don’t need.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Managing complexity supremely important for large projects (e.g. project 2).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Encapsulation [</a:t>
            </a:r>
            <a:r>
              <a:rPr lang="en" u="sng">
                <a:solidFill>
                  <a:schemeClr val="hlink"/>
                </a:solidFill>
                <a:hlinkClick r:id="rId3"/>
              </a:rPr>
              <a:t>Shewchuk</a:t>
            </a:r>
            <a:r>
              <a:rPr lang="en"/>
              <a:t>]</a:t>
            </a:r>
            <a:endParaRPr/>
          </a:p>
        </p:txBody>
      </p:sp>
      <p:sp>
        <p:nvSpPr>
          <p:cNvPr id="667" name="Google Shape;667;p8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/>
              <a:t>Module</a:t>
            </a:r>
            <a:r>
              <a:rPr lang="en"/>
              <a:t>: A set of methods that work together as a whole to perform some task or set of related tasks.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module is said to be </a:t>
            </a:r>
            <a:r>
              <a:rPr b="1" i="1" lang="en"/>
              <a:t>encapsulated </a:t>
            </a:r>
            <a:r>
              <a:rPr lang="en"/>
              <a:t>if its implementation is </a:t>
            </a:r>
            <a:r>
              <a:rPr lang="en" u="sng"/>
              <a:t>completely hidden</a:t>
            </a:r>
            <a:r>
              <a:rPr lang="en"/>
              <a:t>, and it can be accessed only through a documented interface.</a:t>
            </a:r>
            <a:endParaRPr/>
          </a:p>
        </p:txBody>
      </p:sp>
      <p:pic>
        <p:nvPicPr>
          <p:cNvPr id="668" name="Google Shape;668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550" y="3192350"/>
            <a:ext cx="2725300" cy="173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9" name="Google Shape;669;p80"/>
          <p:cNvGrpSpPr/>
          <p:nvPr/>
        </p:nvGrpSpPr>
        <p:grpSpPr>
          <a:xfrm>
            <a:off x="4902950" y="3333999"/>
            <a:ext cx="3414529" cy="1298700"/>
            <a:chOff x="4902950" y="1733799"/>
            <a:chExt cx="3414529" cy="1298700"/>
          </a:xfrm>
        </p:grpSpPr>
        <p:grpSp>
          <p:nvGrpSpPr>
            <p:cNvPr id="670" name="Google Shape;670;p80"/>
            <p:cNvGrpSpPr/>
            <p:nvPr/>
          </p:nvGrpSpPr>
          <p:grpSpPr>
            <a:xfrm>
              <a:off x="4902950" y="1733799"/>
              <a:ext cx="3414529" cy="1298700"/>
              <a:chOff x="1521175" y="1974674"/>
              <a:chExt cx="3414529" cy="1298700"/>
            </a:xfrm>
          </p:grpSpPr>
          <p:sp>
            <p:nvSpPr>
              <p:cNvPr id="671" name="Google Shape;671;p80"/>
              <p:cNvSpPr/>
              <p:nvPr/>
            </p:nvSpPr>
            <p:spPr>
              <a:xfrm>
                <a:off x="3229304" y="1974674"/>
                <a:ext cx="1706400" cy="1298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nsolas"/>
                    <a:ea typeface="Consolas"/>
                    <a:cs typeface="Consolas"/>
                    <a:sym typeface="Consolas"/>
                  </a:rPr>
                  <a:t>ArrayDeque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72" name="Google Shape;672;p80"/>
              <p:cNvSpPr/>
              <p:nvPr/>
            </p:nvSpPr>
            <p:spPr>
              <a:xfrm>
                <a:off x="1521175" y="2019638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nsolas"/>
                    <a:ea typeface="Consolas"/>
                    <a:cs typeface="Consolas"/>
                    <a:sym typeface="Consolas"/>
                  </a:rPr>
                  <a:t>addLast(Item x)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73" name="Google Shape;673;p80"/>
              <p:cNvSpPr/>
              <p:nvPr/>
            </p:nvSpPr>
            <p:spPr>
              <a:xfrm>
                <a:off x="1521175" y="2337238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removeLast()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74" name="Google Shape;674;p80"/>
              <p:cNvSpPr/>
              <p:nvPr/>
            </p:nvSpPr>
            <p:spPr>
              <a:xfrm>
                <a:off x="1521175" y="2654846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size()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675" name="Google Shape;675;p80"/>
            <p:cNvSpPr txBox="1"/>
            <p:nvPr/>
          </p:nvSpPr>
          <p:spPr>
            <a:xfrm>
              <a:off x="6165584" y="2649050"/>
              <a:ext cx="611100" cy="2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Cautionary Tale</a:t>
            </a:r>
            <a:endParaRPr/>
          </a:p>
        </p:txBody>
      </p:sp>
      <p:sp>
        <p:nvSpPr>
          <p:cNvPr id="681" name="Google Shape;681;p81"/>
          <p:cNvSpPr txBox="1"/>
          <p:nvPr>
            <p:ph idx="1" type="body"/>
          </p:nvPr>
        </p:nvSpPr>
        <p:spPr>
          <a:xfrm>
            <a:off x="107050" y="402200"/>
            <a:ext cx="85206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Interesting forum questions from extra credit assignment </a:t>
            </a:r>
            <a:r>
              <a:rPr lang="en"/>
              <a:t>from a few years ago</a:t>
            </a:r>
            <a:r>
              <a:rPr lang="en"/>
              <a:t>.</a:t>
            </a:r>
            <a:endParaRPr/>
          </a:p>
        </p:txBody>
      </p:sp>
      <p:sp>
        <p:nvSpPr>
          <p:cNvPr id="682" name="Google Shape;682;p81"/>
          <p:cNvSpPr txBox="1"/>
          <p:nvPr/>
        </p:nvSpPr>
        <p:spPr>
          <a:xfrm>
            <a:off x="7058950" y="1509750"/>
            <a:ext cx="1742700" cy="21240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line: Testing a Deque should usually not involve ANY assumptions about how it is implemented beyond what the public interface tells you.</a:t>
            </a:r>
            <a:endParaRPr/>
          </a:p>
        </p:txBody>
      </p:sp>
      <p:sp>
        <p:nvSpPr>
          <p:cNvPr id="683" name="Google Shape;683;p81"/>
          <p:cNvSpPr txBox="1"/>
          <p:nvPr>
            <p:ph idx="1" type="body"/>
          </p:nvPr>
        </p:nvSpPr>
        <p:spPr>
          <a:xfrm>
            <a:off x="259450" y="927925"/>
            <a:ext cx="6799500" cy="17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How can we check the length of StudentArrayDeque?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 am trying to find a bug in the resizing method, but I don't know how to see the length of the StudentArrayDeque.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StudentArrayDeque.length() and StudentArrayDeque.length do not work…so I don't know how to check whether the Array can expand to double its capacity or not.</a:t>
            </a:r>
            <a:endParaRPr sz="1400"/>
          </a:p>
        </p:txBody>
      </p:sp>
      <p:sp>
        <p:nvSpPr>
          <p:cNvPr id="684" name="Google Shape;684;p81"/>
          <p:cNvSpPr txBox="1"/>
          <p:nvPr>
            <p:ph idx="1" type="body"/>
          </p:nvPr>
        </p:nvSpPr>
        <p:spPr>
          <a:xfrm>
            <a:off x="259450" y="2508375"/>
            <a:ext cx="6799500" cy="13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Private access in given classes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I wanted to test whether the resizing and downsizing is working properly, but when I try to call array.items.length, the compiler yells at me, saying items is a private variable. Is there any way around this, or should we just not test this?</a:t>
            </a:r>
            <a:endParaRPr sz="1400"/>
          </a:p>
        </p:txBody>
      </p:sp>
      <p:sp>
        <p:nvSpPr>
          <p:cNvPr id="685" name="Google Shape;685;p81"/>
          <p:cNvSpPr txBox="1"/>
          <p:nvPr>
            <p:ph idx="1" type="body"/>
          </p:nvPr>
        </p:nvSpPr>
        <p:spPr>
          <a:xfrm>
            <a:off x="259450" y="3827200"/>
            <a:ext cx="73860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Can we assume these things about StudentArrayDeque?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Can we assume the StudentArrayDeque implementation uses nextFront = 4, nextLast = 5, and starting size array 8?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 Barriers</a:t>
            </a:r>
            <a:endParaRPr/>
          </a:p>
        </p:txBody>
      </p:sp>
      <p:sp>
        <p:nvSpPr>
          <p:cNvPr id="691" name="Google Shape;691;p8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the user of an ArrayDeque, you cannot observe its internals.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when writing tests, you don’t (usually) want to peer inside.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is a great language for enforcing abstraction barriers with syntax.</a:t>
            </a:r>
            <a:endParaRPr/>
          </a:p>
        </p:txBody>
      </p:sp>
      <p:grpSp>
        <p:nvGrpSpPr>
          <p:cNvPr id="692" name="Google Shape;692;p82"/>
          <p:cNvGrpSpPr/>
          <p:nvPr/>
        </p:nvGrpSpPr>
        <p:grpSpPr>
          <a:xfrm>
            <a:off x="4902950" y="1276599"/>
            <a:ext cx="3414393" cy="1298578"/>
            <a:chOff x="4902950" y="1733799"/>
            <a:chExt cx="3414393" cy="1298578"/>
          </a:xfrm>
        </p:grpSpPr>
        <p:grpSp>
          <p:nvGrpSpPr>
            <p:cNvPr id="693" name="Google Shape;693;p82"/>
            <p:cNvGrpSpPr/>
            <p:nvPr/>
          </p:nvGrpSpPr>
          <p:grpSpPr>
            <a:xfrm>
              <a:off x="4902950" y="1733799"/>
              <a:ext cx="3414393" cy="1298578"/>
              <a:chOff x="1521175" y="1974674"/>
              <a:chExt cx="3414393" cy="1298578"/>
            </a:xfrm>
          </p:grpSpPr>
          <p:sp>
            <p:nvSpPr>
              <p:cNvPr id="694" name="Google Shape;694;p82"/>
              <p:cNvSpPr/>
              <p:nvPr/>
            </p:nvSpPr>
            <p:spPr>
              <a:xfrm>
                <a:off x="3229304" y="1974674"/>
                <a:ext cx="1706264" cy="1298578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nsolas"/>
                    <a:ea typeface="Consolas"/>
                    <a:cs typeface="Consolas"/>
                    <a:sym typeface="Consolas"/>
                  </a:rPr>
                  <a:t>ArrayDeque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95" name="Google Shape;695;p82"/>
              <p:cNvSpPr/>
              <p:nvPr/>
            </p:nvSpPr>
            <p:spPr>
              <a:xfrm>
                <a:off x="1521175" y="2019638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nsolas"/>
                    <a:ea typeface="Consolas"/>
                    <a:cs typeface="Consolas"/>
                    <a:sym typeface="Consolas"/>
                  </a:rPr>
                  <a:t>addLast</a:t>
                </a:r>
                <a:r>
                  <a:rPr lang="en">
                    <a:latin typeface="Consolas"/>
                    <a:ea typeface="Consolas"/>
                    <a:cs typeface="Consolas"/>
                    <a:sym typeface="Consolas"/>
                  </a:rPr>
                  <a:t>(Item x)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96" name="Google Shape;696;p82"/>
              <p:cNvSpPr/>
              <p:nvPr/>
            </p:nvSpPr>
            <p:spPr>
              <a:xfrm>
                <a:off x="1521175" y="2337238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removeLast()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97" name="Google Shape;697;p82"/>
              <p:cNvSpPr/>
              <p:nvPr/>
            </p:nvSpPr>
            <p:spPr>
              <a:xfrm>
                <a:off x="1521175" y="2654846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size()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698" name="Google Shape;698;p82"/>
            <p:cNvSpPr txBox="1"/>
            <p:nvPr/>
          </p:nvSpPr>
          <p:spPr>
            <a:xfrm>
              <a:off x="6165584" y="2649050"/>
              <a:ext cx="611100" cy="2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pic>
        <p:nvPicPr>
          <p:cNvPr id="699" name="Google Shape;69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000" y="3377607"/>
            <a:ext cx="2825800" cy="15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82"/>
          <p:cNvSpPr txBox="1"/>
          <p:nvPr/>
        </p:nvSpPr>
        <p:spPr>
          <a:xfrm>
            <a:off x="714475" y="4054875"/>
            <a:ext cx="18846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{5, 3, 1, 7, 22}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01" name="Google Shape;701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9076" y="3935512"/>
            <a:ext cx="2744098" cy="644926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82"/>
          <p:cNvSpPr txBox="1"/>
          <p:nvPr/>
        </p:nvSpPr>
        <p:spPr>
          <a:xfrm>
            <a:off x="4100823" y="4881024"/>
            <a:ext cx="13200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Implementation</a:t>
            </a:r>
            <a:endParaRPr sz="1000"/>
          </a:p>
        </p:txBody>
      </p:sp>
      <p:cxnSp>
        <p:nvCxnSpPr>
          <p:cNvPr id="703" name="Google Shape;703;p82"/>
          <p:cNvCxnSpPr/>
          <p:nvPr/>
        </p:nvCxnSpPr>
        <p:spPr>
          <a:xfrm rot="10800000">
            <a:off x="4520050" y="4836500"/>
            <a:ext cx="93000" cy="16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Rotating SLList</a:t>
            </a: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RotatingSLList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Rotates list to the right.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rotateRight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401425" y="488675"/>
            <a:ext cx="15807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RotatingSLList.java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Encapsulation [</a:t>
            </a:r>
            <a:r>
              <a:rPr lang="en" u="sng">
                <a:solidFill>
                  <a:schemeClr val="hlink"/>
                </a:solidFill>
                <a:hlinkClick r:id="rId3"/>
              </a:rPr>
              <a:t>Shewchuk</a:t>
            </a:r>
            <a:r>
              <a:rPr lang="en"/>
              <a:t>]</a:t>
            </a:r>
            <a:endParaRPr/>
          </a:p>
        </p:txBody>
      </p:sp>
      <p:sp>
        <p:nvSpPr>
          <p:cNvPr id="709" name="Google Shape;709;p8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/>
              <a:t>Module</a:t>
            </a:r>
            <a:r>
              <a:rPr lang="en"/>
              <a:t>: A set of methods that work together as a whole to perform some task or set of related tasks.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module is said to be </a:t>
            </a:r>
            <a:r>
              <a:rPr b="1" i="1" lang="en"/>
              <a:t>encapsulated </a:t>
            </a:r>
            <a:r>
              <a:rPr lang="en"/>
              <a:t>if its implementation is </a:t>
            </a:r>
            <a:r>
              <a:rPr lang="en" u="sng"/>
              <a:t>completely hidden</a:t>
            </a:r>
            <a:r>
              <a:rPr lang="en"/>
              <a:t>, and it can be accessed only through a documented interface.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Instance variables private. Methods like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resize</a:t>
            </a:r>
            <a:r>
              <a:rPr lang="en"/>
              <a:t> private.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we’ll see: Implementation inheritance (e.g. extends) breaks encapsulation!</a:t>
            </a:r>
            <a:endParaRPr/>
          </a:p>
        </p:txBody>
      </p:sp>
      <p:pic>
        <p:nvPicPr>
          <p:cNvPr id="710" name="Google Shape;710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8550" y="3192350"/>
            <a:ext cx="2725300" cy="1734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1" name="Google Shape;711;p83"/>
          <p:cNvGrpSpPr/>
          <p:nvPr/>
        </p:nvGrpSpPr>
        <p:grpSpPr>
          <a:xfrm>
            <a:off x="4902950" y="3333999"/>
            <a:ext cx="3414529" cy="1298700"/>
            <a:chOff x="4902950" y="1733799"/>
            <a:chExt cx="3414529" cy="1298700"/>
          </a:xfrm>
        </p:grpSpPr>
        <p:grpSp>
          <p:nvGrpSpPr>
            <p:cNvPr id="712" name="Google Shape;712;p83"/>
            <p:cNvGrpSpPr/>
            <p:nvPr/>
          </p:nvGrpSpPr>
          <p:grpSpPr>
            <a:xfrm>
              <a:off x="4902950" y="1733799"/>
              <a:ext cx="3414529" cy="1298700"/>
              <a:chOff x="1521175" y="1974674"/>
              <a:chExt cx="3414529" cy="1298700"/>
            </a:xfrm>
          </p:grpSpPr>
          <p:sp>
            <p:nvSpPr>
              <p:cNvPr id="713" name="Google Shape;713;p83"/>
              <p:cNvSpPr/>
              <p:nvPr/>
            </p:nvSpPr>
            <p:spPr>
              <a:xfrm>
                <a:off x="3229304" y="1974674"/>
                <a:ext cx="1706400" cy="12987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nsolas"/>
                    <a:ea typeface="Consolas"/>
                    <a:cs typeface="Consolas"/>
                    <a:sym typeface="Consolas"/>
                  </a:rPr>
                  <a:t>ArrayDeque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714" name="Google Shape;714;p83"/>
              <p:cNvSpPr/>
              <p:nvPr/>
            </p:nvSpPr>
            <p:spPr>
              <a:xfrm>
                <a:off x="1521175" y="2019638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Consolas"/>
                    <a:ea typeface="Consolas"/>
                    <a:cs typeface="Consolas"/>
                    <a:sym typeface="Consolas"/>
                  </a:rPr>
                  <a:t>addLast(Item x)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715" name="Google Shape;715;p83"/>
              <p:cNvSpPr/>
              <p:nvPr/>
            </p:nvSpPr>
            <p:spPr>
              <a:xfrm>
                <a:off x="1521175" y="2337238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removeLast()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716" name="Google Shape;716;p83"/>
              <p:cNvSpPr/>
              <p:nvPr/>
            </p:nvSpPr>
            <p:spPr>
              <a:xfrm>
                <a:off x="1521175" y="2654846"/>
                <a:ext cx="1706400" cy="270300"/>
              </a:xfrm>
              <a:prstGeom prst="rect">
                <a:avLst/>
              </a:prstGeom>
              <a:solidFill>
                <a:srgbClr val="A4C2F4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size()</a:t>
                </a:r>
                <a:endParaRPr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sp>
          <p:nvSpPr>
            <p:cNvPr id="717" name="Google Shape;717;p83"/>
            <p:cNvSpPr txBox="1"/>
            <p:nvPr/>
          </p:nvSpPr>
          <p:spPr>
            <a:xfrm>
              <a:off x="6165584" y="2649050"/>
              <a:ext cx="611100" cy="2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...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8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Extends Keyword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Rotating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Vengeful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 Boring Constructor Gotcha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 Inheritance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Object Class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Is-A vs. Has-A, java.util.Stack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 Inheritance Breaks Encapsulation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Type Checking and Casting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Higher Order Functions in 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3" name="Google Shape;723;p8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Inheritance Breaks Encapsulation</a:t>
            </a:r>
            <a:endParaRPr/>
          </a:p>
        </p:txBody>
      </p:sp>
      <p:sp>
        <p:nvSpPr>
          <p:cNvPr id="724" name="Google Shape;724;p8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9, CS61B, Fall 2023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Dog class with the two methods shown.</a:t>
            </a:r>
            <a:endParaRPr/>
          </a:p>
        </p:txBody>
      </p:sp>
      <p:sp>
        <p:nvSpPr>
          <p:cNvPr id="730" name="Google Shape;730;p85"/>
          <p:cNvSpPr txBox="1"/>
          <p:nvPr/>
        </p:nvSpPr>
        <p:spPr>
          <a:xfrm>
            <a:off x="4322125" y="1767025"/>
            <a:ext cx="4364700" cy="267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1" name="Google Shape;731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Inheritance Breaks Encapsulation</a:t>
            </a:r>
            <a:endParaRPr/>
          </a:p>
        </p:txBody>
      </p:sp>
      <p:grpSp>
        <p:nvGrpSpPr>
          <p:cNvPr id="732" name="Google Shape;732;p85"/>
          <p:cNvGrpSpPr/>
          <p:nvPr/>
        </p:nvGrpSpPr>
        <p:grpSpPr>
          <a:xfrm>
            <a:off x="260000" y="2739700"/>
            <a:ext cx="3411775" cy="795600"/>
            <a:chOff x="862200" y="2929550"/>
            <a:chExt cx="3411775" cy="795600"/>
          </a:xfrm>
        </p:grpSpPr>
        <p:sp>
          <p:nvSpPr>
            <p:cNvPr id="733" name="Google Shape;733;p85"/>
            <p:cNvSpPr/>
            <p:nvPr/>
          </p:nvSpPr>
          <p:spPr>
            <a:xfrm>
              <a:off x="2569075" y="2929550"/>
              <a:ext cx="17049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Ubuntu Mono"/>
                  <a:ea typeface="Ubuntu Mono"/>
                  <a:cs typeface="Ubuntu Mono"/>
                  <a:sym typeface="Ubuntu Mono"/>
                </a:rPr>
                <a:t>Dog</a:t>
              </a:r>
              <a:endParaRPr sz="2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34" name="Google Shape;734;p85"/>
            <p:cNvSpPr/>
            <p:nvPr/>
          </p:nvSpPr>
          <p:spPr>
            <a:xfrm>
              <a:off x="862300" y="2986425"/>
              <a:ext cx="1704900" cy="291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35" name="Google Shape;735;p85"/>
            <p:cNvSpPr/>
            <p:nvPr/>
          </p:nvSpPr>
          <p:spPr>
            <a:xfrm>
              <a:off x="862200" y="3353325"/>
              <a:ext cx="1704900" cy="291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36" name="Google Shape;736;p85"/>
          <p:cNvSpPr/>
          <p:nvPr/>
        </p:nvSpPr>
        <p:spPr>
          <a:xfrm>
            <a:off x="4419550" y="1568125"/>
            <a:ext cx="8910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Inheritance Breaks Encapsulation</a:t>
            </a:r>
            <a:endParaRPr/>
          </a:p>
        </p:txBody>
      </p:sp>
      <p:sp>
        <p:nvSpPr>
          <p:cNvPr id="742" name="Google Shape;742;p8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could just as easily have implemented methods as shown below.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outside, functionality is exactly the same, it’s just a question of aesthetics.</a:t>
            </a:r>
            <a:endParaRPr/>
          </a:p>
        </p:txBody>
      </p:sp>
      <p:grpSp>
        <p:nvGrpSpPr>
          <p:cNvPr id="743" name="Google Shape;743;p86"/>
          <p:cNvGrpSpPr/>
          <p:nvPr/>
        </p:nvGrpSpPr>
        <p:grpSpPr>
          <a:xfrm>
            <a:off x="260000" y="2739700"/>
            <a:ext cx="3411775" cy="795600"/>
            <a:chOff x="862200" y="2929550"/>
            <a:chExt cx="3411775" cy="795600"/>
          </a:xfrm>
        </p:grpSpPr>
        <p:sp>
          <p:nvSpPr>
            <p:cNvPr id="744" name="Google Shape;744;p86"/>
            <p:cNvSpPr/>
            <p:nvPr/>
          </p:nvSpPr>
          <p:spPr>
            <a:xfrm>
              <a:off x="2569075" y="2929550"/>
              <a:ext cx="17049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Ubuntu Mono"/>
                  <a:ea typeface="Ubuntu Mono"/>
                  <a:cs typeface="Ubuntu Mono"/>
                  <a:sym typeface="Ubuntu Mono"/>
                </a:rPr>
                <a:t>Dog</a:t>
              </a:r>
              <a:endParaRPr sz="2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45" name="Google Shape;745;p86"/>
            <p:cNvSpPr/>
            <p:nvPr/>
          </p:nvSpPr>
          <p:spPr>
            <a:xfrm>
              <a:off x="862300" y="2986425"/>
              <a:ext cx="1704900" cy="291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46" name="Google Shape;746;p86"/>
            <p:cNvSpPr/>
            <p:nvPr/>
          </p:nvSpPr>
          <p:spPr>
            <a:xfrm>
              <a:off x="862200" y="3353325"/>
              <a:ext cx="1704900" cy="291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747" name="Google Shape;747;p86"/>
          <p:cNvSpPr txBox="1"/>
          <p:nvPr/>
        </p:nvSpPr>
        <p:spPr>
          <a:xfrm>
            <a:off x="4322125" y="1767025"/>
            <a:ext cx="4364700" cy="2676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8" name="Google Shape;748;p86"/>
          <p:cNvSpPr/>
          <p:nvPr/>
        </p:nvSpPr>
        <p:spPr>
          <a:xfrm>
            <a:off x="4419550" y="1568125"/>
            <a:ext cx="8910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87"/>
          <p:cNvSpPr txBox="1"/>
          <p:nvPr/>
        </p:nvSpPr>
        <p:spPr>
          <a:xfrm>
            <a:off x="3764025" y="3131524"/>
            <a:ext cx="5194800" cy="18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"As a dog, I say: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4" name="Google Shape;754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/TODO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755" name="Google Shape;755;p8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would vd.barkMany(3) output?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As a dog, I say: bark bark bark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bark bark bark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Something else.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(assuming vd is a Verbose Dog)</a:t>
            </a:r>
            <a:endParaRPr/>
          </a:p>
        </p:txBody>
      </p:sp>
      <p:grpSp>
        <p:nvGrpSpPr>
          <p:cNvPr id="756" name="Google Shape;756;p87"/>
          <p:cNvGrpSpPr/>
          <p:nvPr/>
        </p:nvGrpSpPr>
        <p:grpSpPr>
          <a:xfrm>
            <a:off x="260000" y="2968300"/>
            <a:ext cx="3411775" cy="1992250"/>
            <a:chOff x="862200" y="2929550"/>
            <a:chExt cx="3411775" cy="1992250"/>
          </a:xfrm>
        </p:grpSpPr>
        <p:sp>
          <p:nvSpPr>
            <p:cNvPr id="757" name="Google Shape;757;p87"/>
            <p:cNvSpPr/>
            <p:nvPr/>
          </p:nvSpPr>
          <p:spPr>
            <a:xfrm>
              <a:off x="862400" y="4183100"/>
              <a:ext cx="1704900" cy="2955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58" name="Google Shape;758;p87"/>
            <p:cNvSpPr/>
            <p:nvPr/>
          </p:nvSpPr>
          <p:spPr>
            <a:xfrm>
              <a:off x="2569075" y="2929550"/>
              <a:ext cx="17049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Ubuntu Mono"/>
                  <a:ea typeface="Ubuntu Mono"/>
                  <a:cs typeface="Ubuntu Mono"/>
                  <a:sym typeface="Ubuntu Mono"/>
                </a:rPr>
                <a:t>Dog</a:t>
              </a:r>
              <a:endParaRPr sz="2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59" name="Google Shape;759;p87"/>
            <p:cNvSpPr/>
            <p:nvPr/>
          </p:nvSpPr>
          <p:spPr>
            <a:xfrm>
              <a:off x="862300" y="2986425"/>
              <a:ext cx="1704900" cy="291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60" name="Google Shape;760;p87"/>
            <p:cNvSpPr/>
            <p:nvPr/>
          </p:nvSpPr>
          <p:spPr>
            <a:xfrm>
              <a:off x="862200" y="3353325"/>
              <a:ext cx="1704900" cy="291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61" name="Google Shape;761;p87"/>
            <p:cNvSpPr/>
            <p:nvPr/>
          </p:nvSpPr>
          <p:spPr>
            <a:xfrm>
              <a:off x="2569049" y="4126200"/>
              <a:ext cx="17049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Ubuntu Mono"/>
                  <a:ea typeface="Ubuntu Mono"/>
                  <a:cs typeface="Ubuntu Mono"/>
                  <a:sym typeface="Ubuntu Mono"/>
                </a:rPr>
                <a:t>VerboseDog</a:t>
              </a:r>
              <a:endParaRPr sz="2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62" name="Google Shape;762;p87"/>
            <p:cNvSpPr/>
            <p:nvPr/>
          </p:nvSpPr>
          <p:spPr>
            <a:xfrm>
              <a:off x="862300" y="4569750"/>
              <a:ext cx="1704900" cy="2955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63" name="Google Shape;763;p87"/>
            <p:cNvCxnSpPr>
              <a:stCxn id="761" idx="0"/>
              <a:endCxn id="758" idx="2"/>
            </p:cNvCxnSpPr>
            <p:nvPr/>
          </p:nvCxnSpPr>
          <p:spPr>
            <a:xfrm rot="10800000">
              <a:off x="3421499" y="3725100"/>
              <a:ext cx="0" cy="4011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764" name="Google Shape;764;p87"/>
          <p:cNvCxnSpPr/>
          <p:nvPr/>
        </p:nvCxnSpPr>
        <p:spPr>
          <a:xfrm rot="10800000">
            <a:off x="5625893" y="4360458"/>
            <a:ext cx="384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5" name="Google Shape;765;p87"/>
          <p:cNvSpPr txBox="1"/>
          <p:nvPr/>
        </p:nvSpPr>
        <p:spPr>
          <a:xfrm>
            <a:off x="6065291" y="4152665"/>
            <a:ext cx="2390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calls inherited bark method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66" name="Google Shape;766;p87"/>
          <p:cNvSpPr txBox="1"/>
          <p:nvPr/>
        </p:nvSpPr>
        <p:spPr>
          <a:xfrm>
            <a:off x="7323150" y="4631800"/>
            <a:ext cx="17877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Verbose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Dog.java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7" name="Google Shape;767;p87"/>
          <p:cNvSpPr txBox="1"/>
          <p:nvPr/>
        </p:nvSpPr>
        <p:spPr>
          <a:xfrm>
            <a:off x="4594050" y="653824"/>
            <a:ext cx="4364700" cy="219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8" name="Google Shape;768;p87"/>
          <p:cNvSpPr/>
          <p:nvPr/>
        </p:nvSpPr>
        <p:spPr>
          <a:xfrm>
            <a:off x="4691475" y="454913"/>
            <a:ext cx="8910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" name="Google Shape;769;p87"/>
          <p:cNvSpPr/>
          <p:nvPr/>
        </p:nvSpPr>
        <p:spPr>
          <a:xfrm>
            <a:off x="3833850" y="2932625"/>
            <a:ext cx="147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Verbose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Inheritance Breaks Encapsulation</a:t>
            </a:r>
            <a:endParaRPr/>
          </a:p>
        </p:txBody>
      </p:sp>
      <p:sp>
        <p:nvSpPr>
          <p:cNvPr id="775" name="Google Shape;775;p8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would vd.barkMany(3) output?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b="1" lang="en"/>
              <a:t>As a dog, I say: bark bark bark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bark bark bark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Something else.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(assuming vd is a Verbose Dog)</a:t>
            </a:r>
            <a:endParaRPr/>
          </a:p>
        </p:txBody>
      </p:sp>
      <p:grpSp>
        <p:nvGrpSpPr>
          <p:cNvPr id="776" name="Google Shape;776;p88"/>
          <p:cNvGrpSpPr/>
          <p:nvPr/>
        </p:nvGrpSpPr>
        <p:grpSpPr>
          <a:xfrm>
            <a:off x="260000" y="2968300"/>
            <a:ext cx="3411775" cy="1992250"/>
            <a:chOff x="862200" y="2929550"/>
            <a:chExt cx="3411775" cy="1992250"/>
          </a:xfrm>
        </p:grpSpPr>
        <p:sp>
          <p:nvSpPr>
            <p:cNvPr id="777" name="Google Shape;777;p88"/>
            <p:cNvSpPr/>
            <p:nvPr/>
          </p:nvSpPr>
          <p:spPr>
            <a:xfrm>
              <a:off x="862400" y="4183100"/>
              <a:ext cx="1704900" cy="2955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78" name="Google Shape;778;p88"/>
            <p:cNvSpPr/>
            <p:nvPr/>
          </p:nvSpPr>
          <p:spPr>
            <a:xfrm>
              <a:off x="2569075" y="2929550"/>
              <a:ext cx="17049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Ubuntu Mono"/>
                  <a:ea typeface="Ubuntu Mono"/>
                  <a:cs typeface="Ubuntu Mono"/>
                  <a:sym typeface="Ubuntu Mono"/>
                </a:rPr>
                <a:t>Dog</a:t>
              </a:r>
              <a:endParaRPr sz="2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79" name="Google Shape;779;p88"/>
            <p:cNvSpPr/>
            <p:nvPr/>
          </p:nvSpPr>
          <p:spPr>
            <a:xfrm>
              <a:off x="862300" y="2986425"/>
              <a:ext cx="1704900" cy="291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80" name="Google Shape;780;p88"/>
            <p:cNvSpPr/>
            <p:nvPr/>
          </p:nvSpPr>
          <p:spPr>
            <a:xfrm>
              <a:off x="862200" y="3353325"/>
              <a:ext cx="1704900" cy="291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81" name="Google Shape;781;p88"/>
            <p:cNvSpPr/>
            <p:nvPr/>
          </p:nvSpPr>
          <p:spPr>
            <a:xfrm>
              <a:off x="2569049" y="4126200"/>
              <a:ext cx="17049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Ubuntu Mono"/>
                  <a:ea typeface="Ubuntu Mono"/>
                  <a:cs typeface="Ubuntu Mono"/>
                  <a:sym typeface="Ubuntu Mono"/>
                </a:rPr>
                <a:t>VerboseDog</a:t>
              </a:r>
              <a:endParaRPr sz="2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82" name="Google Shape;782;p88"/>
            <p:cNvSpPr/>
            <p:nvPr/>
          </p:nvSpPr>
          <p:spPr>
            <a:xfrm>
              <a:off x="862300" y="4569750"/>
              <a:ext cx="1704900" cy="2955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83" name="Google Shape;783;p88"/>
            <p:cNvCxnSpPr>
              <a:stCxn id="781" idx="0"/>
              <a:endCxn id="778" idx="2"/>
            </p:cNvCxnSpPr>
            <p:nvPr/>
          </p:nvCxnSpPr>
          <p:spPr>
            <a:xfrm rot="10800000">
              <a:off x="3421499" y="3725100"/>
              <a:ext cx="0" cy="4011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84" name="Google Shape;784;p88"/>
          <p:cNvSpPr txBox="1"/>
          <p:nvPr/>
        </p:nvSpPr>
        <p:spPr>
          <a:xfrm>
            <a:off x="3764025" y="3131524"/>
            <a:ext cx="5194800" cy="18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"As a dog, I say: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785" name="Google Shape;785;p88"/>
          <p:cNvCxnSpPr/>
          <p:nvPr/>
        </p:nvCxnSpPr>
        <p:spPr>
          <a:xfrm rot="10800000">
            <a:off x="5625893" y="4360458"/>
            <a:ext cx="384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6" name="Google Shape;786;p88"/>
          <p:cNvSpPr txBox="1"/>
          <p:nvPr/>
        </p:nvSpPr>
        <p:spPr>
          <a:xfrm>
            <a:off x="6065291" y="4152665"/>
            <a:ext cx="2390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calls inherited bark method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787" name="Google Shape;787;p88"/>
          <p:cNvSpPr txBox="1"/>
          <p:nvPr/>
        </p:nvSpPr>
        <p:spPr>
          <a:xfrm>
            <a:off x="4594050" y="653824"/>
            <a:ext cx="4364700" cy="219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8" name="Google Shape;788;p88"/>
          <p:cNvSpPr/>
          <p:nvPr/>
        </p:nvSpPr>
        <p:spPr>
          <a:xfrm>
            <a:off x="4691475" y="454913"/>
            <a:ext cx="8910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9" name="Google Shape;789;p88"/>
          <p:cNvSpPr/>
          <p:nvPr/>
        </p:nvSpPr>
        <p:spPr>
          <a:xfrm>
            <a:off x="3833850" y="2932625"/>
            <a:ext cx="147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VerboseDog.java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http://yellkey.com</a:t>
            </a:r>
            <a:r>
              <a:rPr lang="en">
                <a:solidFill>
                  <a:srgbClr val="208920"/>
                </a:solidFill>
              </a:rPr>
              <a:t>/TODO</a:t>
            </a:r>
            <a:endParaRPr/>
          </a:p>
        </p:txBody>
      </p:sp>
      <p:sp>
        <p:nvSpPr>
          <p:cNvPr id="795" name="Google Shape;795;p8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would vd.barkMany(3) output?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As a dog, I say: bark bark bark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bark bark bark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Something else.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(assuming vd is a Verbose Dog)</a:t>
            </a:r>
            <a:endParaRPr/>
          </a:p>
        </p:txBody>
      </p:sp>
      <p:grpSp>
        <p:nvGrpSpPr>
          <p:cNvPr id="796" name="Google Shape;796;p89"/>
          <p:cNvGrpSpPr/>
          <p:nvPr/>
        </p:nvGrpSpPr>
        <p:grpSpPr>
          <a:xfrm>
            <a:off x="260000" y="2968300"/>
            <a:ext cx="3411775" cy="1992250"/>
            <a:chOff x="862200" y="2929550"/>
            <a:chExt cx="3411775" cy="1992250"/>
          </a:xfrm>
        </p:grpSpPr>
        <p:sp>
          <p:nvSpPr>
            <p:cNvPr id="797" name="Google Shape;797;p89"/>
            <p:cNvSpPr/>
            <p:nvPr/>
          </p:nvSpPr>
          <p:spPr>
            <a:xfrm>
              <a:off x="862400" y="4183100"/>
              <a:ext cx="1704900" cy="2955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798" name="Google Shape;798;p89"/>
            <p:cNvSpPr/>
            <p:nvPr/>
          </p:nvSpPr>
          <p:spPr>
            <a:xfrm>
              <a:off x="2569075" y="2929550"/>
              <a:ext cx="17049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Ubuntu Mono"/>
                  <a:ea typeface="Ubuntu Mono"/>
                  <a:cs typeface="Ubuntu Mono"/>
                  <a:sym typeface="Ubuntu Mono"/>
                </a:rPr>
                <a:t>Dog</a:t>
              </a:r>
              <a:endParaRPr sz="2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799" name="Google Shape;799;p89"/>
            <p:cNvSpPr/>
            <p:nvPr/>
          </p:nvSpPr>
          <p:spPr>
            <a:xfrm>
              <a:off x="862300" y="2986425"/>
              <a:ext cx="1704900" cy="291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00" name="Google Shape;800;p89"/>
            <p:cNvSpPr/>
            <p:nvPr/>
          </p:nvSpPr>
          <p:spPr>
            <a:xfrm>
              <a:off x="862200" y="3353325"/>
              <a:ext cx="1704900" cy="291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01" name="Google Shape;801;p89"/>
            <p:cNvSpPr/>
            <p:nvPr/>
          </p:nvSpPr>
          <p:spPr>
            <a:xfrm>
              <a:off x="2569049" y="4126200"/>
              <a:ext cx="17049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Ubuntu Mono"/>
                  <a:ea typeface="Ubuntu Mono"/>
                  <a:cs typeface="Ubuntu Mono"/>
                  <a:sym typeface="Ubuntu Mono"/>
                </a:rPr>
                <a:t>VerboseDog</a:t>
              </a:r>
              <a:endParaRPr sz="2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02" name="Google Shape;802;p89"/>
            <p:cNvSpPr/>
            <p:nvPr/>
          </p:nvSpPr>
          <p:spPr>
            <a:xfrm>
              <a:off x="862300" y="4569750"/>
              <a:ext cx="1704900" cy="2955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03" name="Google Shape;803;p89"/>
            <p:cNvCxnSpPr>
              <a:stCxn id="801" idx="0"/>
              <a:endCxn id="798" idx="2"/>
            </p:cNvCxnSpPr>
            <p:nvPr/>
          </p:nvCxnSpPr>
          <p:spPr>
            <a:xfrm rot="10800000">
              <a:off x="3421499" y="3725100"/>
              <a:ext cx="0" cy="4011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04" name="Google Shape;804;p89"/>
          <p:cNvSpPr txBox="1"/>
          <p:nvPr/>
        </p:nvSpPr>
        <p:spPr>
          <a:xfrm>
            <a:off x="3764025" y="3131524"/>
            <a:ext cx="5194800" cy="18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"As a dog, I say: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05" name="Google Shape;805;p89"/>
          <p:cNvCxnSpPr/>
          <p:nvPr/>
        </p:nvCxnSpPr>
        <p:spPr>
          <a:xfrm rot="10800000">
            <a:off x="5625893" y="4360458"/>
            <a:ext cx="384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" name="Google Shape;806;p89"/>
          <p:cNvSpPr txBox="1"/>
          <p:nvPr/>
        </p:nvSpPr>
        <p:spPr>
          <a:xfrm>
            <a:off x="6065291" y="4152665"/>
            <a:ext cx="2390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calls inherited bark method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07" name="Google Shape;807;p89"/>
          <p:cNvSpPr txBox="1"/>
          <p:nvPr/>
        </p:nvSpPr>
        <p:spPr>
          <a:xfrm>
            <a:off x="4594050" y="653824"/>
            <a:ext cx="4364700" cy="219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8" name="Google Shape;808;p89"/>
          <p:cNvSpPr/>
          <p:nvPr/>
        </p:nvSpPr>
        <p:spPr>
          <a:xfrm>
            <a:off x="4691475" y="454913"/>
            <a:ext cx="8910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89"/>
          <p:cNvSpPr/>
          <p:nvPr/>
        </p:nvSpPr>
        <p:spPr>
          <a:xfrm>
            <a:off x="3833850" y="2932625"/>
            <a:ext cx="147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VerboseDog.java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Inheritance Breaks Encapsulation</a:t>
            </a:r>
            <a:endParaRPr/>
          </a:p>
        </p:txBody>
      </p:sp>
      <p:sp>
        <p:nvSpPr>
          <p:cNvPr id="815" name="Google Shape;815;p9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would vd.barkMany(3) output?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c.   Something else.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Gets caught in an infinite loop!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(assuming vd is a Verbose Dog)</a:t>
            </a:r>
            <a:endParaRPr/>
          </a:p>
        </p:txBody>
      </p:sp>
      <p:grpSp>
        <p:nvGrpSpPr>
          <p:cNvPr id="816" name="Google Shape;816;p90"/>
          <p:cNvGrpSpPr/>
          <p:nvPr/>
        </p:nvGrpSpPr>
        <p:grpSpPr>
          <a:xfrm>
            <a:off x="260000" y="2968300"/>
            <a:ext cx="3411775" cy="1992250"/>
            <a:chOff x="862200" y="2929550"/>
            <a:chExt cx="3411775" cy="1992250"/>
          </a:xfrm>
        </p:grpSpPr>
        <p:sp>
          <p:nvSpPr>
            <p:cNvPr id="817" name="Google Shape;817;p90"/>
            <p:cNvSpPr/>
            <p:nvPr/>
          </p:nvSpPr>
          <p:spPr>
            <a:xfrm>
              <a:off x="862400" y="4183100"/>
              <a:ext cx="1704900" cy="295500"/>
            </a:xfrm>
            <a:prstGeom prst="rect">
              <a:avLst/>
            </a:prstGeom>
            <a:solidFill>
              <a:srgbClr val="F3F3F3"/>
            </a:solidFill>
            <a:ln cap="flat" cmpd="sng" w="19050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18" name="Google Shape;818;p90"/>
            <p:cNvSpPr/>
            <p:nvPr/>
          </p:nvSpPr>
          <p:spPr>
            <a:xfrm>
              <a:off x="2569075" y="2929550"/>
              <a:ext cx="17049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Ubuntu Mono"/>
                  <a:ea typeface="Ubuntu Mono"/>
                  <a:cs typeface="Ubuntu Mono"/>
                  <a:sym typeface="Ubuntu Mono"/>
                </a:rPr>
                <a:t>Dog</a:t>
              </a:r>
              <a:endParaRPr sz="2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19" name="Google Shape;819;p90"/>
            <p:cNvSpPr/>
            <p:nvPr/>
          </p:nvSpPr>
          <p:spPr>
            <a:xfrm>
              <a:off x="862300" y="2986425"/>
              <a:ext cx="1704900" cy="291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bark()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20" name="Google Shape;820;p90"/>
            <p:cNvSpPr/>
            <p:nvPr/>
          </p:nvSpPr>
          <p:spPr>
            <a:xfrm>
              <a:off x="862200" y="3353325"/>
              <a:ext cx="1704900" cy="2916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21" name="Google Shape;821;p90"/>
            <p:cNvSpPr/>
            <p:nvPr/>
          </p:nvSpPr>
          <p:spPr>
            <a:xfrm>
              <a:off x="2569049" y="4126200"/>
              <a:ext cx="1704900" cy="795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latin typeface="Ubuntu Mono"/>
                  <a:ea typeface="Ubuntu Mono"/>
                  <a:cs typeface="Ubuntu Mono"/>
                  <a:sym typeface="Ubuntu Mono"/>
                </a:rPr>
                <a:t>VerboseDog</a:t>
              </a:r>
              <a:endParaRPr sz="2000">
                <a:latin typeface="Ubuntu Mono"/>
                <a:ea typeface="Ubuntu Mono"/>
                <a:cs typeface="Ubuntu Mono"/>
                <a:sym typeface="Ubuntu Mono"/>
              </a:endParaRPr>
            </a:p>
          </p:txBody>
        </p:sp>
        <p:sp>
          <p:nvSpPr>
            <p:cNvPr id="822" name="Google Shape;822;p90"/>
            <p:cNvSpPr/>
            <p:nvPr/>
          </p:nvSpPr>
          <p:spPr>
            <a:xfrm>
              <a:off x="862300" y="4569750"/>
              <a:ext cx="1704900" cy="295500"/>
            </a:xfrm>
            <a:prstGeom prst="rect">
              <a:avLst/>
            </a:prstGeom>
            <a:solidFill>
              <a:srgbClr val="A4C2F4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onsolas"/>
                  <a:ea typeface="Consolas"/>
                  <a:cs typeface="Consolas"/>
                  <a:sym typeface="Consolas"/>
                </a:rPr>
                <a:t>barkMany(int N)</a:t>
              </a:r>
              <a:endParaRPr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23" name="Google Shape;823;p90"/>
            <p:cNvCxnSpPr>
              <a:stCxn id="821" idx="0"/>
              <a:endCxn id="818" idx="2"/>
            </p:cNvCxnSpPr>
            <p:nvPr/>
          </p:nvCxnSpPr>
          <p:spPr>
            <a:xfrm rot="10800000">
              <a:off x="3421499" y="3725100"/>
              <a:ext cx="0" cy="401100"/>
            </a:xfrm>
            <a:prstGeom prst="straightConnector1">
              <a:avLst/>
            </a:prstGeom>
            <a:noFill/>
            <a:ln cap="flat" cmpd="sng" w="19050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824" name="Google Shape;824;p90"/>
          <p:cNvSpPr txBox="1"/>
          <p:nvPr/>
        </p:nvSpPr>
        <p:spPr>
          <a:xfrm>
            <a:off x="3764025" y="3131524"/>
            <a:ext cx="5194800" cy="185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91AFCC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600">
              <a:solidFill>
                <a:srgbClr val="91AFCC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"As a dog, I say: 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25" name="Google Shape;825;p90"/>
          <p:cNvCxnSpPr/>
          <p:nvPr/>
        </p:nvCxnSpPr>
        <p:spPr>
          <a:xfrm rot="10800000">
            <a:off x="5625893" y="4360458"/>
            <a:ext cx="3840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6" name="Google Shape;826;p90"/>
          <p:cNvSpPr txBox="1"/>
          <p:nvPr/>
        </p:nvSpPr>
        <p:spPr>
          <a:xfrm>
            <a:off x="6065291" y="4152665"/>
            <a:ext cx="23901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calls inherited bark method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27" name="Google Shape;827;p90"/>
          <p:cNvSpPr txBox="1"/>
          <p:nvPr/>
        </p:nvSpPr>
        <p:spPr>
          <a:xfrm>
            <a:off x="4594050" y="653824"/>
            <a:ext cx="4364700" cy="2199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barkMany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"bark"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8" name="Google Shape;828;p90"/>
          <p:cNvSpPr/>
          <p:nvPr/>
        </p:nvSpPr>
        <p:spPr>
          <a:xfrm>
            <a:off x="4691475" y="454913"/>
            <a:ext cx="8910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90"/>
          <p:cNvSpPr/>
          <p:nvPr/>
        </p:nvSpPr>
        <p:spPr>
          <a:xfrm>
            <a:off x="3833850" y="2932625"/>
            <a:ext cx="147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VerboseDog.java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91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Extends Keyword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Rotating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Vengeful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 Boring Constructor Gotcha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Object Class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Is-A vs. Has-A, java.util.Stack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Implementation Inheritance Breaks Encapsulation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Type Checking and Casting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Higher Order Functions in Java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5" name="Google Shape;835;p9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Checking and Casting</a:t>
            </a:r>
            <a:endParaRPr/>
          </a:p>
        </p:txBody>
      </p:sp>
      <p:sp>
        <p:nvSpPr>
          <p:cNvPr id="836" name="Google Shape;836;p9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9, CS61B, Fall 2023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92"/>
          <p:cNvSpPr txBox="1"/>
          <p:nvPr/>
        </p:nvSpPr>
        <p:spPr>
          <a:xfrm>
            <a:off x="4157550" y="1103225"/>
            <a:ext cx="4878600" cy="29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600">
              <a:solidFill>
                <a:srgbClr val="F77A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vsl2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2" name="Google Shape;842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Method Selection and Type Checking Puzzle</a:t>
            </a:r>
            <a:endParaRPr/>
          </a:p>
        </p:txBody>
      </p:sp>
      <p:sp>
        <p:nvSpPr>
          <p:cNvPr id="843" name="Google Shape;843;p92"/>
          <p:cNvSpPr txBox="1"/>
          <p:nvPr>
            <p:ph idx="1" type="body"/>
          </p:nvPr>
        </p:nvSpPr>
        <p:spPr>
          <a:xfrm>
            <a:off x="107047" y="402200"/>
            <a:ext cx="392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each line of code, determine: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that line cause a compilation error?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method does dynamic method selection use?</a:t>
            </a:r>
            <a:endParaRPr/>
          </a:p>
        </p:txBody>
      </p:sp>
      <p:cxnSp>
        <p:nvCxnSpPr>
          <p:cNvPr id="844" name="Google Shape;844;p92"/>
          <p:cNvCxnSpPr/>
          <p:nvPr/>
        </p:nvCxnSpPr>
        <p:spPr>
          <a:xfrm flipH="1" rot="10800000">
            <a:off x="733700" y="2264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92"/>
          <p:cNvCxnSpPr/>
          <p:nvPr/>
        </p:nvCxnSpPr>
        <p:spPr>
          <a:xfrm>
            <a:off x="1479925" y="2103831"/>
            <a:ext cx="0" cy="1223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92"/>
          <p:cNvCxnSpPr/>
          <p:nvPr/>
        </p:nvCxnSpPr>
        <p:spPr>
          <a:xfrm>
            <a:off x="2745100" y="2137281"/>
            <a:ext cx="0" cy="1161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92"/>
          <p:cNvSpPr txBox="1"/>
          <p:nvPr/>
        </p:nvSpPr>
        <p:spPr>
          <a:xfrm>
            <a:off x="1500188" y="2385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8" name="Google Shape;848;p92"/>
          <p:cNvSpPr/>
          <p:nvPr/>
        </p:nvSpPr>
        <p:spPr>
          <a:xfrm>
            <a:off x="843450" y="2321750"/>
            <a:ext cx="5874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92"/>
          <p:cNvSpPr txBox="1"/>
          <p:nvPr/>
        </p:nvSpPr>
        <p:spPr>
          <a:xfrm>
            <a:off x="2757825" y="2385650"/>
            <a:ext cx="1171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0" name="Google Shape;850;p92"/>
          <p:cNvSpPr txBox="1"/>
          <p:nvPr/>
        </p:nvSpPr>
        <p:spPr>
          <a:xfrm>
            <a:off x="1597425" y="1952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92"/>
          <p:cNvSpPr txBox="1"/>
          <p:nvPr/>
        </p:nvSpPr>
        <p:spPr>
          <a:xfrm>
            <a:off x="2682250" y="1952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92"/>
          <p:cNvSpPr txBox="1"/>
          <p:nvPr/>
        </p:nvSpPr>
        <p:spPr>
          <a:xfrm>
            <a:off x="1804988" y="2899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3" name="Google Shape;853;p92"/>
          <p:cNvSpPr txBox="1"/>
          <p:nvPr/>
        </p:nvSpPr>
        <p:spPr>
          <a:xfrm>
            <a:off x="2757824" y="2899325"/>
            <a:ext cx="1171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92"/>
          <p:cNvSpPr/>
          <p:nvPr/>
        </p:nvSpPr>
        <p:spPr>
          <a:xfrm>
            <a:off x="843452" y="2835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92"/>
          <p:cNvSpPr/>
          <p:nvPr/>
        </p:nvSpPr>
        <p:spPr>
          <a:xfrm>
            <a:off x="948150" y="2413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856" name="Google Shape;856;p92"/>
          <p:cNvSpPr/>
          <p:nvPr/>
        </p:nvSpPr>
        <p:spPr>
          <a:xfrm>
            <a:off x="974100" y="2981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857" name="Google Shape;857;p92"/>
          <p:cNvSpPr txBox="1"/>
          <p:nvPr/>
        </p:nvSpPr>
        <p:spPr>
          <a:xfrm>
            <a:off x="403105" y="2351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vsl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8" name="Google Shape;858;p92"/>
          <p:cNvSpPr txBox="1"/>
          <p:nvPr/>
        </p:nvSpPr>
        <p:spPr>
          <a:xfrm>
            <a:off x="448855" y="2850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9" name="Google Shape;859;p92"/>
          <p:cNvSpPr txBox="1"/>
          <p:nvPr/>
        </p:nvSpPr>
        <p:spPr>
          <a:xfrm>
            <a:off x="777125" y="2246900"/>
            <a:ext cx="6537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0" name="Google Shape;860;p92"/>
          <p:cNvSpPr txBox="1"/>
          <p:nvPr/>
        </p:nvSpPr>
        <p:spPr>
          <a:xfrm>
            <a:off x="787833" y="2760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1" name="Google Shape;861;p92"/>
          <p:cNvSpPr/>
          <p:nvPr/>
        </p:nvSpPr>
        <p:spPr>
          <a:xfrm>
            <a:off x="1578400" y="3639025"/>
            <a:ext cx="11667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2" name="Google Shape;862;p92"/>
          <p:cNvCxnSpPr>
            <a:stCxn id="854" idx="2"/>
            <a:endCxn id="863" idx="1"/>
          </p:cNvCxnSpPr>
          <p:nvPr/>
        </p:nvCxnSpPr>
        <p:spPr>
          <a:xfrm flipH="1" rot="-5400000">
            <a:off x="1039052" y="3349163"/>
            <a:ext cx="591000" cy="461100"/>
          </a:xfrm>
          <a:prstGeom prst="curved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4" name="Google Shape;864;p92"/>
          <p:cNvCxnSpPr>
            <a:stCxn id="855" idx="3"/>
            <a:endCxn id="861" idx="1"/>
          </p:cNvCxnSpPr>
          <p:nvPr/>
        </p:nvCxnSpPr>
        <p:spPr>
          <a:xfrm>
            <a:off x="1207950" y="2491200"/>
            <a:ext cx="370500" cy="13155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3" name="Google Shape;863;p92"/>
          <p:cNvSpPr txBox="1"/>
          <p:nvPr/>
        </p:nvSpPr>
        <p:spPr>
          <a:xfrm>
            <a:off x="1565246" y="3813775"/>
            <a:ext cx="3705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92"/>
          <p:cNvSpPr txBox="1"/>
          <p:nvPr/>
        </p:nvSpPr>
        <p:spPr>
          <a:xfrm>
            <a:off x="41675" y="4184900"/>
            <a:ext cx="3929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VengefulSLList overrides removeLast and provides a new method called printLostItems.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Rotating SLList</a:t>
            </a: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RotatingSLList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Rotates list to the right.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rotateRight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401425" y="488675"/>
            <a:ext cx="15807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RotatingSLList.java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9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 u="sng"/>
              <a:t>overridden</a:t>
            </a:r>
            <a:r>
              <a:rPr lang="en"/>
              <a:t>, decide which method to call </a:t>
            </a:r>
            <a:r>
              <a:rPr lang="en"/>
              <a:t>based on </a:t>
            </a:r>
            <a:r>
              <a:rPr b="1" lang="en"/>
              <a:t>run</a:t>
            </a:r>
            <a:r>
              <a:rPr b="1" lang="en"/>
              <a:t>-time</a:t>
            </a:r>
            <a:r>
              <a:rPr lang="en"/>
              <a:t> type of variable.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sl’s runtime type: VengefulSLList.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93"/>
          <p:cNvSpPr txBox="1"/>
          <p:nvPr/>
        </p:nvSpPr>
        <p:spPr>
          <a:xfrm>
            <a:off x="4157550" y="1103225"/>
            <a:ext cx="4878600" cy="29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600">
              <a:solidFill>
                <a:srgbClr val="F77A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vsl2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2" name="Google Shape;872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Dynamic Method Selection</a:t>
            </a:r>
            <a:endParaRPr/>
          </a:p>
        </p:txBody>
      </p:sp>
      <p:cxnSp>
        <p:nvCxnSpPr>
          <p:cNvPr id="873" name="Google Shape;873;p93"/>
          <p:cNvCxnSpPr/>
          <p:nvPr/>
        </p:nvCxnSpPr>
        <p:spPr>
          <a:xfrm flipH="1">
            <a:off x="6055975" y="310535"/>
            <a:ext cx="311100" cy="2658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4" name="Google Shape;874;p93"/>
          <p:cNvSpPr txBox="1"/>
          <p:nvPr/>
        </p:nvSpPr>
        <p:spPr>
          <a:xfrm>
            <a:off x="5059275" y="-30015"/>
            <a:ext cx="27861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Also called dynamic type.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875" name="Google Shape;875;p93"/>
          <p:cNvCxnSpPr/>
          <p:nvPr/>
        </p:nvCxnSpPr>
        <p:spPr>
          <a:xfrm flipH="1" rot="10800000">
            <a:off x="733700" y="2264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6" name="Google Shape;876;p93"/>
          <p:cNvCxnSpPr/>
          <p:nvPr/>
        </p:nvCxnSpPr>
        <p:spPr>
          <a:xfrm>
            <a:off x="1479925" y="2103831"/>
            <a:ext cx="0" cy="1223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7" name="Google Shape;877;p93"/>
          <p:cNvCxnSpPr/>
          <p:nvPr/>
        </p:nvCxnSpPr>
        <p:spPr>
          <a:xfrm>
            <a:off x="2745100" y="2137281"/>
            <a:ext cx="0" cy="1161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8" name="Google Shape;878;p93"/>
          <p:cNvSpPr txBox="1"/>
          <p:nvPr/>
        </p:nvSpPr>
        <p:spPr>
          <a:xfrm>
            <a:off x="1500188" y="2385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9" name="Google Shape;879;p93"/>
          <p:cNvSpPr/>
          <p:nvPr/>
        </p:nvSpPr>
        <p:spPr>
          <a:xfrm>
            <a:off x="843450" y="2321750"/>
            <a:ext cx="5874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93"/>
          <p:cNvSpPr txBox="1"/>
          <p:nvPr/>
        </p:nvSpPr>
        <p:spPr>
          <a:xfrm>
            <a:off x="2757825" y="2385650"/>
            <a:ext cx="1171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1" name="Google Shape;881;p93"/>
          <p:cNvSpPr txBox="1"/>
          <p:nvPr/>
        </p:nvSpPr>
        <p:spPr>
          <a:xfrm>
            <a:off x="1597425" y="1952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93"/>
          <p:cNvSpPr txBox="1"/>
          <p:nvPr/>
        </p:nvSpPr>
        <p:spPr>
          <a:xfrm>
            <a:off x="2682250" y="1952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3" name="Google Shape;883;p93"/>
          <p:cNvSpPr txBox="1"/>
          <p:nvPr/>
        </p:nvSpPr>
        <p:spPr>
          <a:xfrm>
            <a:off x="1804988" y="2899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4" name="Google Shape;884;p93"/>
          <p:cNvSpPr txBox="1"/>
          <p:nvPr/>
        </p:nvSpPr>
        <p:spPr>
          <a:xfrm>
            <a:off x="2757824" y="2899325"/>
            <a:ext cx="1171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5" name="Google Shape;885;p93"/>
          <p:cNvSpPr/>
          <p:nvPr/>
        </p:nvSpPr>
        <p:spPr>
          <a:xfrm>
            <a:off x="843452" y="2835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93"/>
          <p:cNvSpPr/>
          <p:nvPr/>
        </p:nvSpPr>
        <p:spPr>
          <a:xfrm>
            <a:off x="948150" y="2413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887" name="Google Shape;887;p93"/>
          <p:cNvSpPr/>
          <p:nvPr/>
        </p:nvSpPr>
        <p:spPr>
          <a:xfrm>
            <a:off x="974100" y="2981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888" name="Google Shape;888;p93"/>
          <p:cNvSpPr txBox="1"/>
          <p:nvPr/>
        </p:nvSpPr>
        <p:spPr>
          <a:xfrm>
            <a:off x="403105" y="2351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vsl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9" name="Google Shape;889;p93"/>
          <p:cNvSpPr txBox="1"/>
          <p:nvPr/>
        </p:nvSpPr>
        <p:spPr>
          <a:xfrm>
            <a:off x="448855" y="2850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0" name="Google Shape;890;p93"/>
          <p:cNvSpPr txBox="1"/>
          <p:nvPr/>
        </p:nvSpPr>
        <p:spPr>
          <a:xfrm>
            <a:off x="777125" y="2246900"/>
            <a:ext cx="6537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1" name="Google Shape;891;p93"/>
          <p:cNvSpPr txBox="1"/>
          <p:nvPr/>
        </p:nvSpPr>
        <p:spPr>
          <a:xfrm>
            <a:off x="787833" y="2760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93"/>
          <p:cNvSpPr/>
          <p:nvPr/>
        </p:nvSpPr>
        <p:spPr>
          <a:xfrm>
            <a:off x="1578400" y="3639025"/>
            <a:ext cx="1166700" cy="33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3" name="Google Shape;893;p93"/>
          <p:cNvCxnSpPr>
            <a:stCxn id="885" idx="2"/>
            <a:endCxn id="894" idx="1"/>
          </p:cNvCxnSpPr>
          <p:nvPr/>
        </p:nvCxnSpPr>
        <p:spPr>
          <a:xfrm flipH="1" rot="-5400000">
            <a:off x="1039052" y="3349163"/>
            <a:ext cx="591000" cy="461100"/>
          </a:xfrm>
          <a:prstGeom prst="curved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5" name="Google Shape;895;p93"/>
          <p:cNvCxnSpPr>
            <a:stCxn id="886" idx="3"/>
            <a:endCxn id="892" idx="1"/>
          </p:cNvCxnSpPr>
          <p:nvPr/>
        </p:nvCxnSpPr>
        <p:spPr>
          <a:xfrm>
            <a:off x="1207950" y="2491200"/>
            <a:ext cx="370500" cy="13155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4" name="Google Shape;894;p93"/>
          <p:cNvSpPr txBox="1"/>
          <p:nvPr/>
        </p:nvSpPr>
        <p:spPr>
          <a:xfrm>
            <a:off x="1565246" y="3813775"/>
            <a:ext cx="3705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6" name="Google Shape;896;p93"/>
          <p:cNvCxnSpPr/>
          <p:nvPr/>
        </p:nvCxnSpPr>
        <p:spPr>
          <a:xfrm flipH="1">
            <a:off x="6331450" y="2301617"/>
            <a:ext cx="1078200" cy="259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7" name="Google Shape;897;p93"/>
          <p:cNvSpPr txBox="1"/>
          <p:nvPr/>
        </p:nvSpPr>
        <p:spPr>
          <a:xfrm>
            <a:off x="7392425" y="2103806"/>
            <a:ext cx="15351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VengefulSLList doesn’t override, uses SLList’s.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p93"/>
          <p:cNvSpPr txBox="1"/>
          <p:nvPr/>
        </p:nvSpPr>
        <p:spPr>
          <a:xfrm>
            <a:off x="7004425" y="2987589"/>
            <a:ext cx="2009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Uses VengefulSLList’s.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899" name="Google Shape;899;p93"/>
          <p:cNvCxnSpPr/>
          <p:nvPr/>
        </p:nvCxnSpPr>
        <p:spPr>
          <a:xfrm rot="10800000">
            <a:off x="6450750" y="2821875"/>
            <a:ext cx="814500" cy="238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0" name="Google Shape;900;p93"/>
          <p:cNvSpPr txBox="1"/>
          <p:nvPr/>
        </p:nvSpPr>
        <p:spPr>
          <a:xfrm>
            <a:off x="41675" y="4184900"/>
            <a:ext cx="3929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VengefulSLList overrides removeLast and provides a new method called printLostItems.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94"/>
          <p:cNvSpPr txBox="1"/>
          <p:nvPr/>
        </p:nvSpPr>
        <p:spPr>
          <a:xfrm>
            <a:off x="4157550" y="1103225"/>
            <a:ext cx="4878600" cy="29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600">
              <a:solidFill>
                <a:srgbClr val="F77A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vsl2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6" name="Google Shape;906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Compile-Time Type Checking</a:t>
            </a:r>
            <a:endParaRPr/>
          </a:p>
        </p:txBody>
      </p:sp>
      <p:sp>
        <p:nvSpPr>
          <p:cNvPr id="907" name="Google Shape;907;p9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Compiler allows method calls based on </a:t>
            </a:r>
            <a:r>
              <a:rPr b="1" lang="en"/>
              <a:t>compile-time</a:t>
            </a:r>
            <a:r>
              <a:rPr lang="en"/>
              <a:t> type of variable.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sl’s runtime type: VengefulSLList.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cannot call printLostItems.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8" name="Google Shape;908;p94"/>
          <p:cNvCxnSpPr/>
          <p:nvPr/>
        </p:nvCxnSpPr>
        <p:spPr>
          <a:xfrm flipH="1">
            <a:off x="6852475" y="2968741"/>
            <a:ext cx="854100" cy="320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9" name="Google Shape;909;p94"/>
          <p:cNvSpPr txBox="1"/>
          <p:nvPr/>
        </p:nvSpPr>
        <p:spPr>
          <a:xfrm>
            <a:off x="7775000" y="2596475"/>
            <a:ext cx="1261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Compilation error!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910" name="Google Shape;910;p94"/>
          <p:cNvCxnSpPr/>
          <p:nvPr/>
        </p:nvCxnSpPr>
        <p:spPr>
          <a:xfrm flipH="1">
            <a:off x="5103395" y="310535"/>
            <a:ext cx="311100" cy="2658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1" name="Google Shape;911;p94"/>
          <p:cNvSpPr txBox="1"/>
          <p:nvPr/>
        </p:nvSpPr>
        <p:spPr>
          <a:xfrm>
            <a:off x="4581550" y="-11079"/>
            <a:ext cx="25134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Also called static type.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912" name="Google Shape;912;p94"/>
          <p:cNvCxnSpPr/>
          <p:nvPr/>
        </p:nvCxnSpPr>
        <p:spPr>
          <a:xfrm flipH="1" rot="10800000">
            <a:off x="733700" y="2264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94"/>
          <p:cNvCxnSpPr/>
          <p:nvPr/>
        </p:nvCxnSpPr>
        <p:spPr>
          <a:xfrm>
            <a:off x="1479925" y="2103831"/>
            <a:ext cx="0" cy="1223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94"/>
          <p:cNvCxnSpPr/>
          <p:nvPr/>
        </p:nvCxnSpPr>
        <p:spPr>
          <a:xfrm>
            <a:off x="2745100" y="2137281"/>
            <a:ext cx="0" cy="1161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5" name="Google Shape;915;p94"/>
          <p:cNvSpPr txBox="1"/>
          <p:nvPr/>
        </p:nvSpPr>
        <p:spPr>
          <a:xfrm>
            <a:off x="1500188" y="2385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6" name="Google Shape;916;p94"/>
          <p:cNvSpPr/>
          <p:nvPr/>
        </p:nvSpPr>
        <p:spPr>
          <a:xfrm>
            <a:off x="843450" y="2321750"/>
            <a:ext cx="5874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94"/>
          <p:cNvSpPr txBox="1"/>
          <p:nvPr/>
        </p:nvSpPr>
        <p:spPr>
          <a:xfrm>
            <a:off x="2757825" y="2385650"/>
            <a:ext cx="1171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8" name="Google Shape;918;p94"/>
          <p:cNvSpPr txBox="1"/>
          <p:nvPr/>
        </p:nvSpPr>
        <p:spPr>
          <a:xfrm>
            <a:off x="1597425" y="1952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94"/>
          <p:cNvSpPr txBox="1"/>
          <p:nvPr/>
        </p:nvSpPr>
        <p:spPr>
          <a:xfrm>
            <a:off x="2682250" y="1952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94"/>
          <p:cNvSpPr txBox="1"/>
          <p:nvPr/>
        </p:nvSpPr>
        <p:spPr>
          <a:xfrm>
            <a:off x="1804988" y="2899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1" name="Google Shape;921;p94"/>
          <p:cNvSpPr txBox="1"/>
          <p:nvPr/>
        </p:nvSpPr>
        <p:spPr>
          <a:xfrm>
            <a:off x="2757824" y="2899325"/>
            <a:ext cx="1171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2" name="Google Shape;922;p94"/>
          <p:cNvSpPr/>
          <p:nvPr/>
        </p:nvSpPr>
        <p:spPr>
          <a:xfrm>
            <a:off x="843452" y="2835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94"/>
          <p:cNvSpPr/>
          <p:nvPr/>
        </p:nvSpPr>
        <p:spPr>
          <a:xfrm>
            <a:off x="948150" y="2413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924" name="Google Shape;924;p94"/>
          <p:cNvSpPr/>
          <p:nvPr/>
        </p:nvSpPr>
        <p:spPr>
          <a:xfrm>
            <a:off x="974100" y="2981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925" name="Google Shape;925;p94"/>
          <p:cNvSpPr txBox="1"/>
          <p:nvPr/>
        </p:nvSpPr>
        <p:spPr>
          <a:xfrm>
            <a:off x="403105" y="2351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vsl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6" name="Google Shape;926;p94"/>
          <p:cNvSpPr txBox="1"/>
          <p:nvPr/>
        </p:nvSpPr>
        <p:spPr>
          <a:xfrm>
            <a:off x="448855" y="2850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7" name="Google Shape;927;p94"/>
          <p:cNvSpPr txBox="1"/>
          <p:nvPr/>
        </p:nvSpPr>
        <p:spPr>
          <a:xfrm>
            <a:off x="777125" y="2246900"/>
            <a:ext cx="6537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8" name="Google Shape;928;p94"/>
          <p:cNvSpPr txBox="1"/>
          <p:nvPr/>
        </p:nvSpPr>
        <p:spPr>
          <a:xfrm>
            <a:off x="787833" y="2760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9" name="Google Shape;929;p94"/>
          <p:cNvSpPr/>
          <p:nvPr/>
        </p:nvSpPr>
        <p:spPr>
          <a:xfrm>
            <a:off x="1578400" y="3639025"/>
            <a:ext cx="11667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0" name="Google Shape;930;p94"/>
          <p:cNvCxnSpPr>
            <a:stCxn id="922" idx="2"/>
            <a:endCxn id="931" idx="1"/>
          </p:cNvCxnSpPr>
          <p:nvPr/>
        </p:nvCxnSpPr>
        <p:spPr>
          <a:xfrm flipH="1" rot="-5400000">
            <a:off x="1039052" y="3349163"/>
            <a:ext cx="591000" cy="461100"/>
          </a:xfrm>
          <a:prstGeom prst="curved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2" name="Google Shape;932;p94"/>
          <p:cNvCxnSpPr>
            <a:stCxn id="923" idx="3"/>
            <a:endCxn id="929" idx="1"/>
          </p:cNvCxnSpPr>
          <p:nvPr/>
        </p:nvCxnSpPr>
        <p:spPr>
          <a:xfrm>
            <a:off x="1207950" y="2491200"/>
            <a:ext cx="370500" cy="13155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1" name="Google Shape;931;p94"/>
          <p:cNvSpPr txBox="1"/>
          <p:nvPr/>
        </p:nvSpPr>
        <p:spPr>
          <a:xfrm>
            <a:off x="1565246" y="3813775"/>
            <a:ext cx="3705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94"/>
          <p:cNvSpPr txBox="1"/>
          <p:nvPr/>
        </p:nvSpPr>
        <p:spPr>
          <a:xfrm>
            <a:off x="41675" y="4184900"/>
            <a:ext cx="3929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VengefulSLList overrides removeLast and provides a new method called printLostItems.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9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Compiler allows method calls based on </a:t>
            </a:r>
            <a:r>
              <a:rPr b="1" lang="en"/>
              <a:t>compile-time</a:t>
            </a:r>
            <a:r>
              <a:rPr lang="en"/>
              <a:t> type of variable.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sl’s runtime type: VengefulSLList.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cannot call printLostItems.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95"/>
          <p:cNvSpPr txBox="1"/>
          <p:nvPr/>
        </p:nvSpPr>
        <p:spPr>
          <a:xfrm>
            <a:off x="0" y="3881378"/>
            <a:ext cx="9144000" cy="13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also allows assignments based on compile-time types.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though sl’s runtime-type is VengefulSLList, cannot assign to vsl2.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plays it as safe as possible with type checking.</a:t>
            </a:r>
            <a:endParaRPr/>
          </a:p>
        </p:txBody>
      </p:sp>
      <p:sp>
        <p:nvSpPr>
          <p:cNvPr id="940" name="Google Shape;940;p95"/>
          <p:cNvSpPr txBox="1"/>
          <p:nvPr/>
        </p:nvSpPr>
        <p:spPr>
          <a:xfrm>
            <a:off x="4157550" y="1103225"/>
            <a:ext cx="4878600" cy="2910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endParaRPr sz="1600">
              <a:solidFill>
                <a:srgbClr val="F77A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printLostItems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vsl2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1" name="Google Shape;941;p9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Compile-Time Type Checking</a:t>
            </a:r>
            <a:endParaRPr/>
          </a:p>
        </p:txBody>
      </p:sp>
      <p:cxnSp>
        <p:nvCxnSpPr>
          <p:cNvPr id="942" name="Google Shape;942;p95"/>
          <p:cNvCxnSpPr/>
          <p:nvPr/>
        </p:nvCxnSpPr>
        <p:spPr>
          <a:xfrm flipH="1">
            <a:off x="7103575" y="3044941"/>
            <a:ext cx="603000" cy="1437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3" name="Google Shape;943;p95"/>
          <p:cNvCxnSpPr/>
          <p:nvPr/>
        </p:nvCxnSpPr>
        <p:spPr>
          <a:xfrm flipH="1">
            <a:off x="7629775" y="3044941"/>
            <a:ext cx="76800" cy="3510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4" name="Google Shape;944;p95"/>
          <p:cNvCxnSpPr/>
          <p:nvPr/>
        </p:nvCxnSpPr>
        <p:spPr>
          <a:xfrm flipH="1" rot="10800000">
            <a:off x="733700" y="2264006"/>
            <a:ext cx="3123900" cy="9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95"/>
          <p:cNvCxnSpPr/>
          <p:nvPr/>
        </p:nvCxnSpPr>
        <p:spPr>
          <a:xfrm>
            <a:off x="1479925" y="2103831"/>
            <a:ext cx="0" cy="1223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" name="Google Shape;946;p95"/>
          <p:cNvCxnSpPr/>
          <p:nvPr/>
        </p:nvCxnSpPr>
        <p:spPr>
          <a:xfrm>
            <a:off x="2745100" y="2137281"/>
            <a:ext cx="0" cy="11616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7" name="Google Shape;947;p95"/>
          <p:cNvSpPr txBox="1"/>
          <p:nvPr/>
        </p:nvSpPr>
        <p:spPr>
          <a:xfrm>
            <a:off x="1500188" y="2385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8" name="Google Shape;948;p95"/>
          <p:cNvSpPr/>
          <p:nvPr/>
        </p:nvSpPr>
        <p:spPr>
          <a:xfrm>
            <a:off x="843450" y="2321750"/>
            <a:ext cx="5874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95"/>
          <p:cNvSpPr txBox="1"/>
          <p:nvPr/>
        </p:nvSpPr>
        <p:spPr>
          <a:xfrm>
            <a:off x="2757825" y="2385650"/>
            <a:ext cx="1171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0" name="Google Shape;950;p95"/>
          <p:cNvSpPr txBox="1"/>
          <p:nvPr/>
        </p:nvSpPr>
        <p:spPr>
          <a:xfrm>
            <a:off x="1597425" y="1952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95"/>
          <p:cNvSpPr txBox="1"/>
          <p:nvPr/>
        </p:nvSpPr>
        <p:spPr>
          <a:xfrm>
            <a:off x="2682250" y="1952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95"/>
          <p:cNvSpPr txBox="1"/>
          <p:nvPr/>
        </p:nvSpPr>
        <p:spPr>
          <a:xfrm>
            <a:off x="1804988" y="2899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3" name="Google Shape;953;p95"/>
          <p:cNvSpPr txBox="1"/>
          <p:nvPr/>
        </p:nvSpPr>
        <p:spPr>
          <a:xfrm>
            <a:off x="2757824" y="2899325"/>
            <a:ext cx="11712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4" name="Google Shape;954;p95"/>
          <p:cNvSpPr/>
          <p:nvPr/>
        </p:nvSpPr>
        <p:spPr>
          <a:xfrm>
            <a:off x="843452" y="2835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95"/>
          <p:cNvSpPr/>
          <p:nvPr/>
        </p:nvSpPr>
        <p:spPr>
          <a:xfrm>
            <a:off x="948150" y="241320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956" name="Google Shape;956;p95"/>
          <p:cNvSpPr/>
          <p:nvPr/>
        </p:nvSpPr>
        <p:spPr>
          <a:xfrm>
            <a:off x="974100" y="2981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957" name="Google Shape;957;p95"/>
          <p:cNvSpPr txBox="1"/>
          <p:nvPr/>
        </p:nvSpPr>
        <p:spPr>
          <a:xfrm>
            <a:off x="403105" y="2351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vsl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8" name="Google Shape;958;p95"/>
          <p:cNvSpPr txBox="1"/>
          <p:nvPr/>
        </p:nvSpPr>
        <p:spPr>
          <a:xfrm>
            <a:off x="448855" y="2850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9" name="Google Shape;959;p95"/>
          <p:cNvSpPr txBox="1"/>
          <p:nvPr/>
        </p:nvSpPr>
        <p:spPr>
          <a:xfrm>
            <a:off x="777125" y="2246900"/>
            <a:ext cx="6537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VengefulSLList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0" name="Google Shape;960;p95"/>
          <p:cNvSpPr txBox="1"/>
          <p:nvPr/>
        </p:nvSpPr>
        <p:spPr>
          <a:xfrm>
            <a:off x="787833" y="2760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SLList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1" name="Google Shape;961;p95"/>
          <p:cNvSpPr/>
          <p:nvPr/>
        </p:nvSpPr>
        <p:spPr>
          <a:xfrm>
            <a:off x="1578400" y="3639025"/>
            <a:ext cx="1166700" cy="3354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2" name="Google Shape;962;p95"/>
          <p:cNvCxnSpPr>
            <a:stCxn id="954" idx="2"/>
            <a:endCxn id="963" idx="1"/>
          </p:cNvCxnSpPr>
          <p:nvPr/>
        </p:nvCxnSpPr>
        <p:spPr>
          <a:xfrm flipH="1" rot="-5400000">
            <a:off x="1039052" y="3349163"/>
            <a:ext cx="591000" cy="461100"/>
          </a:xfrm>
          <a:prstGeom prst="curved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4" name="Google Shape;964;p95"/>
          <p:cNvCxnSpPr>
            <a:stCxn id="955" idx="3"/>
            <a:endCxn id="961" idx="1"/>
          </p:cNvCxnSpPr>
          <p:nvPr/>
        </p:nvCxnSpPr>
        <p:spPr>
          <a:xfrm>
            <a:off x="1207950" y="2491200"/>
            <a:ext cx="370500" cy="13155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3" name="Google Shape;963;p95"/>
          <p:cNvSpPr txBox="1"/>
          <p:nvPr/>
        </p:nvSpPr>
        <p:spPr>
          <a:xfrm>
            <a:off x="1565246" y="3813775"/>
            <a:ext cx="370500" cy="1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5" name="Google Shape;965;p95"/>
          <p:cNvCxnSpPr/>
          <p:nvPr/>
        </p:nvCxnSpPr>
        <p:spPr>
          <a:xfrm flipH="1">
            <a:off x="5103395" y="310535"/>
            <a:ext cx="311100" cy="2658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6" name="Google Shape;966;p95"/>
          <p:cNvSpPr txBox="1"/>
          <p:nvPr/>
        </p:nvSpPr>
        <p:spPr>
          <a:xfrm>
            <a:off x="4581550" y="-11079"/>
            <a:ext cx="25134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Also called static type.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967" name="Google Shape;967;p95"/>
          <p:cNvSpPr txBox="1"/>
          <p:nvPr/>
        </p:nvSpPr>
        <p:spPr>
          <a:xfrm>
            <a:off x="7775000" y="2596475"/>
            <a:ext cx="12612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Compilation errors!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9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Expressions have compile-time types: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expression using the new keyword has the specified compile-time type.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Compile-time type of right hand side (RHS) expression is VengefulSLList.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VengefulSLList is-an SLList, so assignment is allowed.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Compile-time type of RHS expression is SLList.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SLList is not necessarily a VengefulSLList, so compilation error results.</a:t>
            </a:r>
            <a:endParaRPr/>
          </a:p>
        </p:txBody>
      </p:sp>
      <p:sp>
        <p:nvSpPr>
          <p:cNvPr id="973" name="Google Shape;973;p96"/>
          <p:cNvSpPr txBox="1"/>
          <p:nvPr/>
        </p:nvSpPr>
        <p:spPr>
          <a:xfrm>
            <a:off x="646150" y="2730900"/>
            <a:ext cx="7260000" cy="495300"/>
          </a:xfrm>
          <a:prstGeom prst="rect">
            <a:avLst/>
          </a:prstGeom>
          <a:solidFill>
            <a:schemeClr val="dk1"/>
          </a:solidFill>
          <a:ln cap="flat" cmpd="sng" w="38100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VengefulSLList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vsl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4" name="Google Shape;974;p96"/>
          <p:cNvSpPr txBox="1"/>
          <p:nvPr/>
        </p:nvSpPr>
        <p:spPr>
          <a:xfrm>
            <a:off x="646150" y="1314600"/>
            <a:ext cx="7260000" cy="49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VengefulSLList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5" name="Google Shape;975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Compile-Time Types and Expressions</a:t>
            </a:r>
            <a:endParaRPr/>
          </a:p>
        </p:txBody>
      </p:sp>
      <p:cxnSp>
        <p:nvCxnSpPr>
          <p:cNvPr id="976" name="Google Shape;976;p96"/>
          <p:cNvCxnSpPr/>
          <p:nvPr/>
        </p:nvCxnSpPr>
        <p:spPr>
          <a:xfrm rot="10800000">
            <a:off x="5796150" y="3310600"/>
            <a:ext cx="723000" cy="1545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7" name="Google Shape;977;p96"/>
          <p:cNvSpPr txBox="1"/>
          <p:nvPr/>
        </p:nvSpPr>
        <p:spPr>
          <a:xfrm>
            <a:off x="6540729" y="3253936"/>
            <a:ext cx="17247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Compilation error!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97"/>
          <p:cNvSpPr txBox="1"/>
          <p:nvPr/>
        </p:nvSpPr>
        <p:spPr>
          <a:xfrm>
            <a:off x="444350" y="3197825"/>
            <a:ext cx="8183400" cy="164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Poodle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Poodle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"Frank"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Poodle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frankJr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Poodle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"Frank Jr."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largerDog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frankJr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Poodle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largerPoodle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frankJr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3" name="Google Shape;983;p9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Expressions have compile-time types: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calls have compile-time type equal to their declared type.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Any call to maxDog will have compile-time type Dog!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84" name="Google Shape;984;p97"/>
          <p:cNvSpPr txBox="1"/>
          <p:nvPr/>
        </p:nvSpPr>
        <p:spPr>
          <a:xfrm>
            <a:off x="630300" y="1271150"/>
            <a:ext cx="7260000" cy="49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5" name="Google Shape;985;p9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Compile-Time Types and Expressions</a:t>
            </a:r>
            <a:endParaRPr/>
          </a:p>
        </p:txBody>
      </p:sp>
      <p:cxnSp>
        <p:nvCxnSpPr>
          <p:cNvPr id="986" name="Google Shape;986;p97"/>
          <p:cNvCxnSpPr/>
          <p:nvPr/>
        </p:nvCxnSpPr>
        <p:spPr>
          <a:xfrm flipH="1">
            <a:off x="6058850" y="4075325"/>
            <a:ext cx="875100" cy="290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7" name="Google Shape;987;p97"/>
          <p:cNvSpPr txBox="1"/>
          <p:nvPr/>
        </p:nvSpPr>
        <p:spPr>
          <a:xfrm>
            <a:off x="6893075" y="3144825"/>
            <a:ext cx="1728300" cy="11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Compilation error!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RHS has compile-time type Dog.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97"/>
          <p:cNvSpPr txBox="1"/>
          <p:nvPr/>
        </p:nvSpPr>
        <p:spPr>
          <a:xfrm>
            <a:off x="265400" y="2734125"/>
            <a:ext cx="30000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97"/>
          <p:cNvSpPr/>
          <p:nvPr/>
        </p:nvSpPr>
        <p:spPr>
          <a:xfrm>
            <a:off x="476930" y="4441675"/>
            <a:ext cx="6027300" cy="331800"/>
          </a:xfrm>
          <a:prstGeom prst="rect">
            <a:avLst/>
          </a:prstGeom>
          <a:noFill/>
          <a:ln cap="flat" cmpd="sng" w="38100">
            <a:solidFill>
              <a:srgbClr val="BE071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9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Java has a special syntax for specifying the compile-time type of any expression.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desired type in parenthesis before the expression.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Compile-time type Dog: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1" marL="914400" rtl="0" algn="l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Compile-time type Poodle: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Tells compiler to pretend it sees a particular type.</a:t>
            </a:r>
            <a:endParaRPr/>
          </a:p>
        </p:txBody>
      </p:sp>
      <p:sp>
        <p:nvSpPr>
          <p:cNvPr id="995" name="Google Shape;995;p98"/>
          <p:cNvSpPr txBox="1"/>
          <p:nvPr/>
        </p:nvSpPr>
        <p:spPr>
          <a:xfrm>
            <a:off x="4102800" y="2138800"/>
            <a:ext cx="4877100" cy="49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Poodle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frankJr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6" name="Google Shape;996;p98"/>
          <p:cNvSpPr txBox="1"/>
          <p:nvPr/>
        </p:nvSpPr>
        <p:spPr>
          <a:xfrm>
            <a:off x="4105500" y="1381900"/>
            <a:ext cx="3269400" cy="49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frankJr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7" name="Google Shape;997;p98"/>
          <p:cNvSpPr txBox="1"/>
          <p:nvPr/>
        </p:nvSpPr>
        <p:spPr>
          <a:xfrm>
            <a:off x="444350" y="3197825"/>
            <a:ext cx="8183400" cy="164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Poodle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Poodle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"Frank"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Poodle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frankJr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Poodle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"Frank Jr."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largerDog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frankJr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Poodle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largerPoodle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Poodle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frankJr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8" name="Google Shape;998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</a:t>
            </a:r>
            <a:endParaRPr/>
          </a:p>
        </p:txBody>
      </p:sp>
      <p:cxnSp>
        <p:nvCxnSpPr>
          <p:cNvPr id="999" name="Google Shape;999;p98"/>
          <p:cNvCxnSpPr/>
          <p:nvPr/>
        </p:nvCxnSpPr>
        <p:spPr>
          <a:xfrm flipH="1">
            <a:off x="6678750" y="3898700"/>
            <a:ext cx="477900" cy="521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0" name="Google Shape;1000;p98"/>
          <p:cNvSpPr txBox="1"/>
          <p:nvPr/>
        </p:nvSpPr>
        <p:spPr>
          <a:xfrm>
            <a:off x="6607750" y="3197825"/>
            <a:ext cx="2019900" cy="8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Compilation OK!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RHS has compile-time type Poodle.</a:t>
            </a:r>
            <a:endParaRPr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Casting is a powerful but dangerous tool.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Tells Java to treat an expression as having a different compile-time 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example below, effectively tells the compiler to ignore its type checking duties.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actually change anything: sunglasses don’t make the world dark.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If we run the code above, we get a ClassCastException at runtime.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much for .class files being verifiably type checked...</a:t>
            </a:r>
            <a:endParaRPr/>
          </a:p>
        </p:txBody>
      </p:sp>
      <p:sp>
        <p:nvSpPr>
          <p:cNvPr id="1006" name="Google Shape;1006;p99"/>
          <p:cNvSpPr txBox="1"/>
          <p:nvPr/>
        </p:nvSpPr>
        <p:spPr>
          <a:xfrm>
            <a:off x="679200" y="2199800"/>
            <a:ext cx="7735800" cy="140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Poodle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 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Poodle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"Frank"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Malamute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frankSr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Malamute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"Frank Sr."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Poodle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largerPoodle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Poodle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frankSr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7" name="Google Shape;1007;p9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Casting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0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Extends Keyword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Rotating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Vengeful SLList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A Boring Constructor Gotcha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Implementation Inheritance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Object Class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Is-A vs. Has-A, java.util.Stack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Encapsulation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Implementation Inheritance Breaks Encapsulation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Type Checking and Casting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Higher Order Functions in Java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10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 in Java</a:t>
            </a:r>
            <a:endParaRPr/>
          </a:p>
        </p:txBody>
      </p:sp>
      <p:sp>
        <p:nvSpPr>
          <p:cNvPr id="1014" name="Google Shape;1014;p10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9, CS61B, Fall 2023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</a:t>
            </a:r>
            <a:endParaRPr/>
          </a:p>
        </p:txBody>
      </p:sp>
      <p:sp>
        <p:nvSpPr>
          <p:cNvPr id="1020" name="Google Shape;1020;p10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Higher Order Function</a:t>
            </a:r>
            <a:r>
              <a:rPr lang="en"/>
              <a:t>: A function that treats another function as data.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takes a function as input.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 in Python:</a:t>
            </a:r>
            <a:endParaRPr/>
          </a:p>
        </p:txBody>
      </p:sp>
      <p:sp>
        <p:nvSpPr>
          <p:cNvPr id="1021" name="Google Shape;1021;p101"/>
          <p:cNvSpPr txBox="1"/>
          <p:nvPr/>
        </p:nvSpPr>
        <p:spPr>
          <a:xfrm>
            <a:off x="6853250" y="4258776"/>
            <a:ext cx="944700" cy="544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rPr>
              <a:t>200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2" name="Google Shape;1022;p101"/>
          <p:cNvSpPr txBox="1"/>
          <p:nvPr/>
        </p:nvSpPr>
        <p:spPr>
          <a:xfrm>
            <a:off x="2503375" y="2554775"/>
            <a:ext cx="3381900" cy="23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10*x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do_twice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(x))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do_twice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0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Old School (Java 7 and earlier)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Fundamental issue: Memory boxes (variables) cannot contain pointers to functions.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use an interface instead. Let’s try it out.</a:t>
            </a:r>
            <a:endParaRPr/>
          </a:p>
        </p:txBody>
      </p:sp>
      <p:sp>
        <p:nvSpPr>
          <p:cNvPr id="1028" name="Google Shape;1028;p102"/>
          <p:cNvSpPr txBox="1"/>
          <p:nvPr/>
        </p:nvSpPr>
        <p:spPr>
          <a:xfrm>
            <a:off x="4888900" y="2632950"/>
            <a:ext cx="3381900" cy="23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10*x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do_twice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(x))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do_twice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9" name="Google Shape;1029;p10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 in Java 7</a:t>
            </a:r>
            <a:endParaRPr/>
          </a:p>
        </p:txBody>
      </p:sp>
      <p:sp>
        <p:nvSpPr>
          <p:cNvPr id="1030" name="Google Shape;1030;p102"/>
          <p:cNvSpPr/>
          <p:nvPr/>
        </p:nvSpPr>
        <p:spPr>
          <a:xfrm>
            <a:off x="1724428" y="2702175"/>
            <a:ext cx="2314800" cy="795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IntUnaryFunction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1031" name="Google Shape;1031;p102"/>
          <p:cNvSpPr/>
          <p:nvPr/>
        </p:nvSpPr>
        <p:spPr>
          <a:xfrm>
            <a:off x="519325" y="3130750"/>
            <a:ext cx="1203000" cy="295500"/>
          </a:xfrm>
          <a:prstGeom prst="rect">
            <a:avLst/>
          </a:prstGeom>
          <a:solidFill>
            <a:srgbClr val="D9ED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apply(int)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2" name="Google Shape;1032;p102"/>
          <p:cNvSpPr/>
          <p:nvPr/>
        </p:nvSpPr>
        <p:spPr>
          <a:xfrm>
            <a:off x="1927213" y="4077000"/>
            <a:ext cx="19092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TenX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033" name="Google Shape;1033;p102"/>
          <p:cNvCxnSpPr>
            <a:stCxn id="1032" idx="0"/>
            <a:endCxn id="1030" idx="2"/>
          </p:cNvCxnSpPr>
          <p:nvPr/>
        </p:nvCxnSpPr>
        <p:spPr>
          <a:xfrm rot="10800000">
            <a:off x="2881813" y="3497700"/>
            <a:ext cx="0" cy="57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4" name="Google Shape;1034;p102"/>
          <p:cNvSpPr/>
          <p:nvPr/>
        </p:nvSpPr>
        <p:spPr>
          <a:xfrm>
            <a:off x="724321" y="4484000"/>
            <a:ext cx="12030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5" name="Google Shape;1035;p102"/>
          <p:cNvSpPr/>
          <p:nvPr/>
        </p:nvSpPr>
        <p:spPr>
          <a:xfrm rot="10800000">
            <a:off x="4571375" y="2697266"/>
            <a:ext cx="173100" cy="592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Rotating SLList</a:t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RotatingSLList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5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Rotates list to the right.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rotateRight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5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401425" y="488675"/>
            <a:ext cx="15807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RotatingSLList.java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0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Higher-Order Function</a:t>
            </a:r>
            <a:endParaRPr/>
          </a:p>
        </p:txBody>
      </p:sp>
      <p:sp>
        <p:nvSpPr>
          <p:cNvPr id="1041" name="Google Shape;1041;p103"/>
          <p:cNvSpPr txBox="1"/>
          <p:nvPr/>
        </p:nvSpPr>
        <p:spPr>
          <a:xfrm>
            <a:off x="291575" y="687575"/>
            <a:ext cx="7773000" cy="103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Represent a function that takes in an integer, and returns an integer.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2" name="Google Shape;1042;p103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0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Higher-Order Function</a:t>
            </a:r>
            <a:endParaRPr/>
          </a:p>
        </p:txBody>
      </p:sp>
      <p:sp>
        <p:nvSpPr>
          <p:cNvPr id="1048" name="Google Shape;1048;p104"/>
          <p:cNvSpPr txBox="1"/>
          <p:nvPr/>
        </p:nvSpPr>
        <p:spPr>
          <a:xfrm>
            <a:off x="291575" y="687575"/>
            <a:ext cx="7773000" cy="103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Represent a function that takes in an integer, and returns an integer.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9" name="Google Shape;1049;p104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0" name="Google Shape;1050;p104"/>
          <p:cNvCxnSpPr/>
          <p:nvPr/>
        </p:nvCxnSpPr>
        <p:spPr>
          <a:xfrm rot="10800000">
            <a:off x="1183150" y="1463425"/>
            <a:ext cx="674700" cy="10587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1" name="Google Shape;1051;p104"/>
          <p:cNvSpPr txBox="1"/>
          <p:nvPr/>
        </p:nvSpPr>
        <p:spPr>
          <a:xfrm>
            <a:off x="1130275" y="2522125"/>
            <a:ext cx="2668500" cy="7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Could say </a:t>
            </a:r>
            <a:r>
              <a:rPr lang="en">
                <a:solidFill>
                  <a:srgbClr val="AC2020"/>
                </a:solidFill>
                <a:latin typeface="Consolas"/>
                <a:ea typeface="Consolas"/>
                <a:cs typeface="Consolas"/>
                <a:sym typeface="Consolas"/>
              </a:rPr>
              <a:t>public int apply</a:t>
            </a: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 instead of </a:t>
            </a:r>
            <a:r>
              <a:rPr lang="en">
                <a:solidFill>
                  <a:srgbClr val="AC2020"/>
                </a:solidFill>
                <a:latin typeface="Consolas"/>
                <a:ea typeface="Consolas"/>
                <a:cs typeface="Consolas"/>
                <a:sym typeface="Consolas"/>
              </a:rPr>
              <a:t>int apply</a:t>
            </a: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, but the </a:t>
            </a:r>
            <a:r>
              <a:rPr lang="en">
                <a:solidFill>
                  <a:srgbClr val="AC202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>
                <a:solidFill>
                  <a:srgbClr val="AC2020"/>
                </a:solidFill>
                <a:latin typeface="Roboto"/>
                <a:ea typeface="Roboto"/>
                <a:cs typeface="Roboto"/>
                <a:sym typeface="Roboto"/>
              </a:rPr>
              <a:t> is redundant.</a:t>
            </a:r>
            <a:endParaRPr>
              <a:solidFill>
                <a:srgbClr val="AC202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0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Higher-Order Function</a:t>
            </a:r>
            <a:endParaRPr/>
          </a:p>
        </p:txBody>
      </p:sp>
      <p:sp>
        <p:nvSpPr>
          <p:cNvPr id="1057" name="Google Shape;1057;p105"/>
          <p:cNvSpPr txBox="1"/>
          <p:nvPr/>
        </p:nvSpPr>
        <p:spPr>
          <a:xfrm>
            <a:off x="291575" y="687575"/>
            <a:ext cx="7773000" cy="103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Represent a function that takes in an integer, and returns an integer.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8" name="Google Shape;1058;p105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9" name="Google Shape;1059;p105"/>
          <p:cNvSpPr txBox="1"/>
          <p:nvPr/>
        </p:nvSpPr>
        <p:spPr>
          <a:xfrm>
            <a:off x="291575" y="1982975"/>
            <a:ext cx="77730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0" name="Google Shape;1060;p105"/>
          <p:cNvSpPr/>
          <p:nvPr/>
        </p:nvSpPr>
        <p:spPr>
          <a:xfrm>
            <a:off x="401425" y="1784075"/>
            <a:ext cx="916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TenX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0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Higher-Order Function</a:t>
            </a:r>
            <a:endParaRPr/>
          </a:p>
        </p:txBody>
      </p:sp>
      <p:sp>
        <p:nvSpPr>
          <p:cNvPr id="1066" name="Google Shape;1066;p106"/>
          <p:cNvSpPr txBox="1"/>
          <p:nvPr/>
        </p:nvSpPr>
        <p:spPr>
          <a:xfrm>
            <a:off x="291575" y="687575"/>
            <a:ext cx="7773000" cy="103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Represent a function that takes in an integer, and returns an integer.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7" name="Google Shape;1067;p106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106"/>
          <p:cNvSpPr txBox="1"/>
          <p:nvPr/>
        </p:nvSpPr>
        <p:spPr>
          <a:xfrm>
            <a:off x="291575" y="1982975"/>
            <a:ext cx="77730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9" name="Google Shape;1069;p106"/>
          <p:cNvSpPr/>
          <p:nvPr/>
        </p:nvSpPr>
        <p:spPr>
          <a:xfrm>
            <a:off x="401425" y="1784075"/>
            <a:ext cx="916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TenX.java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10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Higher-Order Function</a:t>
            </a:r>
            <a:endParaRPr/>
          </a:p>
        </p:txBody>
      </p:sp>
      <p:sp>
        <p:nvSpPr>
          <p:cNvPr id="1075" name="Google Shape;1075;p107"/>
          <p:cNvSpPr txBox="1"/>
          <p:nvPr/>
        </p:nvSpPr>
        <p:spPr>
          <a:xfrm>
            <a:off x="291575" y="687575"/>
            <a:ext cx="7773000" cy="103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Represent a function that takes in an integer, and returns an integer.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6" name="Google Shape;1076;p107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7" name="Google Shape;1077;p107"/>
          <p:cNvSpPr txBox="1"/>
          <p:nvPr/>
        </p:nvSpPr>
        <p:spPr>
          <a:xfrm>
            <a:off x="291575" y="1982975"/>
            <a:ext cx="77730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8" name="Google Shape;1078;p107"/>
          <p:cNvSpPr/>
          <p:nvPr/>
        </p:nvSpPr>
        <p:spPr>
          <a:xfrm>
            <a:off x="401425" y="1784075"/>
            <a:ext cx="916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TenX.java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0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Higher-Order Function</a:t>
            </a:r>
            <a:endParaRPr/>
          </a:p>
        </p:txBody>
      </p:sp>
      <p:sp>
        <p:nvSpPr>
          <p:cNvPr id="1084" name="Google Shape;1084;p108"/>
          <p:cNvSpPr txBox="1"/>
          <p:nvPr/>
        </p:nvSpPr>
        <p:spPr>
          <a:xfrm>
            <a:off x="291575" y="687575"/>
            <a:ext cx="7773000" cy="103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Represent a function that takes in an integer, and returns an integer.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5" name="Google Shape;1085;p108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108"/>
          <p:cNvSpPr txBox="1"/>
          <p:nvPr/>
        </p:nvSpPr>
        <p:spPr>
          <a:xfrm>
            <a:off x="291575" y="1982975"/>
            <a:ext cx="77730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7" name="Google Shape;1087;p108"/>
          <p:cNvSpPr/>
          <p:nvPr/>
        </p:nvSpPr>
        <p:spPr>
          <a:xfrm>
            <a:off x="401425" y="1784075"/>
            <a:ext cx="916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TenX.java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09"/>
          <p:cNvSpPr txBox="1"/>
          <p:nvPr/>
        </p:nvSpPr>
        <p:spPr>
          <a:xfrm>
            <a:off x="5666225" y="3096475"/>
            <a:ext cx="3381900" cy="82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10*x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3" name="Google Shape;1093;p109"/>
          <p:cNvSpPr txBox="1"/>
          <p:nvPr/>
        </p:nvSpPr>
        <p:spPr>
          <a:xfrm>
            <a:off x="76975" y="2592800"/>
            <a:ext cx="4423800" cy="88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4" name="Google Shape;1094;p109"/>
          <p:cNvSpPr txBox="1"/>
          <p:nvPr/>
        </p:nvSpPr>
        <p:spPr>
          <a:xfrm>
            <a:off x="76975" y="3528475"/>
            <a:ext cx="5480700" cy="1369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5" name="Google Shape;1095;p10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 in Java 7</a:t>
            </a:r>
            <a:endParaRPr/>
          </a:p>
        </p:txBody>
      </p:sp>
      <p:sp>
        <p:nvSpPr>
          <p:cNvPr id="1096" name="Google Shape;1096;p109"/>
          <p:cNvSpPr txBox="1"/>
          <p:nvPr>
            <p:ph idx="1" type="body"/>
          </p:nvPr>
        </p:nvSpPr>
        <p:spPr>
          <a:xfrm>
            <a:off x="107050" y="402200"/>
            <a:ext cx="8520600" cy="19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Old School (Java 7 and earlier)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Fundamental issue: Memory boxes (variables) cannot contain pointers to functions.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Can use an interface instead: Java code below is equivalent to given python code.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1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Higher-Order Function</a:t>
            </a:r>
            <a:endParaRPr/>
          </a:p>
        </p:txBody>
      </p:sp>
      <p:sp>
        <p:nvSpPr>
          <p:cNvPr id="1102" name="Google Shape;1102;p110"/>
          <p:cNvSpPr txBox="1"/>
          <p:nvPr/>
        </p:nvSpPr>
        <p:spPr>
          <a:xfrm>
            <a:off x="291575" y="687575"/>
            <a:ext cx="36939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3" name="Google Shape;1103;p110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10"/>
          <p:cNvSpPr txBox="1"/>
          <p:nvPr/>
        </p:nvSpPr>
        <p:spPr>
          <a:xfrm>
            <a:off x="4079950" y="687575"/>
            <a:ext cx="47838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5" name="Google Shape;1105;p110"/>
          <p:cNvSpPr/>
          <p:nvPr/>
        </p:nvSpPr>
        <p:spPr>
          <a:xfrm>
            <a:off x="4189800" y="488675"/>
            <a:ext cx="916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TenX.java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10"/>
          <p:cNvSpPr txBox="1"/>
          <p:nvPr/>
        </p:nvSpPr>
        <p:spPr>
          <a:xfrm>
            <a:off x="291575" y="2439925"/>
            <a:ext cx="8572200" cy="265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Demonstrates higher order functions in Java.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HoFDemo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7" name="Google Shape;1107;p110"/>
          <p:cNvSpPr/>
          <p:nvPr/>
        </p:nvSpPr>
        <p:spPr>
          <a:xfrm>
            <a:off x="401425" y="2233275"/>
            <a:ext cx="1846200" cy="2067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HoFDemo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Higher-Order Function</a:t>
            </a:r>
            <a:endParaRPr/>
          </a:p>
        </p:txBody>
      </p:sp>
      <p:sp>
        <p:nvSpPr>
          <p:cNvPr id="1113" name="Google Shape;1113;p111"/>
          <p:cNvSpPr txBox="1"/>
          <p:nvPr/>
        </p:nvSpPr>
        <p:spPr>
          <a:xfrm>
            <a:off x="291575" y="2439925"/>
            <a:ext cx="8572200" cy="265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Demonstrates higher order functions in Java.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HoFDemo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doTwice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4" name="Google Shape;1114;p111"/>
          <p:cNvSpPr/>
          <p:nvPr/>
        </p:nvSpPr>
        <p:spPr>
          <a:xfrm>
            <a:off x="401425" y="2233275"/>
            <a:ext cx="1846200" cy="2067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HoFDemo.java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111"/>
          <p:cNvSpPr txBox="1"/>
          <p:nvPr/>
        </p:nvSpPr>
        <p:spPr>
          <a:xfrm>
            <a:off x="291575" y="687575"/>
            <a:ext cx="36939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6" name="Google Shape;1116;p111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7" name="Google Shape;1117;p111"/>
          <p:cNvSpPr txBox="1"/>
          <p:nvPr/>
        </p:nvSpPr>
        <p:spPr>
          <a:xfrm>
            <a:off x="4079950" y="687575"/>
            <a:ext cx="47838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8" name="Google Shape;1118;p111"/>
          <p:cNvSpPr/>
          <p:nvPr/>
        </p:nvSpPr>
        <p:spPr>
          <a:xfrm>
            <a:off x="4189800" y="488675"/>
            <a:ext cx="916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TenX.java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Higher-Order Function</a:t>
            </a:r>
            <a:endParaRPr/>
          </a:p>
        </p:txBody>
      </p:sp>
      <p:sp>
        <p:nvSpPr>
          <p:cNvPr id="1124" name="Google Shape;1124;p112"/>
          <p:cNvSpPr txBox="1"/>
          <p:nvPr/>
        </p:nvSpPr>
        <p:spPr>
          <a:xfrm>
            <a:off x="291575" y="2439925"/>
            <a:ext cx="8572200" cy="265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Demonstrates higher order functions in Java.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HoFDemo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doTwice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5" name="Google Shape;1125;p112"/>
          <p:cNvSpPr/>
          <p:nvPr/>
        </p:nvSpPr>
        <p:spPr>
          <a:xfrm>
            <a:off x="401425" y="2233275"/>
            <a:ext cx="1846200" cy="2067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HoFDemo.java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6" name="Google Shape;1126;p112"/>
          <p:cNvSpPr txBox="1"/>
          <p:nvPr/>
        </p:nvSpPr>
        <p:spPr>
          <a:xfrm>
            <a:off x="291575" y="687575"/>
            <a:ext cx="36939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7" name="Google Shape;1127;p112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8" name="Google Shape;1128;p112"/>
          <p:cNvSpPr txBox="1"/>
          <p:nvPr/>
        </p:nvSpPr>
        <p:spPr>
          <a:xfrm>
            <a:off x="4079950" y="687575"/>
            <a:ext cx="47838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9" name="Google Shape;1129;p112"/>
          <p:cNvSpPr/>
          <p:nvPr/>
        </p:nvSpPr>
        <p:spPr>
          <a:xfrm>
            <a:off x="4189800" y="488675"/>
            <a:ext cx="916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TenX.java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/>
        </p:nvSpPr>
        <p:spPr>
          <a:xfrm>
            <a:off x="625125" y="758221"/>
            <a:ext cx="8061600" cy="223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RotatingSLList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rotateRight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Blorp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oldBack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removeLast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addFirst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oldBack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RotatingSLList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243000" y="3009600"/>
            <a:ext cx="84438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Because of </a:t>
            </a:r>
            <a:r>
              <a:rPr b="1" lang="en"/>
              <a:t>extends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RotatingSLList</a:t>
            </a:r>
            <a:r>
              <a:rPr lang="en"/>
              <a:t> inherits all members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SLList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instance and static variables.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methods.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nested classes.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Constructors are not inherited.</a:t>
            </a:r>
            <a:endParaRPr/>
          </a:p>
        </p:txBody>
      </p:sp>
      <p:cxnSp>
        <p:nvCxnSpPr>
          <p:cNvPr id="215" name="Google Shape;215;p32"/>
          <p:cNvCxnSpPr/>
          <p:nvPr/>
        </p:nvCxnSpPr>
        <p:spPr>
          <a:xfrm rot="10800000">
            <a:off x="4134550" y="3821995"/>
            <a:ext cx="394800" cy="1536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32"/>
          <p:cNvSpPr txBox="1"/>
          <p:nvPr/>
        </p:nvSpPr>
        <p:spPr>
          <a:xfrm>
            <a:off x="4531050" y="3699896"/>
            <a:ext cx="43842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… but members may be private and thus inaccessible! More later.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17" name="Google Shape;217;p32"/>
          <p:cNvCxnSpPr/>
          <p:nvPr/>
        </p:nvCxnSpPr>
        <p:spPr>
          <a:xfrm rot="10800000">
            <a:off x="2248275" y="3964636"/>
            <a:ext cx="22701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2"/>
          <p:cNvCxnSpPr/>
          <p:nvPr/>
        </p:nvCxnSpPr>
        <p:spPr>
          <a:xfrm flipH="1" rot="60002">
            <a:off x="2741618" y="3953660"/>
            <a:ext cx="1787672" cy="285346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1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Higher-Order Function</a:t>
            </a:r>
            <a:endParaRPr/>
          </a:p>
        </p:txBody>
      </p:sp>
      <p:sp>
        <p:nvSpPr>
          <p:cNvPr id="1135" name="Google Shape;1135;p113"/>
          <p:cNvSpPr txBox="1"/>
          <p:nvPr/>
        </p:nvSpPr>
        <p:spPr>
          <a:xfrm>
            <a:off x="291575" y="2439925"/>
            <a:ext cx="8572200" cy="265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Demonstrates higher order functions in Java.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HoFDemo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doTwice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6" name="Google Shape;1136;p113"/>
          <p:cNvSpPr/>
          <p:nvPr/>
        </p:nvSpPr>
        <p:spPr>
          <a:xfrm>
            <a:off x="401425" y="2233275"/>
            <a:ext cx="1846200" cy="2067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HoFDemo.java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113"/>
          <p:cNvSpPr txBox="1"/>
          <p:nvPr/>
        </p:nvSpPr>
        <p:spPr>
          <a:xfrm>
            <a:off x="291575" y="687575"/>
            <a:ext cx="36939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8" name="Google Shape;1138;p113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113"/>
          <p:cNvSpPr txBox="1"/>
          <p:nvPr/>
        </p:nvSpPr>
        <p:spPr>
          <a:xfrm>
            <a:off x="4079950" y="687575"/>
            <a:ext cx="47838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0" name="Google Shape;1140;p113"/>
          <p:cNvSpPr/>
          <p:nvPr/>
        </p:nvSpPr>
        <p:spPr>
          <a:xfrm>
            <a:off x="4189800" y="488675"/>
            <a:ext cx="916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TenX.java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1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Higher-Order Function</a:t>
            </a:r>
            <a:endParaRPr/>
          </a:p>
        </p:txBody>
      </p:sp>
      <p:sp>
        <p:nvSpPr>
          <p:cNvPr id="1146" name="Google Shape;1146;p114"/>
          <p:cNvSpPr txBox="1"/>
          <p:nvPr/>
        </p:nvSpPr>
        <p:spPr>
          <a:xfrm>
            <a:off x="291575" y="2439925"/>
            <a:ext cx="8572200" cy="265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Demonstrates higher order functions in Java.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HoFDemo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doTwice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doTwice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7" name="Google Shape;1147;p114"/>
          <p:cNvSpPr/>
          <p:nvPr/>
        </p:nvSpPr>
        <p:spPr>
          <a:xfrm>
            <a:off x="401425" y="2233275"/>
            <a:ext cx="1846200" cy="2067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HoFDemo.java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114"/>
          <p:cNvSpPr txBox="1"/>
          <p:nvPr/>
        </p:nvSpPr>
        <p:spPr>
          <a:xfrm>
            <a:off x="291575" y="687575"/>
            <a:ext cx="36939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9" name="Google Shape;1149;p114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114"/>
          <p:cNvSpPr txBox="1"/>
          <p:nvPr/>
        </p:nvSpPr>
        <p:spPr>
          <a:xfrm>
            <a:off x="4079950" y="687575"/>
            <a:ext cx="47838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1" name="Google Shape;1151;p114"/>
          <p:cNvSpPr/>
          <p:nvPr/>
        </p:nvSpPr>
        <p:spPr>
          <a:xfrm>
            <a:off x="4189800" y="488675"/>
            <a:ext cx="916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TenX.java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11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Higher-Order Function</a:t>
            </a:r>
            <a:endParaRPr/>
          </a:p>
        </p:txBody>
      </p:sp>
      <p:sp>
        <p:nvSpPr>
          <p:cNvPr id="1157" name="Google Shape;1157;p115"/>
          <p:cNvSpPr txBox="1"/>
          <p:nvPr/>
        </p:nvSpPr>
        <p:spPr>
          <a:xfrm>
            <a:off x="291575" y="2439925"/>
            <a:ext cx="8572200" cy="265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Demonstrates higher order functions in Java.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HoFDemo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doTwice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TenX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doTwice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8" name="Google Shape;1158;p115"/>
          <p:cNvSpPr/>
          <p:nvPr/>
        </p:nvSpPr>
        <p:spPr>
          <a:xfrm>
            <a:off x="401425" y="2233275"/>
            <a:ext cx="1846200" cy="2067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HoFDemo.java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9" name="Google Shape;1159;p115"/>
          <p:cNvSpPr txBox="1"/>
          <p:nvPr/>
        </p:nvSpPr>
        <p:spPr>
          <a:xfrm>
            <a:off x="291575" y="687575"/>
            <a:ext cx="36939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0" name="Google Shape;1160;p115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1" name="Google Shape;1161;p115"/>
          <p:cNvSpPr txBox="1"/>
          <p:nvPr/>
        </p:nvSpPr>
        <p:spPr>
          <a:xfrm>
            <a:off x="4079950" y="687575"/>
            <a:ext cx="47838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2" name="Google Shape;1162;p115"/>
          <p:cNvSpPr/>
          <p:nvPr/>
        </p:nvSpPr>
        <p:spPr>
          <a:xfrm>
            <a:off x="4189800" y="488675"/>
            <a:ext cx="916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TenX.java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11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Higher-Order Function</a:t>
            </a:r>
            <a:endParaRPr/>
          </a:p>
        </p:txBody>
      </p:sp>
      <p:sp>
        <p:nvSpPr>
          <p:cNvPr id="1168" name="Google Shape;1168;p116"/>
          <p:cNvSpPr txBox="1"/>
          <p:nvPr/>
        </p:nvSpPr>
        <p:spPr>
          <a:xfrm>
            <a:off x="291575" y="2439925"/>
            <a:ext cx="8572200" cy="265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Demonstrates higher order functions in Java. */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HoFDemo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doTwice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TenX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doTwice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// should print 200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69" name="Google Shape;1169;p116"/>
          <p:cNvSpPr/>
          <p:nvPr/>
        </p:nvSpPr>
        <p:spPr>
          <a:xfrm>
            <a:off x="401425" y="2233275"/>
            <a:ext cx="1846200" cy="2067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HoFDemo.java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0" name="Google Shape;1170;p116"/>
          <p:cNvSpPr txBox="1"/>
          <p:nvPr/>
        </p:nvSpPr>
        <p:spPr>
          <a:xfrm>
            <a:off x="291575" y="687575"/>
            <a:ext cx="36939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1" name="Google Shape;1171;p116"/>
          <p:cNvSpPr/>
          <p:nvPr/>
        </p:nvSpPr>
        <p:spPr>
          <a:xfrm>
            <a:off x="401425" y="488675"/>
            <a:ext cx="18462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IntUnaryFunction.java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116"/>
          <p:cNvSpPr txBox="1"/>
          <p:nvPr/>
        </p:nvSpPr>
        <p:spPr>
          <a:xfrm>
            <a:off x="4079950" y="687575"/>
            <a:ext cx="4783800" cy="1494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ten times the argument.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3" name="Google Shape;1173;p116"/>
          <p:cNvSpPr/>
          <p:nvPr/>
        </p:nvSpPr>
        <p:spPr>
          <a:xfrm>
            <a:off x="4189800" y="488675"/>
            <a:ext cx="916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TenX.java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17"/>
          <p:cNvSpPr txBox="1"/>
          <p:nvPr/>
        </p:nvSpPr>
        <p:spPr>
          <a:xfrm>
            <a:off x="5666225" y="620625"/>
            <a:ext cx="3381900" cy="23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10*x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rgbClr val="FFFFFF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do_twice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(x))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do_twice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9" name="Google Shape;1179;p117"/>
          <p:cNvSpPr txBox="1"/>
          <p:nvPr/>
        </p:nvSpPr>
        <p:spPr>
          <a:xfrm>
            <a:off x="76975" y="3001597"/>
            <a:ext cx="6926400" cy="2106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HoFDemo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do_twice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do_twice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TenX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0" name="Google Shape;1180;p117"/>
          <p:cNvSpPr txBox="1"/>
          <p:nvPr/>
        </p:nvSpPr>
        <p:spPr>
          <a:xfrm>
            <a:off x="76975" y="647530"/>
            <a:ext cx="4423800" cy="881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1" name="Google Shape;1181;p117"/>
          <p:cNvSpPr txBox="1"/>
          <p:nvPr/>
        </p:nvSpPr>
        <p:spPr>
          <a:xfrm>
            <a:off x="76975" y="1583205"/>
            <a:ext cx="5480700" cy="1369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IntUnaryFunction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2" name="Google Shape;1182;p11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Higher Order Functions Using Interfaces in Java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18"/>
          <p:cNvSpPr txBox="1"/>
          <p:nvPr/>
        </p:nvSpPr>
        <p:spPr>
          <a:xfrm>
            <a:off x="242400" y="1777050"/>
            <a:ext cx="8757000" cy="323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Java8HofDemo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doTwice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Integer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apply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result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doTwice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Java8HofDemo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tenX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8" name="Google Shape;1188;p11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Higher Order Functions in Java 8 or Later</a:t>
            </a:r>
            <a:endParaRPr/>
          </a:p>
        </p:txBody>
      </p:sp>
      <p:sp>
        <p:nvSpPr>
          <p:cNvPr id="1189" name="Google Shape;1189;p11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Java 8, new types were introduced: now can can hold references to methods.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You’re welcome to use these features, but </a:t>
            </a:r>
            <a:r>
              <a:rPr lang="en" u="sng"/>
              <a:t>we won’t teach them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Why? The old way is still widely used, e.g.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Comparators</a:t>
            </a:r>
            <a:r>
              <a:rPr lang="en"/>
              <a:t> (see next lecture).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1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Inheritance Cheatsheet</a:t>
            </a:r>
            <a:endParaRPr/>
          </a:p>
        </p:txBody>
      </p:sp>
      <p:sp>
        <p:nvSpPr>
          <p:cNvPr id="1195" name="Google Shape;1195;p11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VengefulSLList extends SLList means a VenglefulSLList is-an SLList. Inherits all members!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Variables, methods, nested classes.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constructors.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Subclass constructor must invoke superclass constructor first.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super to invoke overridden superclass methods and constructors.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Invocation of overridden methods follows two simple rules: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 plays it safe and only lets us do things allowed by </a:t>
            </a:r>
            <a:r>
              <a:rPr b="1" i="1" lang="en"/>
              <a:t>static </a:t>
            </a:r>
            <a:r>
              <a:rPr lang="en"/>
              <a:t>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</a:t>
            </a:r>
            <a:r>
              <a:rPr lang="en" u="sng"/>
              <a:t>overridden</a:t>
            </a:r>
            <a:r>
              <a:rPr lang="en"/>
              <a:t> methods the actual method invoked is based on </a:t>
            </a:r>
            <a:r>
              <a:rPr b="1" lang="en"/>
              <a:t>dynamic</a:t>
            </a:r>
            <a:r>
              <a:rPr lang="en"/>
              <a:t> type of invoking expression, e.g. Dog.maxDog(d1, d2).bark();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casting to overrule compiler type checking.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6" name="Google Shape;1196;p119"/>
          <p:cNvCxnSpPr/>
          <p:nvPr/>
        </p:nvCxnSpPr>
        <p:spPr>
          <a:xfrm flipH="1" rot="10800000">
            <a:off x="7079475" y="3368575"/>
            <a:ext cx="465000" cy="465000"/>
          </a:xfrm>
          <a:prstGeom prst="straightConnector1">
            <a:avLst/>
          </a:prstGeom>
          <a:noFill/>
          <a:ln cap="flat" cmpd="sng" w="19050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7" name="Google Shape;1197;p119"/>
          <p:cNvSpPr txBox="1"/>
          <p:nvPr/>
        </p:nvSpPr>
        <p:spPr>
          <a:xfrm>
            <a:off x="5958225" y="3751525"/>
            <a:ext cx="21351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Does not apply to </a:t>
            </a:r>
            <a:r>
              <a:rPr b="1" lang="en">
                <a:solidFill>
                  <a:srgbClr val="BE0712"/>
                </a:solidFill>
              </a:rPr>
              <a:t>overloaded</a:t>
            </a:r>
            <a:r>
              <a:rPr lang="en">
                <a:solidFill>
                  <a:srgbClr val="BE0712"/>
                </a:solidFill>
              </a:rPr>
              <a:t> methods!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