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b769f3551_2_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11b769f3551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Unclassified">
  <p:cSld name="Unclassified">
    <p:bg>
      <p:bgPr>
        <a:gradFill>
          <a:gsLst>
            <a:gs pos="0">
              <a:srgbClr val="FFFFFF"/>
            </a:gs>
            <a:gs pos="100000">
              <a:srgbClr val="B3B3B3"/>
            </a:gs>
          </a:gsLst>
          <a:lin ang="5400012" scaled="0"/>
        </a:gradFill>
        <a:effectLst/>
      </p:bgPr>
    </p:bg>
    <p:spTree>
      <p:nvGrpSpPr>
        <p:cNvPr id="1" name="Shape 56"/>
        <p:cNvGrpSpPr/>
        <p:nvPr/>
      </p:nvGrpSpPr>
      <p:grpSpPr>
        <a:xfrm>
          <a:off x="0" y="0"/>
          <a:ext cx="0" cy="0"/>
          <a:chOff x="0" y="0"/>
          <a:chExt cx="0" cy="0"/>
        </a:xfrm>
      </p:grpSpPr>
      <p:sp>
        <p:nvSpPr>
          <p:cNvPr id="57" name="Google Shape;57;p14"/>
          <p:cNvSpPr/>
          <p:nvPr/>
        </p:nvSpPr>
        <p:spPr>
          <a:xfrm>
            <a:off x="168101" y="799328"/>
            <a:ext cx="2087100" cy="4018500"/>
          </a:xfrm>
          <a:prstGeom prst="rect">
            <a:avLst/>
          </a:prstGeom>
          <a:solidFill>
            <a:schemeClr val="lt1"/>
          </a:solidFill>
          <a:ln>
            <a:noFill/>
          </a:ln>
        </p:spPr>
        <p:txBody>
          <a:bodyPr spcFirstLastPara="1" wrap="square" lIns="20600" tIns="10300" rIns="20600" bIns="10300" anchor="ctr" anchorCtr="0">
            <a:noAutofit/>
          </a:bodyPr>
          <a:lstStyle/>
          <a:p>
            <a:pPr marL="0" marR="0" lvl="0" indent="0" algn="ctr" rtl="0">
              <a:spcBef>
                <a:spcPts val="0"/>
              </a:spcBef>
              <a:spcAft>
                <a:spcPts val="0"/>
              </a:spcAft>
              <a:buNone/>
            </a:pPr>
            <a:endParaRPr sz="1700" b="0" i="0" u="none" strike="noStrike" cap="none">
              <a:solidFill>
                <a:schemeClr val="lt1"/>
              </a:solidFill>
              <a:latin typeface="Calibri"/>
              <a:ea typeface="Calibri"/>
              <a:cs typeface="Calibri"/>
              <a:sym typeface="Calibri"/>
            </a:endParaRPr>
          </a:p>
        </p:txBody>
      </p:sp>
      <p:sp>
        <p:nvSpPr>
          <p:cNvPr id="58" name="Google Shape;58;p14"/>
          <p:cNvSpPr/>
          <p:nvPr/>
        </p:nvSpPr>
        <p:spPr>
          <a:xfrm>
            <a:off x="5753767" y="799328"/>
            <a:ext cx="3223200" cy="4018500"/>
          </a:xfrm>
          <a:prstGeom prst="rect">
            <a:avLst/>
          </a:prstGeom>
          <a:solidFill>
            <a:schemeClr val="lt1"/>
          </a:solidFill>
          <a:ln>
            <a:noFill/>
          </a:ln>
        </p:spPr>
        <p:txBody>
          <a:bodyPr spcFirstLastPara="1" wrap="square" lIns="20600" tIns="10300" rIns="20600" bIns="10300" anchor="ctr" anchorCtr="0">
            <a:noAutofit/>
          </a:bodyPr>
          <a:lstStyle/>
          <a:p>
            <a:pPr marL="0" marR="0" lvl="0" indent="0" algn="ctr" rtl="0">
              <a:spcBef>
                <a:spcPts val="0"/>
              </a:spcBef>
              <a:spcAft>
                <a:spcPts val="0"/>
              </a:spcAft>
              <a:buNone/>
            </a:pPr>
            <a:endParaRPr sz="1700" b="0" i="0" u="none" strike="noStrike" cap="none">
              <a:solidFill>
                <a:schemeClr val="lt1"/>
              </a:solidFill>
              <a:latin typeface="Calibri"/>
              <a:ea typeface="Calibri"/>
              <a:cs typeface="Calibri"/>
              <a:sym typeface="Calibri"/>
            </a:endParaRPr>
          </a:p>
        </p:txBody>
      </p:sp>
      <p:sp>
        <p:nvSpPr>
          <p:cNvPr id="59" name="Google Shape;59;p14"/>
          <p:cNvSpPr/>
          <p:nvPr/>
        </p:nvSpPr>
        <p:spPr>
          <a:xfrm>
            <a:off x="2446509" y="799328"/>
            <a:ext cx="3224100" cy="4018500"/>
          </a:xfrm>
          <a:prstGeom prst="rect">
            <a:avLst/>
          </a:prstGeom>
          <a:solidFill>
            <a:schemeClr val="lt1"/>
          </a:solidFill>
          <a:ln>
            <a:noFill/>
          </a:ln>
        </p:spPr>
        <p:txBody>
          <a:bodyPr spcFirstLastPara="1" wrap="square" lIns="20600" tIns="10300" rIns="20600" bIns="10300" anchor="ctr" anchorCtr="0">
            <a:noAutofit/>
          </a:bodyPr>
          <a:lstStyle/>
          <a:p>
            <a:pPr marL="0" marR="0" lvl="0" indent="0" algn="ctr" rtl="0">
              <a:spcBef>
                <a:spcPts val="0"/>
              </a:spcBef>
              <a:spcAft>
                <a:spcPts val="0"/>
              </a:spcAft>
              <a:buNone/>
            </a:pPr>
            <a:endParaRPr sz="1700" b="0" i="0" u="none" strike="noStrike" cap="none">
              <a:solidFill>
                <a:schemeClr val="lt1"/>
              </a:solidFill>
              <a:latin typeface="Calibri"/>
              <a:ea typeface="Calibri"/>
              <a:cs typeface="Calibri"/>
              <a:sym typeface="Calibri"/>
            </a:endParaRPr>
          </a:p>
        </p:txBody>
      </p:sp>
      <p:sp>
        <p:nvSpPr>
          <p:cNvPr id="60" name="Google Shape;60;p14"/>
          <p:cNvSpPr txBox="1"/>
          <p:nvPr/>
        </p:nvSpPr>
        <p:spPr>
          <a:xfrm>
            <a:off x="8084525" y="4789500"/>
            <a:ext cx="892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Calibri"/>
                <a:ea typeface="Calibri"/>
                <a:cs typeface="Calibri"/>
                <a:sym typeface="Calibri"/>
              </a:rPr>
              <a:t>Spring 2022</a:t>
            </a:r>
            <a:endParaRPr sz="1100" b="1">
              <a:latin typeface="Calibri"/>
              <a:ea typeface="Calibri"/>
              <a:cs typeface="Calibri"/>
              <a:sym typeface="Calibri"/>
            </a:endParaRPr>
          </a:p>
        </p:txBody>
      </p:sp>
      <p:pic>
        <p:nvPicPr>
          <p:cNvPr id="61" name="Google Shape;61;p14"/>
          <p:cNvPicPr preferRelativeResize="0"/>
          <p:nvPr/>
        </p:nvPicPr>
        <p:blipFill rotWithShape="1">
          <a:blip r:embed="rId2">
            <a:alphaModFix/>
          </a:blip>
          <a:srcRect t="26563" b="28935"/>
          <a:stretch/>
        </p:blipFill>
        <p:spPr>
          <a:xfrm>
            <a:off x="7810950" y="57250"/>
            <a:ext cx="1102200" cy="490500"/>
          </a:xfrm>
          <a:prstGeom prst="rect">
            <a:avLst/>
          </a:prstGeom>
          <a:noFill/>
          <a:ln>
            <a:noFill/>
          </a:ln>
        </p:spPr>
      </p:pic>
      <p:sp>
        <p:nvSpPr>
          <p:cNvPr id="62" name="Google Shape;62;p14"/>
          <p:cNvSpPr txBox="1"/>
          <p:nvPr/>
        </p:nvSpPr>
        <p:spPr>
          <a:xfrm>
            <a:off x="7842859" y="399125"/>
            <a:ext cx="110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B5394"/>
                </a:solidFill>
                <a:latin typeface="Calibri"/>
                <a:ea typeface="Calibri"/>
                <a:cs typeface="Calibri"/>
                <a:sym typeface="Calibri"/>
              </a:rPr>
              <a:t>Engineering</a:t>
            </a:r>
            <a:endParaRPr b="1">
              <a:solidFill>
                <a:srgbClr val="0B5394"/>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400"/>
          </a:xfrm>
          <a:prstGeom prst="rect">
            <a:avLst/>
          </a:prstGeom>
          <a:noFill/>
          <a:ln>
            <a:noFill/>
          </a:ln>
        </p:spPr>
        <p:txBody>
          <a:bodyPr spcFirstLastPara="1" wrap="square" lIns="84750" tIns="42375" rIns="84750" bIns="42375" anchor="ctr" anchorCtr="0">
            <a:normAutofit/>
          </a:bodyPr>
          <a:lstStyle>
            <a:lvl1pPr marR="0" lvl="0" algn="ctr" rtl="0">
              <a:spcBef>
                <a:spcPts val="0"/>
              </a:spcBef>
              <a:spcAft>
                <a:spcPts val="0"/>
              </a:spcAft>
              <a:buClr>
                <a:schemeClr val="dk1"/>
              </a:buClr>
              <a:buSzPts val="4100"/>
              <a:buFont typeface="Calibri"/>
              <a:buNone/>
              <a:defRPr sz="4100" b="0" i="0" u="none" strike="noStrike" cap="none">
                <a:solidFill>
                  <a:schemeClr val="dk1"/>
                </a:solidFill>
                <a:latin typeface="Calibri"/>
                <a:ea typeface="Calibri"/>
                <a:cs typeface="Calibri"/>
                <a:sym typeface="Calibri"/>
              </a:defRPr>
            </a:lvl1pPr>
            <a:lvl2pPr lvl="1" rtl="0">
              <a:spcBef>
                <a:spcPts val="0"/>
              </a:spcBef>
              <a:spcAft>
                <a:spcPts val="0"/>
              </a:spcAft>
              <a:buSzPts val="300"/>
              <a:buNone/>
              <a:defRPr sz="400"/>
            </a:lvl2pPr>
            <a:lvl3pPr lvl="2" rtl="0">
              <a:spcBef>
                <a:spcPts val="0"/>
              </a:spcBef>
              <a:spcAft>
                <a:spcPts val="0"/>
              </a:spcAft>
              <a:buSzPts val="300"/>
              <a:buNone/>
              <a:defRPr sz="400"/>
            </a:lvl3pPr>
            <a:lvl4pPr lvl="3" rtl="0">
              <a:spcBef>
                <a:spcPts val="0"/>
              </a:spcBef>
              <a:spcAft>
                <a:spcPts val="0"/>
              </a:spcAft>
              <a:buSzPts val="300"/>
              <a:buNone/>
              <a:defRPr sz="400"/>
            </a:lvl4pPr>
            <a:lvl5pPr lvl="4" rtl="0">
              <a:spcBef>
                <a:spcPts val="0"/>
              </a:spcBef>
              <a:spcAft>
                <a:spcPts val="0"/>
              </a:spcAft>
              <a:buSzPts val="300"/>
              <a:buNone/>
              <a:defRPr sz="400"/>
            </a:lvl5pPr>
            <a:lvl6pPr lvl="5" rtl="0">
              <a:spcBef>
                <a:spcPts val="0"/>
              </a:spcBef>
              <a:spcAft>
                <a:spcPts val="0"/>
              </a:spcAft>
              <a:buSzPts val="300"/>
              <a:buNone/>
              <a:defRPr sz="400"/>
            </a:lvl6pPr>
            <a:lvl7pPr lvl="6" rtl="0">
              <a:spcBef>
                <a:spcPts val="0"/>
              </a:spcBef>
              <a:spcAft>
                <a:spcPts val="0"/>
              </a:spcAft>
              <a:buSzPts val="300"/>
              <a:buNone/>
              <a:defRPr sz="400"/>
            </a:lvl7pPr>
            <a:lvl8pPr lvl="7" rtl="0">
              <a:spcBef>
                <a:spcPts val="0"/>
              </a:spcBef>
              <a:spcAft>
                <a:spcPts val="0"/>
              </a:spcAft>
              <a:buSzPts val="300"/>
              <a:buNone/>
              <a:defRPr sz="400"/>
            </a:lvl8pPr>
            <a:lvl9pPr lvl="8" rtl="0">
              <a:spcBef>
                <a:spcPts val="0"/>
              </a:spcBef>
              <a:spcAft>
                <a:spcPts val="0"/>
              </a:spcAft>
              <a:buSzPts val="300"/>
              <a:buNone/>
              <a:defRPr sz="400"/>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84750" tIns="42375" rIns="84750" bIns="42375" anchor="t" anchorCtr="0">
            <a:normAutofit/>
          </a:bodyPr>
          <a:lstStyle>
            <a:lvl1pPr marL="457200" marR="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84750" tIns="42375" rIns="84750" bIns="42375" anchor="ctr" anchorCtr="0">
            <a:noAutofit/>
          </a:bodyPr>
          <a:lstStyle>
            <a:lvl1pPr marR="0" lvl="0" algn="l" rtl="0">
              <a:spcBef>
                <a:spcPts val="0"/>
              </a:spcBef>
              <a:spcAft>
                <a:spcPts val="0"/>
              </a:spcAft>
              <a:buSzPts val="300"/>
              <a:buNone/>
              <a:defRPr sz="1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84750" tIns="42375" rIns="84750" bIns="42375" anchor="ctr" anchorCtr="0">
            <a:noAutofit/>
          </a:bodyPr>
          <a:lstStyle>
            <a:lvl1pPr marR="0" lvl="0" algn="ctr" rtl="0">
              <a:spcBef>
                <a:spcPts val="0"/>
              </a:spcBef>
              <a:spcAft>
                <a:spcPts val="0"/>
              </a:spcAft>
              <a:buSzPts val="300"/>
              <a:buNone/>
              <a:defRPr sz="1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300"/>
              <a:buNone/>
              <a:defRPr sz="17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84750" tIns="42375" rIns="84750" bIns="42375"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66"/>
        <p:cNvGrpSpPr/>
        <p:nvPr/>
      </p:nvGrpSpPr>
      <p:grpSpPr>
        <a:xfrm>
          <a:off x="0" y="0"/>
          <a:ext cx="0" cy="0"/>
          <a:chOff x="0" y="0"/>
          <a:chExt cx="0" cy="0"/>
        </a:xfrm>
      </p:grpSpPr>
      <p:sp>
        <p:nvSpPr>
          <p:cNvPr id="67" name="Google Shape;67;p15"/>
          <p:cNvSpPr/>
          <p:nvPr/>
        </p:nvSpPr>
        <p:spPr>
          <a:xfrm>
            <a:off x="168100" y="795900"/>
            <a:ext cx="2087100" cy="150000"/>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i="0" u="none" strike="noStrike" cap="none" dirty="0">
                <a:solidFill>
                  <a:schemeClr val="lt1"/>
                </a:solidFill>
                <a:latin typeface="Calibri"/>
                <a:ea typeface="Calibri"/>
                <a:cs typeface="Calibri"/>
                <a:sym typeface="Calibri"/>
              </a:rPr>
              <a:t>Competition Purpose</a:t>
            </a:r>
            <a:endParaRPr sz="300" dirty="0"/>
          </a:p>
        </p:txBody>
      </p:sp>
      <p:sp>
        <p:nvSpPr>
          <p:cNvPr id="68" name="Google Shape;68;p15"/>
          <p:cNvSpPr/>
          <p:nvPr/>
        </p:nvSpPr>
        <p:spPr>
          <a:xfrm>
            <a:off x="2450629" y="795834"/>
            <a:ext cx="3224100" cy="150000"/>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dirty="0">
                <a:solidFill>
                  <a:schemeClr val="lt1"/>
                </a:solidFill>
                <a:latin typeface="Calibri"/>
                <a:ea typeface="Calibri"/>
                <a:cs typeface="Calibri"/>
                <a:sym typeface="Calibri"/>
              </a:rPr>
              <a:t>Movement Systems</a:t>
            </a:r>
            <a:endParaRPr sz="300" dirty="0"/>
          </a:p>
        </p:txBody>
      </p:sp>
      <p:sp>
        <p:nvSpPr>
          <p:cNvPr id="69" name="Google Shape;69;p15"/>
          <p:cNvSpPr/>
          <p:nvPr/>
        </p:nvSpPr>
        <p:spPr>
          <a:xfrm>
            <a:off x="171250" y="2757282"/>
            <a:ext cx="2087100" cy="150000"/>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dirty="0">
                <a:solidFill>
                  <a:schemeClr val="lt1"/>
                </a:solidFill>
                <a:latin typeface="Calibri"/>
                <a:ea typeface="Calibri"/>
                <a:cs typeface="Calibri"/>
                <a:sym typeface="Calibri"/>
              </a:rPr>
              <a:t>Competition Arena</a:t>
            </a:r>
            <a:endParaRPr sz="300" dirty="0"/>
          </a:p>
        </p:txBody>
      </p:sp>
      <p:sp>
        <p:nvSpPr>
          <p:cNvPr id="70" name="Google Shape;70;p15"/>
          <p:cNvSpPr txBox="1"/>
          <p:nvPr/>
        </p:nvSpPr>
        <p:spPr>
          <a:xfrm>
            <a:off x="171850" y="916635"/>
            <a:ext cx="2079600" cy="1806753"/>
          </a:xfrm>
          <a:prstGeom prst="rect">
            <a:avLst/>
          </a:prstGeom>
          <a:noFill/>
          <a:ln>
            <a:noFill/>
          </a:ln>
        </p:spPr>
        <p:txBody>
          <a:bodyPr spcFirstLastPara="1" wrap="square" lIns="41200" tIns="41200" rIns="41200" bIns="41200" anchor="t" anchorCtr="0">
            <a:spAutoFit/>
          </a:bodyPr>
          <a:lstStyle/>
          <a:p>
            <a:pPr marL="0" marR="0" lvl="0" indent="0" algn="l" rtl="0">
              <a:spcBef>
                <a:spcPts val="0"/>
              </a:spcBef>
              <a:spcAft>
                <a:spcPts val="0"/>
              </a:spcAft>
              <a:buNone/>
            </a:pPr>
            <a:r>
              <a:rPr lang="en-US" sz="800" dirty="0">
                <a:solidFill>
                  <a:schemeClr val="dk1"/>
                </a:solidFill>
                <a:latin typeface="Calibri"/>
                <a:ea typeface="Calibri"/>
                <a:cs typeface="Calibri"/>
                <a:sym typeface="Calibri"/>
              </a:rPr>
              <a:t>The goal of the competition was to design an underwater ROV (Remote Operated Vehicle) to collect trash on the surface of the water, midway below the water, and on the floor of the body of water.</a:t>
            </a:r>
          </a:p>
          <a:p>
            <a:pPr marL="0" marR="0" lvl="0" indent="0" algn="l" rtl="0">
              <a:spcBef>
                <a:spcPts val="0"/>
              </a:spcBef>
              <a:spcAft>
                <a:spcPts val="0"/>
              </a:spcAft>
              <a:buNone/>
            </a:pPr>
            <a:endParaRPr lang="en-US" sz="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800" dirty="0">
                <a:solidFill>
                  <a:schemeClr val="dk1"/>
                </a:solidFill>
                <a:latin typeface="Calibri"/>
                <a:ea typeface="Calibri"/>
                <a:cs typeface="Calibri"/>
                <a:sym typeface="Calibri"/>
              </a:rPr>
              <a:t>The competition was comprised of two tasks:</a:t>
            </a:r>
          </a:p>
          <a:p>
            <a:pPr marL="228600" marR="0" lvl="0" indent="-228600" algn="l" rtl="0">
              <a:spcBef>
                <a:spcPts val="0"/>
              </a:spcBef>
              <a:spcAft>
                <a:spcPts val="0"/>
              </a:spcAft>
              <a:buFont typeface="+mj-lt"/>
              <a:buAutoNum type="arabicPeriod"/>
            </a:pPr>
            <a:r>
              <a:rPr lang="en-US" sz="800" dirty="0">
                <a:solidFill>
                  <a:schemeClr val="dk1"/>
                </a:solidFill>
                <a:latin typeface="Calibri"/>
                <a:ea typeface="Calibri"/>
                <a:cs typeface="Calibri"/>
                <a:sym typeface="Calibri"/>
              </a:rPr>
              <a:t>To deliver a 3 in. block from the open-ended box and onto the shelf receptacle whilst going through the two hoops.</a:t>
            </a:r>
          </a:p>
          <a:p>
            <a:pPr marL="228600" marR="0" lvl="0" indent="-228600" algn="l" rtl="0">
              <a:spcBef>
                <a:spcPts val="0"/>
              </a:spcBef>
              <a:spcAft>
                <a:spcPts val="0"/>
              </a:spcAft>
              <a:buFont typeface="+mj-lt"/>
              <a:buAutoNum type="arabicPeriod"/>
            </a:pPr>
            <a:r>
              <a:rPr lang="en-US" sz="800" dirty="0">
                <a:solidFill>
                  <a:schemeClr val="dk1"/>
                </a:solidFill>
                <a:latin typeface="Calibri"/>
                <a:ea typeface="Calibri"/>
                <a:cs typeface="Calibri"/>
                <a:sym typeface="Calibri"/>
              </a:rPr>
              <a:t>To hit a button under the surface of the water to release tennis balls, collect the tennis balls, and deliver them to the trash receptacle.</a:t>
            </a:r>
            <a:endParaRPr sz="800" dirty="0">
              <a:solidFill>
                <a:schemeClr val="dk1"/>
              </a:solidFill>
              <a:latin typeface="Calibri"/>
              <a:ea typeface="Calibri"/>
              <a:cs typeface="Calibri"/>
              <a:sym typeface="Calibri"/>
            </a:endParaRPr>
          </a:p>
        </p:txBody>
      </p:sp>
      <p:sp>
        <p:nvSpPr>
          <p:cNvPr id="72" name="Google Shape;72;p15"/>
          <p:cNvSpPr txBox="1"/>
          <p:nvPr/>
        </p:nvSpPr>
        <p:spPr>
          <a:xfrm>
            <a:off x="164950" y="2907275"/>
            <a:ext cx="2131200" cy="206315"/>
          </a:xfrm>
          <a:prstGeom prst="rect">
            <a:avLst/>
          </a:prstGeom>
          <a:noFill/>
          <a:ln>
            <a:noFill/>
          </a:ln>
        </p:spPr>
        <p:txBody>
          <a:bodyPr spcFirstLastPara="1" wrap="square" lIns="41200" tIns="41200" rIns="41200" bIns="41200" anchor="t" anchorCtr="0">
            <a:spAutoFit/>
          </a:bodyPr>
          <a:lstStyle/>
          <a:p>
            <a:pPr marL="0" marR="0" lvl="0" indent="0" algn="l" rtl="0">
              <a:spcBef>
                <a:spcPts val="0"/>
              </a:spcBef>
              <a:spcAft>
                <a:spcPts val="0"/>
              </a:spcAft>
              <a:buNone/>
            </a:pPr>
            <a:r>
              <a:rPr lang="en" sz="800" dirty="0">
                <a:solidFill>
                  <a:schemeClr val="dk1"/>
                </a:solidFill>
                <a:latin typeface="Calibri"/>
                <a:ea typeface="Calibri"/>
                <a:cs typeface="Calibri"/>
                <a:sym typeface="Calibri"/>
              </a:rPr>
              <a:t> </a:t>
            </a:r>
            <a:endParaRPr sz="800" dirty="0">
              <a:solidFill>
                <a:schemeClr val="dk1"/>
              </a:solidFill>
              <a:latin typeface="Calibri"/>
              <a:ea typeface="Calibri"/>
              <a:cs typeface="Calibri"/>
              <a:sym typeface="Calibri"/>
            </a:endParaRPr>
          </a:p>
        </p:txBody>
      </p:sp>
      <p:sp>
        <p:nvSpPr>
          <p:cNvPr id="73" name="Google Shape;73;p15"/>
          <p:cNvSpPr txBox="1"/>
          <p:nvPr/>
        </p:nvSpPr>
        <p:spPr>
          <a:xfrm>
            <a:off x="2450659" y="945888"/>
            <a:ext cx="3224100" cy="452537"/>
          </a:xfrm>
          <a:prstGeom prst="rect">
            <a:avLst/>
          </a:prstGeom>
          <a:noFill/>
          <a:ln>
            <a:noFill/>
          </a:ln>
        </p:spPr>
        <p:txBody>
          <a:bodyPr spcFirstLastPara="1" wrap="square" lIns="41200" tIns="41200" rIns="41200" bIns="41200" anchor="t" anchorCtr="0">
            <a:spAutoFit/>
          </a:bodyPr>
          <a:lstStyle/>
          <a:p>
            <a:pPr marL="0" marR="0" lvl="0" indent="0" algn="l" rtl="0">
              <a:spcBef>
                <a:spcPts val="0"/>
              </a:spcBef>
              <a:spcAft>
                <a:spcPts val="0"/>
              </a:spcAft>
              <a:buClr>
                <a:schemeClr val="dk1"/>
              </a:buClr>
              <a:buSzPts val="1100"/>
              <a:buFont typeface="Arial"/>
              <a:buNone/>
            </a:pPr>
            <a:r>
              <a:rPr lang="en" sz="800" dirty="0">
                <a:solidFill>
                  <a:schemeClr val="dk1"/>
                </a:solidFill>
                <a:latin typeface="Calibri"/>
                <a:ea typeface="Calibri"/>
                <a:cs typeface="Calibri"/>
                <a:sym typeface="Calibri"/>
              </a:rPr>
              <a:t>Thrusters</a:t>
            </a:r>
          </a:p>
          <a:p>
            <a:pPr marL="0" marR="0" lvl="0" indent="0" algn="l" rtl="0">
              <a:spcBef>
                <a:spcPts val="0"/>
              </a:spcBef>
              <a:spcAft>
                <a:spcPts val="0"/>
              </a:spcAft>
              <a:buClr>
                <a:schemeClr val="dk1"/>
              </a:buClr>
              <a:buSzPts val="1100"/>
              <a:buFont typeface="Arial"/>
              <a:buNone/>
            </a:pPr>
            <a:r>
              <a:rPr lang="en" sz="800" dirty="0">
                <a:solidFill>
                  <a:schemeClr val="dk1"/>
                </a:solidFill>
                <a:latin typeface="Calibri"/>
                <a:ea typeface="Calibri"/>
                <a:cs typeface="Calibri"/>
                <a:sym typeface="Calibri"/>
              </a:rPr>
              <a:t>Ballast Tank System</a:t>
            </a:r>
            <a:endParaRPr sz="800" dirty="0">
              <a:solidFill>
                <a:schemeClr val="dk1"/>
              </a:solidFill>
              <a:latin typeface="Calibri"/>
              <a:ea typeface="Calibri"/>
              <a:cs typeface="Calibri"/>
              <a:sym typeface="Calibri"/>
            </a:endParaRPr>
          </a:p>
          <a:p>
            <a:pPr marL="0" marR="0" lvl="0" indent="0" algn="l" rtl="0">
              <a:spcBef>
                <a:spcPts val="0"/>
              </a:spcBef>
              <a:spcAft>
                <a:spcPts val="0"/>
              </a:spcAft>
              <a:buNone/>
            </a:pPr>
            <a:endParaRPr sz="800" dirty="0">
              <a:solidFill>
                <a:schemeClr val="dk1"/>
              </a:solidFill>
              <a:latin typeface="Calibri"/>
              <a:ea typeface="Calibri"/>
              <a:cs typeface="Calibri"/>
              <a:sym typeface="Calibri"/>
            </a:endParaRPr>
          </a:p>
        </p:txBody>
      </p:sp>
      <p:sp>
        <p:nvSpPr>
          <p:cNvPr id="74" name="Google Shape;74;p15"/>
          <p:cNvSpPr/>
          <p:nvPr/>
        </p:nvSpPr>
        <p:spPr>
          <a:xfrm>
            <a:off x="2450617" y="2907258"/>
            <a:ext cx="3224100" cy="150000"/>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a:solidFill>
                  <a:schemeClr val="lt1"/>
                </a:solidFill>
                <a:latin typeface="Calibri"/>
                <a:ea typeface="Calibri"/>
                <a:cs typeface="Calibri"/>
                <a:sym typeface="Calibri"/>
              </a:rPr>
              <a:t>ADS Diagram</a:t>
            </a:r>
            <a:endParaRPr sz="300"/>
          </a:p>
        </p:txBody>
      </p:sp>
      <p:sp>
        <p:nvSpPr>
          <p:cNvPr id="75" name="Google Shape;75;p15"/>
          <p:cNvSpPr/>
          <p:nvPr/>
        </p:nvSpPr>
        <p:spPr>
          <a:xfrm>
            <a:off x="5744475" y="3508426"/>
            <a:ext cx="3224100" cy="150000"/>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dirty="0">
                <a:solidFill>
                  <a:schemeClr val="lt1"/>
                </a:solidFill>
                <a:latin typeface="Calibri"/>
                <a:ea typeface="Calibri"/>
                <a:cs typeface="Calibri"/>
                <a:sym typeface="Calibri"/>
              </a:rPr>
              <a:t>Current Status/Future Work</a:t>
            </a:r>
            <a:endParaRPr sz="300" dirty="0"/>
          </a:p>
        </p:txBody>
      </p:sp>
      <p:sp>
        <p:nvSpPr>
          <p:cNvPr id="76" name="Google Shape;76;p15"/>
          <p:cNvSpPr txBox="1"/>
          <p:nvPr/>
        </p:nvSpPr>
        <p:spPr>
          <a:xfrm>
            <a:off x="2932892" y="83313"/>
            <a:ext cx="3278215"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latin typeface="Calibri"/>
                <a:ea typeface="Calibri"/>
                <a:cs typeface="Calibri"/>
                <a:sym typeface="Calibri"/>
              </a:rPr>
              <a:t>IEEE Robotics Competition</a:t>
            </a:r>
            <a:endParaRPr sz="2000" b="1" dirty="0">
              <a:latin typeface="Calibri"/>
              <a:ea typeface="Calibri"/>
              <a:cs typeface="Calibri"/>
              <a:sym typeface="Calibri"/>
            </a:endParaRPr>
          </a:p>
        </p:txBody>
      </p:sp>
      <p:sp>
        <p:nvSpPr>
          <p:cNvPr id="77" name="Google Shape;77;p15"/>
          <p:cNvSpPr txBox="1"/>
          <p:nvPr/>
        </p:nvSpPr>
        <p:spPr>
          <a:xfrm>
            <a:off x="151503" y="356201"/>
            <a:ext cx="466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b="1" dirty="0">
                <a:solidFill>
                  <a:schemeClr val="dk1"/>
                </a:solidFill>
                <a:latin typeface="Calibri"/>
                <a:ea typeface="Calibri"/>
                <a:cs typeface="Calibri"/>
                <a:sym typeface="Calibri"/>
              </a:rPr>
              <a:t>Sponsor</a:t>
            </a:r>
            <a:r>
              <a:rPr lang="en" sz="900" dirty="0">
                <a:solidFill>
                  <a:schemeClr val="dk1"/>
                </a:solidFill>
                <a:latin typeface="Calibri"/>
                <a:ea typeface="Calibri"/>
                <a:cs typeface="Calibri"/>
                <a:sym typeface="Calibri"/>
              </a:rPr>
              <a:t>: </a:t>
            </a:r>
            <a:r>
              <a:rPr lang="en-US" sz="900" dirty="0">
                <a:solidFill>
                  <a:schemeClr val="dk1"/>
                </a:solidFill>
                <a:latin typeface="Calibri"/>
                <a:ea typeface="Calibri"/>
                <a:cs typeface="Calibri"/>
                <a:sym typeface="Calibri"/>
              </a:rPr>
              <a:t>Chris Conly</a:t>
            </a:r>
            <a:endParaRPr sz="900" dirty="0">
              <a:latin typeface="Calibri"/>
              <a:ea typeface="Calibri"/>
              <a:cs typeface="Calibri"/>
              <a:sym typeface="Calibri"/>
            </a:endParaRPr>
          </a:p>
          <a:p>
            <a:pPr marL="0" lvl="0" indent="0" algn="l" rtl="0">
              <a:spcBef>
                <a:spcPts val="0"/>
              </a:spcBef>
              <a:spcAft>
                <a:spcPts val="0"/>
              </a:spcAft>
              <a:buNone/>
            </a:pPr>
            <a:r>
              <a:rPr lang="en" sz="900" b="1" dirty="0">
                <a:latin typeface="Calibri"/>
                <a:ea typeface="Calibri"/>
                <a:cs typeface="Calibri"/>
                <a:sym typeface="Calibri"/>
              </a:rPr>
              <a:t>Team</a:t>
            </a:r>
            <a:r>
              <a:rPr lang="en" sz="900" dirty="0">
                <a:latin typeface="Calibri"/>
                <a:ea typeface="Calibri"/>
                <a:cs typeface="Calibri"/>
                <a:sym typeface="Calibri"/>
              </a:rPr>
              <a:t>: Joanne Mathew, Apar Pokhrel, Hunter Redhead, Sean Walter</a:t>
            </a:r>
            <a:endParaRPr sz="900" dirty="0">
              <a:latin typeface="Calibri"/>
              <a:ea typeface="Calibri"/>
              <a:cs typeface="Calibri"/>
              <a:sym typeface="Calibri"/>
            </a:endParaRPr>
          </a:p>
        </p:txBody>
      </p:sp>
      <p:sp>
        <p:nvSpPr>
          <p:cNvPr id="78" name="Google Shape;78;p15"/>
          <p:cNvSpPr/>
          <p:nvPr/>
        </p:nvSpPr>
        <p:spPr>
          <a:xfrm>
            <a:off x="5744475" y="795825"/>
            <a:ext cx="3224100" cy="150000"/>
          </a:xfrm>
          <a:prstGeom prst="rect">
            <a:avLst/>
          </a:prstGeom>
          <a:gradFill>
            <a:gsLst>
              <a:gs pos="0">
                <a:srgbClr val="1E41A0"/>
              </a:gs>
              <a:gs pos="50000">
                <a:srgbClr val="1E41A0">
                  <a:alpha val="64705"/>
                </a:srgbClr>
              </a:gs>
              <a:gs pos="100000">
                <a:srgbClr val="1E41A0"/>
              </a:gs>
            </a:gsLst>
            <a:lin ang="2700006" scaled="0"/>
          </a:gradFill>
          <a:ln>
            <a:noFill/>
          </a:ln>
        </p:spPr>
        <p:txBody>
          <a:bodyPr spcFirstLastPara="1" wrap="square" lIns="20600" tIns="10300" rIns="20600" bIns="10300" anchor="t" anchorCtr="0">
            <a:noAutofit/>
          </a:bodyPr>
          <a:lstStyle/>
          <a:p>
            <a:pPr marL="0" marR="0" lvl="0" indent="0" algn="ctr" rtl="0">
              <a:spcBef>
                <a:spcPts val="0"/>
              </a:spcBef>
              <a:spcAft>
                <a:spcPts val="0"/>
              </a:spcAft>
              <a:buNone/>
            </a:pPr>
            <a:r>
              <a:rPr lang="en" sz="800" b="1" dirty="0">
                <a:solidFill>
                  <a:schemeClr val="lt1"/>
                </a:solidFill>
                <a:latin typeface="Calibri"/>
                <a:ea typeface="Calibri"/>
                <a:cs typeface="Calibri"/>
                <a:sym typeface="Calibri"/>
              </a:rPr>
              <a:t>Design Details</a:t>
            </a:r>
            <a:endParaRPr sz="300" dirty="0"/>
          </a:p>
        </p:txBody>
      </p:sp>
      <p:sp>
        <p:nvSpPr>
          <p:cNvPr id="79" name="Google Shape;79;p15"/>
          <p:cNvSpPr txBox="1"/>
          <p:nvPr/>
        </p:nvSpPr>
        <p:spPr>
          <a:xfrm>
            <a:off x="2450659" y="2907263"/>
            <a:ext cx="3224100" cy="206400"/>
          </a:xfrm>
          <a:prstGeom prst="rect">
            <a:avLst/>
          </a:prstGeom>
          <a:noFill/>
          <a:ln>
            <a:noFill/>
          </a:ln>
        </p:spPr>
        <p:txBody>
          <a:bodyPr spcFirstLastPara="1" wrap="square" lIns="41200" tIns="41200" rIns="41200" bIns="41200" anchor="t" anchorCtr="0">
            <a:spAutoFit/>
          </a:bodyPr>
          <a:lstStyle/>
          <a:p>
            <a:pPr marL="0" lvl="0" indent="0" algn="l" rtl="0">
              <a:spcBef>
                <a:spcPts val="0"/>
              </a:spcBef>
              <a:spcAft>
                <a:spcPts val="0"/>
              </a:spcAft>
              <a:buClr>
                <a:schemeClr val="dk1"/>
              </a:buClr>
              <a:buFont typeface="Arial"/>
              <a:buNone/>
            </a:pPr>
            <a:endParaRPr sz="800" b="0" i="0" u="none" strike="noStrike" cap="none">
              <a:solidFill>
                <a:schemeClr val="dk1"/>
              </a:solidFill>
              <a:latin typeface="Calibri"/>
              <a:ea typeface="Calibri"/>
              <a:cs typeface="Calibri"/>
              <a:sym typeface="Calibri"/>
            </a:endParaRPr>
          </a:p>
        </p:txBody>
      </p:sp>
      <p:sp>
        <p:nvSpPr>
          <p:cNvPr id="80" name="Google Shape;80;p15"/>
          <p:cNvSpPr txBox="1"/>
          <p:nvPr/>
        </p:nvSpPr>
        <p:spPr>
          <a:xfrm>
            <a:off x="5744483" y="945900"/>
            <a:ext cx="3224100" cy="206400"/>
          </a:xfrm>
          <a:prstGeom prst="rect">
            <a:avLst/>
          </a:prstGeom>
          <a:noFill/>
          <a:ln>
            <a:noFill/>
          </a:ln>
        </p:spPr>
        <p:txBody>
          <a:bodyPr spcFirstLastPara="1" wrap="square" lIns="41200" tIns="41200" rIns="41200" bIns="41200" anchor="t" anchorCtr="0">
            <a:spAutoFit/>
          </a:bodyPr>
          <a:lstStyle/>
          <a:p>
            <a:pPr marL="0" lvl="0" indent="0" algn="l" rtl="0">
              <a:spcBef>
                <a:spcPts val="0"/>
              </a:spcBef>
              <a:spcAft>
                <a:spcPts val="0"/>
              </a:spcAft>
              <a:buNone/>
            </a:pPr>
            <a:endParaRPr sz="800" b="0" i="0" u="none" strike="noStrike" cap="none">
              <a:solidFill>
                <a:schemeClr val="dk1"/>
              </a:solidFill>
              <a:latin typeface="Calibri"/>
              <a:ea typeface="Calibri"/>
              <a:cs typeface="Calibri"/>
              <a:sym typeface="Calibri"/>
            </a:endParaRPr>
          </a:p>
        </p:txBody>
      </p:sp>
      <p:sp>
        <p:nvSpPr>
          <p:cNvPr id="81" name="Google Shape;81;p15"/>
          <p:cNvSpPr txBox="1"/>
          <p:nvPr/>
        </p:nvSpPr>
        <p:spPr>
          <a:xfrm>
            <a:off x="5744483" y="3658413"/>
            <a:ext cx="3224100" cy="1068300"/>
          </a:xfrm>
          <a:prstGeom prst="rect">
            <a:avLst/>
          </a:prstGeom>
          <a:noFill/>
          <a:ln>
            <a:noFill/>
          </a:ln>
        </p:spPr>
        <p:txBody>
          <a:bodyPr spcFirstLastPara="1" wrap="square" lIns="41200" tIns="41200" rIns="41200" bIns="41200" anchor="t" anchorCtr="0">
            <a:sp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Currently game is very bare bones only defaults to one game mode (FFA). Only has a limited number of maps and characters to select from. Characters all handle the same. For future work we would want to expand on maps, character, character abilities, different balls/ball attributes. We would also like to expand the Network component to be available over the internet instead of just local hosting. The issues that the game has aren't game breaking (we hope) but we would like to fix all the different bugs that are present in the game.</a:t>
            </a:r>
            <a:endParaRPr sz="800">
              <a:solidFill>
                <a:schemeClr val="dk1"/>
              </a:solidFill>
              <a:latin typeface="Calibri"/>
              <a:ea typeface="Calibri"/>
              <a:cs typeface="Calibri"/>
              <a:sym typeface="Calibri"/>
            </a:endParaRPr>
          </a:p>
        </p:txBody>
      </p:sp>
      <p:sp>
        <p:nvSpPr>
          <p:cNvPr id="85" name="Google Shape;85;p15"/>
          <p:cNvSpPr/>
          <p:nvPr/>
        </p:nvSpPr>
        <p:spPr>
          <a:xfrm>
            <a:off x="2458592" y="1663508"/>
            <a:ext cx="3224100" cy="150000"/>
          </a:xfrm>
          <a:prstGeom prst="rect">
            <a:avLst/>
          </a:prstGeom>
          <a:gradFill>
            <a:gsLst>
              <a:gs pos="0">
                <a:srgbClr val="1E41A0"/>
              </a:gs>
              <a:gs pos="50000">
                <a:srgbClr val="1E41A0">
                  <a:alpha val="64705"/>
                </a:srgbClr>
              </a:gs>
              <a:gs pos="100000">
                <a:srgbClr val="1E41A0"/>
              </a:gs>
            </a:gsLst>
            <a:lin ang="2700006" scaled="0"/>
          </a:gradFill>
          <a:ln>
            <a:noFill/>
          </a:ln>
        </p:spPr>
        <p:txBody>
          <a:bodyPr spcFirstLastPara="1" wrap="square" lIns="20600" tIns="10300" rIns="20600" bIns="10300" anchor="t" anchorCtr="0">
            <a:noAutofit/>
          </a:bodyPr>
          <a:lstStyle/>
          <a:p>
            <a:pPr marL="0" marR="0" lvl="0" indent="457200" algn="l" rtl="0">
              <a:spcBef>
                <a:spcPts val="0"/>
              </a:spcBef>
              <a:spcAft>
                <a:spcPts val="0"/>
              </a:spcAft>
              <a:buNone/>
            </a:pPr>
            <a:r>
              <a:rPr lang="en" sz="800" b="1">
                <a:solidFill>
                  <a:schemeClr val="lt1"/>
                </a:solidFill>
                <a:latin typeface="Calibri"/>
                <a:ea typeface="Calibri"/>
                <a:cs typeface="Calibri"/>
                <a:sym typeface="Calibri"/>
              </a:rPr>
              <a:t>                            Design/Implementation</a:t>
            </a:r>
            <a:endParaRPr sz="300"/>
          </a:p>
        </p:txBody>
      </p:sp>
      <p:sp>
        <p:nvSpPr>
          <p:cNvPr id="86" name="Google Shape;86;p15"/>
          <p:cNvSpPr txBox="1"/>
          <p:nvPr/>
        </p:nvSpPr>
        <p:spPr>
          <a:xfrm>
            <a:off x="2450625" y="1830600"/>
            <a:ext cx="31521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latin typeface="Calibri"/>
                <a:ea typeface="Calibri"/>
                <a:cs typeface="Calibri"/>
                <a:sym typeface="Calibri"/>
              </a:rPr>
              <a:t>The 5D’s is built on the Unity Game engine designed for keyboard and mouse input. The network controller is built through the Mirror library and is designed for local area network connections. The Character Controller, Animation Controller, and Character/Map Selector are all built using </a:t>
            </a:r>
            <a:r>
              <a:rPr lang="en" sz="800" dirty="0">
                <a:solidFill>
                  <a:schemeClr val="dk1"/>
                </a:solidFill>
                <a:latin typeface="Calibri"/>
                <a:ea typeface="Calibri"/>
                <a:cs typeface="Calibri"/>
                <a:sym typeface="Calibri"/>
              </a:rPr>
              <a:t> object-oriented programming practices utilizing built in, high-level, C# functionality.  The playable maps and characters were designed by the developers using purchased, prefabricated assets from the Unity Store. </a:t>
            </a:r>
            <a:endParaRPr sz="800" dirty="0">
              <a:latin typeface="Calibri"/>
              <a:ea typeface="Calibri"/>
              <a:cs typeface="Calibri"/>
              <a:sym typeface="Calibri"/>
            </a:endParaRPr>
          </a:p>
        </p:txBody>
      </p:sp>
      <p:sp>
        <p:nvSpPr>
          <p:cNvPr id="26" name="Google Shape;76;p15">
            <a:extLst>
              <a:ext uri="{FF2B5EF4-FFF2-40B4-BE49-F238E27FC236}">
                <a16:creationId xmlns:a16="http://schemas.microsoft.com/office/drawing/2014/main" id="{8AAA6803-C494-6B9C-4F89-A7FF49F52930}"/>
              </a:ext>
            </a:extLst>
          </p:cNvPr>
          <p:cNvSpPr txBox="1"/>
          <p:nvPr/>
        </p:nvSpPr>
        <p:spPr>
          <a:xfrm>
            <a:off x="151503" y="35606"/>
            <a:ext cx="2014191"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Calibri"/>
                <a:ea typeface="Calibri"/>
                <a:cs typeface="Calibri"/>
                <a:sym typeface="Calibri"/>
              </a:rPr>
              <a:t>The Drowning Robots</a:t>
            </a:r>
            <a:endParaRPr sz="1600" b="1" dirty="0">
              <a:latin typeface="Calibri"/>
              <a:ea typeface="Calibri"/>
              <a:cs typeface="Calibri"/>
              <a:sym typeface="Calibri"/>
            </a:endParaRPr>
          </a:p>
        </p:txBody>
      </p:sp>
      <p:pic>
        <p:nvPicPr>
          <p:cNvPr id="5" name="Picture 4">
            <a:extLst>
              <a:ext uri="{FF2B5EF4-FFF2-40B4-BE49-F238E27FC236}">
                <a16:creationId xmlns:a16="http://schemas.microsoft.com/office/drawing/2014/main" id="{BD41072A-16C8-FE35-7483-00831275662D}"/>
              </a:ext>
            </a:extLst>
          </p:cNvPr>
          <p:cNvPicPr>
            <a:picLocks noChangeAspect="1"/>
          </p:cNvPicPr>
          <p:nvPr/>
        </p:nvPicPr>
        <p:blipFill>
          <a:blip r:embed="rId3"/>
          <a:stretch>
            <a:fillRect/>
          </a:stretch>
        </p:blipFill>
        <p:spPr>
          <a:xfrm>
            <a:off x="477288" y="2920771"/>
            <a:ext cx="1466293" cy="1863320"/>
          </a:xfrm>
          <a:prstGeom prst="rect">
            <a:avLst/>
          </a:prstGeom>
        </p:spPr>
      </p:pic>
      <p:pic>
        <p:nvPicPr>
          <p:cNvPr id="14" name="Picture 13" descr="Diagram&#10;&#10;Description automatically generated">
            <a:extLst>
              <a:ext uri="{FF2B5EF4-FFF2-40B4-BE49-F238E27FC236}">
                <a16:creationId xmlns:a16="http://schemas.microsoft.com/office/drawing/2014/main" id="{397109DD-0AAC-C237-DDBC-99D10E4D7BB2}"/>
              </a:ext>
            </a:extLst>
          </p:cNvPr>
          <p:cNvPicPr>
            <a:picLocks noChangeAspect="1"/>
          </p:cNvPicPr>
          <p:nvPr/>
        </p:nvPicPr>
        <p:blipFill>
          <a:blip r:embed="rId4"/>
          <a:stretch>
            <a:fillRect/>
          </a:stretch>
        </p:blipFill>
        <p:spPr>
          <a:xfrm>
            <a:off x="2747747" y="3010392"/>
            <a:ext cx="2557856" cy="1830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16 HGWS Workshop">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337</Words>
  <Application>Microsoft Office PowerPoint</Application>
  <PresentationFormat>On-screen Show (16:9)</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Hunter Redhead</cp:lastModifiedBy>
  <cp:revision>2</cp:revision>
  <dcterms:modified xsi:type="dcterms:W3CDTF">2022-05-06T00:23:27Z</dcterms:modified>
</cp:coreProperties>
</file>