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1" r:id="rId3"/>
    <p:sldId id="264" r:id="rId4"/>
    <p:sldId id="266" r:id="rId5"/>
    <p:sldId id="267" r:id="rId6"/>
    <p:sldId id="268" r:id="rId7"/>
    <p:sldId id="258" r:id="rId8"/>
    <p:sldId id="257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230D4F-3317-4DD8-9C27-CD902730F7D2}">
          <p14:sldIdLst>
            <p14:sldId id="269"/>
            <p14:sldId id="271"/>
            <p14:sldId id="264"/>
            <p14:sldId id="266"/>
            <p14:sldId id="267"/>
            <p14:sldId id="268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54621-44DE-490F-95C1-F7D2AA638D2A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C6CE1-0862-419E-89B9-8B5891375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71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A555-5A86-418E-BE7F-7BA3B967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D971E-4D57-423D-AEAD-40C765201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105E-4E3A-4872-9820-88EA9B7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3F0A-A167-4DAA-BA82-E20F07E3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C989-DA8F-45D3-B81D-EE0BE44B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78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58D1-D299-4053-8D96-BE393DFF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ED52-002A-4113-A111-A199B32B5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58AB-24E1-48A3-AC94-C8E7144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1159-8E4A-45EE-8C93-A3131726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B708-1F88-42CB-92C4-D483DAC9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36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50AC3-31DC-4C10-BEBE-90CCB55C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A91F-D86B-4F90-B823-54712E104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81A5C-BD56-493F-A0F7-30D86A1D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C993-FF02-4176-B7E9-B22C8D0C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B323-C9E8-40AF-B979-88D3B378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5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1DCC-E20E-4492-A99B-D0F9CD20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2092-D9B5-4715-B3E1-9AD5D4F7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8B31-8979-4820-8E0F-2C2DE1FA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6D14-6A05-4048-9F91-7F3CE90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617D-7B81-4BFF-919F-6FB3D1E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7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B6A0-BEAE-4DED-BDB3-F7715C6A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2885-6B9C-46DA-A074-2C7150D6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797C-3029-4374-A4F2-651DCD56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42F0-A71D-4DCB-8D2E-CD518816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35BD-48D7-4D77-B21C-2C265223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14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D41D-AFC5-4E9D-BDAE-1574565A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F493-8BC1-4561-BF73-0607001DF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85C82-3D68-417C-8D72-62726721C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F122D-7ECD-470C-A2A7-AB83C93B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514B7-6E79-4192-B7B6-C77B477D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8F7C-41D7-428B-B922-5A19A595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46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34F8-272C-487C-92DC-84FDF22A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F9FDB-194E-45C0-A889-C219D8C3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D6A6C-0E61-4FC0-8D7F-97A19A38F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5387-B601-4867-836F-1A88D3DF9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80E8E-FC23-445A-B96C-1A2A2887F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73A04-7C38-4E85-B572-9E74FAD8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337CF-3F47-4CF7-B20F-3A26422B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E28C9-4574-4C14-B430-BD7D720D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2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7EFB-54E2-4CE8-9665-1BEB58CF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760A8-BEFD-4224-B01C-178DA01B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47F6F-0873-4D05-A4F8-F3B899C4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48DD4-3B61-43B4-B935-6EF9E612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8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EF107-E4EC-4F95-862C-194ABB96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4D3A7-CFE3-48DB-A1FC-49E864DC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D64C-D517-4646-9CE4-CF7925DB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0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926A-6DFD-4D1D-A513-5F27D516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E477-6256-4EEA-969E-3CBA0AC1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36301-7030-411F-A00F-BD7246D1C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7CE7F-3DB7-4E41-9D78-B02E9BAB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8A97-1846-475F-8F2A-D56DE82B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CF1B-43D1-4AA5-AAAA-74B4E141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8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E3A2-EF39-48B1-A819-936ABFF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4CA1A-E7E0-4071-B1FB-A72BF0788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697B-05F8-40AF-A3E5-AE62CC5C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5F3FB-0532-43E2-9D0B-E0AB2BDA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FFDBE-EFC9-4B17-BBDA-538AA14F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21F9D-9F81-4AA7-B8B7-6D92301A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C0519-05ED-404A-9F58-B6CCCC64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12EDE-5A7F-4C91-BA8B-1E6337AE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0D05-AA7B-40ED-B628-55CEC2351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EDB2-EA06-405F-B4ED-B3B207E34085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8A87-B7B2-4E0A-BE5A-0110EDFF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34D8-6BC8-4B97-9A3A-5CE8CB1F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4811-6751-4774-8F27-CA0347338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52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bsedu-my.sharepoint.com/:x:/g/personal/j_melliza_mbs_edu/EZyATu9123dKsixjFfrhaoABQb6B86IwoK82VhTWSiuK6A?e=18w2nN" TargetMode="External"/><Relationship Id="rId2" Type="http://schemas.openxmlformats.org/officeDocument/2006/relationships/hyperlink" Target="https://mbsedu-my.sharepoint.com/:x:/g/personal/j_melliza_mbs_edu/EWm92wKE2hdJp9_5DlSogewBZIAVDCCPA9RCmfpqLUSl8Q?e=O1tcb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08FC2B-A85C-4B58-8CDF-8B885B4C240F}"/>
              </a:ext>
            </a:extLst>
          </p:cNvPr>
          <p:cNvSpPr txBox="1"/>
          <p:nvPr/>
        </p:nvSpPr>
        <p:spPr>
          <a:xfrm>
            <a:off x="4867275" y="5786943"/>
            <a:ext cx="245745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100" b="1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Client: </a:t>
            </a:r>
            <a:r>
              <a:rPr lang="en-AU" sz="1100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Melbourne Business School</a:t>
            </a:r>
            <a:endParaRPr lang="en-AU" sz="1100" b="1" dirty="0">
              <a:solidFill>
                <a:srgbClr val="012169"/>
              </a:solidFill>
              <a:latin typeface="Arial" panose="020B060402020202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en-AU" sz="1100" b="1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Version: </a:t>
            </a:r>
            <a:r>
              <a:rPr lang="en-AU" sz="1100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v1.2</a:t>
            </a:r>
            <a:endParaRPr lang="en-AU" sz="1100" b="1" dirty="0">
              <a:solidFill>
                <a:srgbClr val="012169"/>
              </a:solidFill>
              <a:latin typeface="Arial" panose="020B060402020202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en-AU" sz="1100" b="1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Ref: </a:t>
            </a:r>
            <a:r>
              <a:rPr lang="en-AU" sz="1100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#0013</a:t>
            </a:r>
            <a:endParaRPr lang="en-AU" sz="1100" b="1" dirty="0">
              <a:solidFill>
                <a:srgbClr val="012169"/>
              </a:solidFill>
              <a:latin typeface="Arial" panose="020B060402020202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en-AU" sz="1100" b="1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File: </a:t>
            </a:r>
            <a:r>
              <a:rPr lang="en-AU" sz="1100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MBS_Report_v1.2</a:t>
            </a:r>
          </a:p>
          <a:p>
            <a:pPr algn="ctr"/>
            <a:r>
              <a:rPr lang="en-AU" sz="1100" b="1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Date: </a:t>
            </a:r>
            <a:r>
              <a:rPr lang="en-AU" sz="1100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21-03-2022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6A114-6877-4AF4-8A52-67E3292C4E3E}"/>
              </a:ext>
            </a:extLst>
          </p:cNvPr>
          <p:cNvSpPr txBox="1"/>
          <p:nvPr/>
        </p:nvSpPr>
        <p:spPr>
          <a:xfrm>
            <a:off x="3958620" y="2313746"/>
            <a:ext cx="42747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2060"/>
                </a:solidFill>
              </a:rPr>
              <a:t>Contents:</a:t>
            </a:r>
            <a:br>
              <a:rPr lang="en-AU" b="1" dirty="0">
                <a:solidFill>
                  <a:srgbClr val="002060"/>
                </a:solidFill>
              </a:rPr>
            </a:br>
            <a:endParaRPr lang="en-AU" b="1" dirty="0">
              <a:solidFill>
                <a:srgbClr val="00206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AU" dirty="0">
                <a:solidFill>
                  <a:srgbClr val="002060"/>
                </a:solidFill>
              </a:rPr>
              <a:t>Itemised overview of changes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AU" dirty="0">
                <a:solidFill>
                  <a:srgbClr val="002060"/>
                </a:solidFill>
              </a:rPr>
              <a:t>Outstanding questions after wireframing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AU" dirty="0">
                <a:solidFill>
                  <a:srgbClr val="002060"/>
                </a:solidFill>
              </a:rPr>
              <a:t>Visual overview of changes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AU" dirty="0">
                <a:solidFill>
                  <a:srgbClr val="002060"/>
                </a:solidFill>
              </a:rPr>
              <a:t>Phase 2 changes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AU" dirty="0">
                <a:solidFill>
                  <a:srgbClr val="002060"/>
                </a:solidFill>
              </a:rPr>
              <a:t>Phase 3 changes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C6BA23-F3B6-418C-B889-10AFC2AD2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49C3E5-9439-49C6-A249-1245E32CC9FB}"/>
              </a:ext>
            </a:extLst>
          </p:cNvPr>
          <p:cNvSpPr txBox="1"/>
          <p:nvPr/>
        </p:nvSpPr>
        <p:spPr>
          <a:xfrm>
            <a:off x="3048000" y="41020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Wireframe Document</a:t>
            </a:r>
          </a:p>
          <a:p>
            <a:pPr algn="ctr"/>
            <a:endParaRPr lang="en-AU" b="1" dirty="0">
              <a:solidFill>
                <a:srgbClr val="012169"/>
              </a:solidFill>
              <a:latin typeface="Arial" panose="020B060402020202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en-AU" sz="2400" dirty="0">
                <a:solidFill>
                  <a:srgbClr val="012169"/>
                </a:solidFill>
                <a:latin typeface="Arial" panose="020B0604020202020204" pitchFamily="34" charset="0"/>
                <a:cs typeface="Cordia New" panose="020B0304020202020204" pitchFamily="34" charset="-34"/>
              </a:rPr>
              <a:t>MBS Build on You project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8721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4F5B426-D0C9-40BD-BD14-29C94EE9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42" y="428055"/>
            <a:ext cx="6902516" cy="5843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1F3B01-18C0-486F-93CE-386B96D71ABD}"/>
              </a:ext>
            </a:extLst>
          </p:cNvPr>
          <p:cNvSpPr txBox="1"/>
          <p:nvPr/>
        </p:nvSpPr>
        <p:spPr>
          <a:xfrm>
            <a:off x="298125" y="3542061"/>
            <a:ext cx="153407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2.3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a filter to this I.e. Look at group/level by location</a:t>
            </a:r>
            <a:endParaRPr lang="en-AU" sz="9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F8167E-5588-42D0-A581-755CA912A190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1832198" y="2377134"/>
            <a:ext cx="505966" cy="148809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DD2F0F03-AD4C-41A0-A85D-AAC9534FDEC5}"/>
              </a:ext>
            </a:extLst>
          </p:cNvPr>
          <p:cNvSpPr/>
          <p:nvPr/>
        </p:nvSpPr>
        <p:spPr>
          <a:xfrm>
            <a:off x="2338164" y="1281246"/>
            <a:ext cx="306578" cy="1990460"/>
          </a:xfrm>
          <a:prstGeom prst="leftBrace">
            <a:avLst>
              <a:gd name="adj1" fmla="val 0"/>
              <a:gd name="adj2" fmla="val 55057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014919576">
                  <a:custGeom>
                    <a:avLst/>
                    <a:gdLst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  <a:gd name="connsiteX7" fmla="*/ 306578 w 306578"/>
                      <a:gd name="connsiteY7" fmla="*/ 1216404 h 1216404"/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6578" h="1216404" stroke="0" extrusionOk="0">
                        <a:moveTo>
                          <a:pt x="306578" y="1216404"/>
                        </a:moveTo>
                        <a:cubicBezTo>
                          <a:pt x="222442" y="1214713"/>
                          <a:pt x="151057" y="1204946"/>
                          <a:pt x="153289" y="1190857"/>
                        </a:cubicBezTo>
                        <a:cubicBezTo>
                          <a:pt x="118062" y="940251"/>
                          <a:pt x="165495" y="700830"/>
                          <a:pt x="153289" y="633749"/>
                        </a:cubicBezTo>
                        <a:cubicBezTo>
                          <a:pt x="157458" y="608726"/>
                          <a:pt x="92818" y="597143"/>
                          <a:pt x="0" y="608202"/>
                        </a:cubicBezTo>
                        <a:cubicBezTo>
                          <a:pt x="82386" y="607791"/>
                          <a:pt x="154764" y="597240"/>
                          <a:pt x="153289" y="582655"/>
                        </a:cubicBezTo>
                        <a:cubicBezTo>
                          <a:pt x="107374" y="351323"/>
                          <a:pt x="129073" y="94160"/>
                          <a:pt x="153289" y="25547"/>
                        </a:cubicBezTo>
                        <a:cubicBezTo>
                          <a:pt x="152609" y="8873"/>
                          <a:pt x="229996" y="5663"/>
                          <a:pt x="306578" y="0"/>
                        </a:cubicBezTo>
                        <a:cubicBezTo>
                          <a:pt x="224234" y="475569"/>
                          <a:pt x="204949" y="831819"/>
                          <a:pt x="306578" y="1216404"/>
                        </a:cubicBezTo>
                        <a:close/>
                      </a:path>
                      <a:path w="306578" h="1216404" fill="none" extrusionOk="0">
                        <a:moveTo>
                          <a:pt x="306578" y="1216404"/>
                        </a:moveTo>
                        <a:cubicBezTo>
                          <a:pt x="221918" y="1215387"/>
                          <a:pt x="153053" y="1204881"/>
                          <a:pt x="153289" y="1190857"/>
                        </a:cubicBezTo>
                        <a:cubicBezTo>
                          <a:pt x="194252" y="982466"/>
                          <a:pt x="111152" y="883875"/>
                          <a:pt x="153289" y="633749"/>
                        </a:cubicBezTo>
                        <a:cubicBezTo>
                          <a:pt x="153833" y="615516"/>
                          <a:pt x="84885" y="600834"/>
                          <a:pt x="0" y="608202"/>
                        </a:cubicBezTo>
                        <a:cubicBezTo>
                          <a:pt x="83758" y="606893"/>
                          <a:pt x="150994" y="597172"/>
                          <a:pt x="153289" y="582655"/>
                        </a:cubicBezTo>
                        <a:cubicBezTo>
                          <a:pt x="130388" y="406781"/>
                          <a:pt x="133026" y="223955"/>
                          <a:pt x="153289" y="25547"/>
                        </a:cubicBezTo>
                        <a:cubicBezTo>
                          <a:pt x="162372" y="14975"/>
                          <a:pt x="215936" y="-7499"/>
                          <a:pt x="30657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E499FC-0ABA-4340-BA4C-39D9E590FEE4}"/>
              </a:ext>
            </a:extLst>
          </p:cNvPr>
          <p:cNvSpPr txBox="1"/>
          <p:nvPr/>
        </p:nvSpPr>
        <p:spPr>
          <a:xfrm>
            <a:off x="9086799" y="773415"/>
            <a:ext cx="1534073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2.3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rgbClr val="000000"/>
                </a:solidFill>
                <a:latin typeface="Calibri" panose="020F0502020204030204" pitchFamily="34" charset="0"/>
              </a:rPr>
              <a:t>Build a ‘heat map’ of activity </a:t>
            </a:r>
            <a:endParaRPr lang="en-AU" sz="9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BB6F14-1EDF-42D4-9F95-C51C9852930D}"/>
              </a:ext>
            </a:extLst>
          </p:cNvPr>
          <p:cNvCxnSpPr>
            <a:cxnSpLocks/>
            <a:stCxn id="40" idx="1"/>
            <a:endCxn id="8" idx="3"/>
          </p:cNvCxnSpPr>
          <p:nvPr/>
        </p:nvCxnSpPr>
        <p:spPr>
          <a:xfrm flipH="1" flipV="1">
            <a:off x="1832198" y="3865227"/>
            <a:ext cx="521778" cy="122170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68F49E32-272F-4DC5-A129-E53023A44761}"/>
              </a:ext>
            </a:extLst>
          </p:cNvPr>
          <p:cNvSpPr/>
          <p:nvPr/>
        </p:nvSpPr>
        <p:spPr>
          <a:xfrm>
            <a:off x="2353976" y="3795975"/>
            <a:ext cx="306578" cy="2344765"/>
          </a:xfrm>
          <a:prstGeom prst="leftBrace">
            <a:avLst>
              <a:gd name="adj1" fmla="val 0"/>
              <a:gd name="adj2" fmla="val 55057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014919576">
                  <a:custGeom>
                    <a:avLst/>
                    <a:gdLst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  <a:gd name="connsiteX7" fmla="*/ 306578 w 306578"/>
                      <a:gd name="connsiteY7" fmla="*/ 1216404 h 1216404"/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6578" h="1216404" stroke="0" extrusionOk="0">
                        <a:moveTo>
                          <a:pt x="306578" y="1216404"/>
                        </a:moveTo>
                        <a:cubicBezTo>
                          <a:pt x="222442" y="1214713"/>
                          <a:pt x="151057" y="1204946"/>
                          <a:pt x="153289" y="1190857"/>
                        </a:cubicBezTo>
                        <a:cubicBezTo>
                          <a:pt x="118062" y="940251"/>
                          <a:pt x="165495" y="700830"/>
                          <a:pt x="153289" y="633749"/>
                        </a:cubicBezTo>
                        <a:cubicBezTo>
                          <a:pt x="157458" y="608726"/>
                          <a:pt x="92818" y="597143"/>
                          <a:pt x="0" y="608202"/>
                        </a:cubicBezTo>
                        <a:cubicBezTo>
                          <a:pt x="82386" y="607791"/>
                          <a:pt x="154764" y="597240"/>
                          <a:pt x="153289" y="582655"/>
                        </a:cubicBezTo>
                        <a:cubicBezTo>
                          <a:pt x="107374" y="351323"/>
                          <a:pt x="129073" y="94160"/>
                          <a:pt x="153289" y="25547"/>
                        </a:cubicBezTo>
                        <a:cubicBezTo>
                          <a:pt x="152609" y="8873"/>
                          <a:pt x="229996" y="5663"/>
                          <a:pt x="306578" y="0"/>
                        </a:cubicBezTo>
                        <a:cubicBezTo>
                          <a:pt x="224234" y="475569"/>
                          <a:pt x="204949" y="831819"/>
                          <a:pt x="306578" y="1216404"/>
                        </a:cubicBezTo>
                        <a:close/>
                      </a:path>
                      <a:path w="306578" h="1216404" fill="none" extrusionOk="0">
                        <a:moveTo>
                          <a:pt x="306578" y="1216404"/>
                        </a:moveTo>
                        <a:cubicBezTo>
                          <a:pt x="221918" y="1215387"/>
                          <a:pt x="153053" y="1204881"/>
                          <a:pt x="153289" y="1190857"/>
                        </a:cubicBezTo>
                        <a:cubicBezTo>
                          <a:pt x="194252" y="982466"/>
                          <a:pt x="111152" y="883875"/>
                          <a:pt x="153289" y="633749"/>
                        </a:cubicBezTo>
                        <a:cubicBezTo>
                          <a:pt x="153833" y="615516"/>
                          <a:pt x="84885" y="600834"/>
                          <a:pt x="0" y="608202"/>
                        </a:cubicBezTo>
                        <a:cubicBezTo>
                          <a:pt x="83758" y="606893"/>
                          <a:pt x="150994" y="597172"/>
                          <a:pt x="153289" y="582655"/>
                        </a:cubicBezTo>
                        <a:cubicBezTo>
                          <a:pt x="130388" y="406781"/>
                          <a:pt x="133026" y="223955"/>
                          <a:pt x="153289" y="25547"/>
                        </a:cubicBezTo>
                        <a:cubicBezTo>
                          <a:pt x="162372" y="14975"/>
                          <a:pt x="215936" y="-7499"/>
                          <a:pt x="30657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732829-4399-4540-A186-1BF4E0C16D2A}"/>
              </a:ext>
            </a:extLst>
          </p:cNvPr>
          <p:cNvSpPr txBox="1"/>
          <p:nvPr/>
        </p:nvSpPr>
        <p:spPr>
          <a:xfrm>
            <a:off x="9086799" y="1306888"/>
            <a:ext cx="20463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Enrolment_Data.csv</a:t>
            </a:r>
          </a:p>
          <a:p>
            <a:r>
              <a:rPr lang="en-AU" sz="900" dirty="0"/>
              <a:t>Working_location_coord_script.py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776729-9D99-4525-80B6-5B882E40E240}"/>
              </a:ext>
            </a:extLst>
          </p:cNvPr>
          <p:cNvSpPr txBox="1"/>
          <p:nvPr/>
        </p:nvSpPr>
        <p:spPr>
          <a:xfrm>
            <a:off x="9700547" y="4822589"/>
            <a:ext cx="204632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Enrolment_Data.csv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1693F861-3CB5-499D-97B3-13E785E7007E}"/>
              </a:ext>
            </a:extLst>
          </p:cNvPr>
          <p:cNvSpPr/>
          <p:nvPr/>
        </p:nvSpPr>
        <p:spPr>
          <a:xfrm rot="10800000">
            <a:off x="9393969" y="3834626"/>
            <a:ext cx="306578" cy="2436539"/>
          </a:xfrm>
          <a:prstGeom prst="leftBrace">
            <a:avLst>
              <a:gd name="adj1" fmla="val 0"/>
              <a:gd name="adj2" fmla="val 55057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014919576">
                  <a:custGeom>
                    <a:avLst/>
                    <a:gdLst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  <a:gd name="connsiteX7" fmla="*/ 306578 w 306578"/>
                      <a:gd name="connsiteY7" fmla="*/ 1216404 h 1216404"/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6578" h="1216404" stroke="0" extrusionOk="0">
                        <a:moveTo>
                          <a:pt x="306578" y="1216404"/>
                        </a:moveTo>
                        <a:cubicBezTo>
                          <a:pt x="222442" y="1214713"/>
                          <a:pt x="151057" y="1204946"/>
                          <a:pt x="153289" y="1190857"/>
                        </a:cubicBezTo>
                        <a:cubicBezTo>
                          <a:pt x="118062" y="940251"/>
                          <a:pt x="165495" y="700830"/>
                          <a:pt x="153289" y="633749"/>
                        </a:cubicBezTo>
                        <a:cubicBezTo>
                          <a:pt x="157458" y="608726"/>
                          <a:pt x="92818" y="597143"/>
                          <a:pt x="0" y="608202"/>
                        </a:cubicBezTo>
                        <a:cubicBezTo>
                          <a:pt x="82386" y="607791"/>
                          <a:pt x="154764" y="597240"/>
                          <a:pt x="153289" y="582655"/>
                        </a:cubicBezTo>
                        <a:cubicBezTo>
                          <a:pt x="107374" y="351323"/>
                          <a:pt x="129073" y="94160"/>
                          <a:pt x="153289" y="25547"/>
                        </a:cubicBezTo>
                        <a:cubicBezTo>
                          <a:pt x="152609" y="8873"/>
                          <a:pt x="229996" y="5663"/>
                          <a:pt x="306578" y="0"/>
                        </a:cubicBezTo>
                        <a:cubicBezTo>
                          <a:pt x="224234" y="475569"/>
                          <a:pt x="204949" y="831819"/>
                          <a:pt x="306578" y="1216404"/>
                        </a:cubicBezTo>
                        <a:close/>
                      </a:path>
                      <a:path w="306578" h="1216404" fill="none" extrusionOk="0">
                        <a:moveTo>
                          <a:pt x="306578" y="1216404"/>
                        </a:moveTo>
                        <a:cubicBezTo>
                          <a:pt x="221918" y="1215387"/>
                          <a:pt x="153053" y="1204881"/>
                          <a:pt x="153289" y="1190857"/>
                        </a:cubicBezTo>
                        <a:cubicBezTo>
                          <a:pt x="194252" y="982466"/>
                          <a:pt x="111152" y="883875"/>
                          <a:pt x="153289" y="633749"/>
                        </a:cubicBezTo>
                        <a:cubicBezTo>
                          <a:pt x="153833" y="615516"/>
                          <a:pt x="84885" y="600834"/>
                          <a:pt x="0" y="608202"/>
                        </a:cubicBezTo>
                        <a:cubicBezTo>
                          <a:pt x="83758" y="606893"/>
                          <a:pt x="150994" y="597172"/>
                          <a:pt x="153289" y="582655"/>
                        </a:cubicBezTo>
                        <a:cubicBezTo>
                          <a:pt x="130388" y="406781"/>
                          <a:pt x="133026" y="223955"/>
                          <a:pt x="153289" y="25547"/>
                        </a:cubicBezTo>
                        <a:cubicBezTo>
                          <a:pt x="162372" y="14975"/>
                          <a:pt x="215936" y="-7499"/>
                          <a:pt x="30657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073A5D-0FAD-4323-9A4A-B4CBCED074EF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Phase 2 – MBS Build on You</a:t>
            </a:r>
            <a:endParaRPr lang="en-AU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865256B-3FEB-439A-ACC5-7CBC61E8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2D7D743-DAFE-499A-8F7E-1D982031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21" y="1044549"/>
            <a:ext cx="7580250" cy="5291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48D95D-86F8-40EB-BDDA-7577B916DD56}"/>
              </a:ext>
            </a:extLst>
          </p:cNvPr>
          <p:cNvSpPr txBox="1"/>
          <p:nvPr/>
        </p:nvSpPr>
        <p:spPr>
          <a:xfrm>
            <a:off x="461448" y="770955"/>
            <a:ext cx="153407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3.1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Change layout to be similar to DLB excel dashboard</a:t>
            </a:r>
            <a:endParaRPr lang="en-AU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F924-7229-48DE-A964-2ABEB992D016}"/>
              </a:ext>
            </a:extLst>
          </p:cNvPr>
          <p:cNvSpPr txBox="1"/>
          <p:nvPr/>
        </p:nvSpPr>
        <p:spPr>
          <a:xfrm>
            <a:off x="9962176" y="4341078"/>
            <a:ext cx="1534073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Enrolment_Data.csv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DB8EC0-EBA9-444F-9EB1-5D6891275FD8}"/>
              </a:ext>
            </a:extLst>
          </p:cNvPr>
          <p:cNvSpPr txBox="1"/>
          <p:nvPr/>
        </p:nvSpPr>
        <p:spPr>
          <a:xfrm>
            <a:off x="9962176" y="2464721"/>
            <a:ext cx="1534073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Zoom_Poll_Template.csv</a:t>
            </a:r>
          </a:p>
          <a:p>
            <a:r>
              <a:rPr lang="en-AU" sz="900" dirty="0"/>
              <a:t>Zoom_Attendance.csv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590919-2F08-4448-B5F2-F23C94C7730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52314" y="4456494"/>
            <a:ext cx="1409862" cy="38901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A3357-D804-4E86-B4D4-3E5FCF43CC6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309033" y="2718637"/>
            <a:ext cx="1653143" cy="369331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66A27D-CB33-427A-BD28-57C02C3B53EF}"/>
              </a:ext>
            </a:extLst>
          </p:cNvPr>
          <p:cNvSpPr txBox="1"/>
          <p:nvPr/>
        </p:nvSpPr>
        <p:spPr>
          <a:xfrm>
            <a:off x="557364" y="1976377"/>
            <a:ext cx="1534073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Enrolment_Data.csv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14C903-740E-4EE4-B85A-F05DCA15C133}"/>
              </a:ext>
            </a:extLst>
          </p:cNvPr>
          <p:cNvSpPr txBox="1"/>
          <p:nvPr/>
        </p:nvSpPr>
        <p:spPr>
          <a:xfrm>
            <a:off x="5139905" y="3264069"/>
            <a:ext cx="1534073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Zoom_Poll_Template.csv</a:t>
            </a:r>
          </a:p>
          <a:p>
            <a:r>
              <a:rPr lang="en-AU" sz="900" dirty="0"/>
              <a:t>Zoom_Attendance.csv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179B8-553B-4464-95CF-874D727D9DA2}"/>
              </a:ext>
            </a:extLst>
          </p:cNvPr>
          <p:cNvSpPr txBox="1"/>
          <p:nvPr/>
        </p:nvSpPr>
        <p:spPr>
          <a:xfrm>
            <a:off x="557364" y="4387244"/>
            <a:ext cx="153407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Zoom_Poll_Template.csv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B919CD-3ADD-4EEF-AA74-776B8F373FD5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2091437" y="4571910"/>
            <a:ext cx="504694" cy="18466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CFCC8A-67EF-4400-8618-9535832007E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091437" y="2091793"/>
            <a:ext cx="386405" cy="30008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562BA4-FAF1-48B8-9D41-F45EF70E34C1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Phase 3 – MBS Build on You</a:t>
            </a:r>
            <a:endParaRPr lang="en-AU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33FC795-CE92-49CB-BE74-867ACFDDC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0613578-EA35-45EE-AEAA-746D53C5895A}"/>
              </a:ext>
            </a:extLst>
          </p:cNvPr>
          <p:cNvSpPr txBox="1"/>
          <p:nvPr/>
        </p:nvSpPr>
        <p:spPr>
          <a:xfrm>
            <a:off x="1798874" y="5215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679CD6-BD67-4DCF-B110-8D000744EFFB}"/>
              </a:ext>
            </a:extLst>
          </p:cNvPr>
          <p:cNvSpPr txBox="1"/>
          <p:nvPr/>
        </p:nvSpPr>
        <p:spPr>
          <a:xfrm>
            <a:off x="1974779" y="498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322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F0511-0856-4162-B450-A4A3A315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54" y="904383"/>
            <a:ext cx="9101623" cy="5049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F3E44-D4BD-4E27-A107-79CFBD8664C5}"/>
              </a:ext>
            </a:extLst>
          </p:cNvPr>
          <p:cNvSpPr txBox="1"/>
          <p:nvPr/>
        </p:nvSpPr>
        <p:spPr>
          <a:xfrm>
            <a:off x="1255302" y="1443048"/>
            <a:ext cx="153407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3.4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Build new section to show Module Content Survey Data</a:t>
            </a:r>
            <a:endParaRPr lang="en-AU" sz="9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52EEE-7DD4-4EB3-8EBD-85FB97ADC37E}"/>
              </a:ext>
            </a:extLst>
          </p:cNvPr>
          <p:cNvSpPr txBox="1"/>
          <p:nvPr/>
        </p:nvSpPr>
        <p:spPr>
          <a:xfrm>
            <a:off x="33556" y="3203508"/>
            <a:ext cx="1789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3.4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Course &amp; Module Name</a:t>
            </a:r>
            <a:endParaRPr lang="en-AU" sz="9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ABCDD-CADF-45D3-B679-9881025B4D8D}"/>
              </a:ext>
            </a:extLst>
          </p:cNvPr>
          <p:cNvSpPr txBox="1"/>
          <p:nvPr/>
        </p:nvSpPr>
        <p:spPr>
          <a:xfrm>
            <a:off x="6653965" y="5016681"/>
            <a:ext cx="1190962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3.4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rgbClr val="000000"/>
                </a:solidFill>
                <a:latin typeface="Calibri" panose="020F0502020204030204" pitchFamily="34" charset="0"/>
              </a:rPr>
              <a:t>No. of Responses (on hover)</a:t>
            </a:r>
            <a:endParaRPr lang="en-AU" sz="90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8D3DCB-34A6-4F89-9BC0-90CDA43A6A7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479211" y="3429000"/>
            <a:ext cx="770235" cy="158768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6B1372-BC8E-40BC-8AAD-35A42C91AD5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23236" y="2312054"/>
            <a:ext cx="2565918" cy="107612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B3C150-86EB-42AD-ABA3-8E6455917E8D}"/>
              </a:ext>
            </a:extLst>
          </p:cNvPr>
          <p:cNvSpPr txBox="1"/>
          <p:nvPr/>
        </p:nvSpPr>
        <p:spPr>
          <a:xfrm>
            <a:off x="232658" y="4832015"/>
            <a:ext cx="1789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3.4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Mean Rating</a:t>
            </a:r>
            <a:endParaRPr lang="en-AU" sz="900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53B77B-33B5-449D-BAFB-760B96E92E8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022338" y="5016681"/>
            <a:ext cx="1471077" cy="25391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4A5074-4077-4198-869E-0B822297B9E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022338" y="4332970"/>
            <a:ext cx="2777363" cy="68371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B70A44-CD64-428F-94F7-FBE788E2E664}"/>
              </a:ext>
            </a:extLst>
          </p:cNvPr>
          <p:cNvCxnSpPr>
            <a:cxnSpLocks/>
          </p:cNvCxnSpPr>
          <p:nvPr/>
        </p:nvCxnSpPr>
        <p:spPr>
          <a:xfrm flipV="1">
            <a:off x="2103154" y="4332970"/>
            <a:ext cx="420726" cy="68336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9F1ECF-1907-42B8-8FCC-43790A86427E}"/>
              </a:ext>
            </a:extLst>
          </p:cNvPr>
          <p:cNvSpPr txBox="1"/>
          <p:nvPr/>
        </p:nvSpPr>
        <p:spPr>
          <a:xfrm>
            <a:off x="3265628" y="5741129"/>
            <a:ext cx="1534073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</a:t>
            </a:r>
            <a:r>
              <a:rPr lang="en-AU" sz="900" dirty="0" err="1"/>
              <a:t>BoY</a:t>
            </a:r>
            <a:r>
              <a:rPr lang="en-AU" sz="900" dirty="0"/>
              <a:t> Module Content Survey Data as at 07022022.csv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E94701-01F5-4FE3-9C16-815029F694DD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Phase 3 – MBS Build on You</a:t>
            </a:r>
            <a:endParaRPr lang="en-AU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97B5BE-D81A-473B-A6D1-3C6EDDE71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7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72C1D-C954-44F2-AF0F-BFBB83AB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90" y="1001766"/>
            <a:ext cx="8516953" cy="3917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F3E44-D4BD-4E27-A107-79CFBD8664C5}"/>
              </a:ext>
            </a:extLst>
          </p:cNvPr>
          <p:cNvSpPr txBox="1"/>
          <p:nvPr/>
        </p:nvSpPr>
        <p:spPr>
          <a:xfrm>
            <a:off x="7748381" y="5510504"/>
            <a:ext cx="1534073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3.5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field for “Expected Due Date” for topics currently in planning/development</a:t>
            </a:r>
            <a:endParaRPr lang="en-AU" sz="900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6B1372-BC8E-40BC-8AAD-35A42C91AD5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457813" y="3699545"/>
            <a:ext cx="1057605" cy="1810959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9F1ECF-1907-42B8-8FCC-43790A86427E}"/>
              </a:ext>
            </a:extLst>
          </p:cNvPr>
          <p:cNvSpPr txBox="1"/>
          <p:nvPr/>
        </p:nvSpPr>
        <p:spPr>
          <a:xfrm>
            <a:off x="10004206" y="2775865"/>
            <a:ext cx="153407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Course_Build_Data.csv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10CA99-6584-413D-893A-8C07923065E9}"/>
              </a:ext>
            </a:extLst>
          </p:cNvPr>
          <p:cNvCxnSpPr>
            <a:cxnSpLocks/>
          </p:cNvCxnSpPr>
          <p:nvPr/>
        </p:nvCxnSpPr>
        <p:spPr>
          <a:xfrm flipV="1">
            <a:off x="8515417" y="4491181"/>
            <a:ext cx="1157089" cy="100182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01B98F-88C8-40A5-9F5D-33A3EFB3892E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Phase 3 – MBS Build on You</a:t>
            </a:r>
            <a:endParaRPr lang="en-AU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FA94B7-1E19-4752-95A2-26E2BCD4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824DD-59F4-47D9-944B-87451DB52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82547"/>
              </p:ext>
            </p:extLst>
          </p:nvPr>
        </p:nvGraphicFramePr>
        <p:xfrm>
          <a:off x="1097755" y="1369337"/>
          <a:ext cx="9996489" cy="3870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32163">
                  <a:extLst>
                    <a:ext uri="{9D8B030D-6E8A-4147-A177-3AD203B41FA5}">
                      <a16:colId xmlns:a16="http://schemas.microsoft.com/office/drawing/2014/main" val="4146219817"/>
                    </a:ext>
                  </a:extLst>
                </a:gridCol>
                <a:gridCol w="4673599">
                  <a:extLst>
                    <a:ext uri="{9D8B030D-6E8A-4147-A177-3AD203B41FA5}">
                      <a16:colId xmlns:a16="http://schemas.microsoft.com/office/drawing/2014/main" val="2188700745"/>
                    </a:ext>
                  </a:extLst>
                </a:gridCol>
                <a:gridCol w="1990727">
                  <a:extLst>
                    <a:ext uri="{9D8B030D-6E8A-4147-A177-3AD203B41FA5}">
                      <a16:colId xmlns:a16="http://schemas.microsoft.com/office/drawing/2014/main" val="1945426299"/>
                    </a:ext>
                  </a:extLst>
                </a:gridCol>
              </a:tblGrid>
              <a:tr h="186852">
                <a:tc>
                  <a:txBody>
                    <a:bodyPr/>
                    <a:lstStyle/>
                    <a:p>
                      <a:r>
                        <a:rPr lang="en-AU" sz="1100" dirty="0"/>
                        <a:t>Phase /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51687"/>
                  </a:ext>
                </a:extLst>
              </a:tr>
              <a:tr h="181881">
                <a:tc>
                  <a:txBody>
                    <a:bodyPr/>
                    <a:lstStyle/>
                    <a:p>
                      <a:r>
                        <a:rPr lang="en-AU" sz="8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b="0" kern="1200" dirty="0">
                          <a:solidFill>
                            <a:schemeClr val="dk1"/>
                          </a:solidFill>
                          <a:effectLst/>
                        </a:rPr>
                        <a:t>Number unique enrolments. Redesign/n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ew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 Graphic for the ‘Enrolment by date’ page</a:t>
                      </a:r>
                      <a:endParaRPr lang="en-A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6711"/>
                  </a:ext>
                </a:extLst>
              </a:tr>
              <a:tr h="535538">
                <a:tc>
                  <a:txBody>
                    <a:bodyPr/>
                    <a:lstStyle/>
                    <a:p>
                      <a:r>
                        <a:rPr lang="en-AU" sz="8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Change Enrolment by APS level from one donut chart to two – 1 for APS level and 1 for Military level.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This will pull data from separate 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colums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 in the current 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Enrolment_Data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 CSV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Column AK: 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aps_level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Column AL: 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military_rank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932"/>
                  </a:ext>
                </a:extLst>
              </a:tr>
              <a:tr h="263790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rgbClr val="FF0000"/>
                          </a:solidFill>
                        </a:rPr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rgbClr val="FF0000"/>
                          </a:solidFill>
                        </a:rPr>
                        <a:t>Add date filter if possible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70613"/>
                  </a:ext>
                </a:extLst>
              </a:tr>
              <a:tr h="164869">
                <a:tc>
                  <a:txBody>
                    <a:bodyPr/>
                    <a:lstStyle/>
                    <a:p>
                      <a:r>
                        <a:rPr lang="en-AU" sz="8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Add a filter to this? 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Ie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. Look at group/level by location (NEW)</a:t>
                      </a:r>
                      <a:endParaRPr lang="en-A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03595"/>
                  </a:ext>
                </a:extLst>
              </a:tr>
              <a:tr h="163917">
                <a:tc>
                  <a:txBody>
                    <a:bodyPr/>
                    <a:lstStyle/>
                    <a:p>
                      <a:r>
                        <a:rPr lang="en-AU" sz="8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Build a ‘heat map’ of activity </a:t>
                      </a:r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1379"/>
                  </a:ext>
                </a:extLst>
              </a:tr>
              <a:tr h="263790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rgbClr val="FF0000"/>
                          </a:solidFill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kern="1200" dirty="0">
                          <a:solidFill>
                            <a:srgbClr val="FF0000"/>
                          </a:solidFill>
                          <a:effectLst/>
                        </a:rPr>
                        <a:t>Change layout to be similar to DLB excel dashboard, linked </a:t>
                      </a:r>
                      <a:r>
                        <a:rPr lang="en-US" sz="800" b="0" u="sng" strike="noStrike" kern="1200" dirty="0">
                          <a:solidFill>
                            <a:srgbClr val="FF000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r>
                        <a:rPr lang="en-US" sz="800" b="0" kern="1200" dirty="0">
                          <a:solidFill>
                            <a:srgbClr val="FF0000"/>
                          </a:solidFill>
                          <a:effectLst/>
                        </a:rPr>
                        <a:t>, will also attach file to email (NEW) </a:t>
                      </a:r>
                      <a:endParaRPr lang="en-AU" sz="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18007"/>
                  </a:ext>
                </a:extLst>
              </a:tr>
              <a:tr h="681459">
                <a:tc>
                  <a:txBody>
                    <a:bodyPr/>
                    <a:lstStyle/>
                    <a:p>
                      <a:r>
                        <a:rPr lang="en-AU" sz="8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AU" sz="800" dirty="0"/>
                        <a:t>S</a:t>
                      </a:r>
                      <a:r>
                        <a:rPr lang="en-US" sz="800" b="1" kern="1200" dirty="0">
                          <a:solidFill>
                            <a:schemeClr val="dk1"/>
                          </a:solidFill>
                          <a:effectLst/>
                        </a:rPr>
                        <a:t>elf-Paced Content Engagement 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(page 4 of report)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Build new section to show Module Content 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Survery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 Data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File linked </a:t>
                      </a:r>
                      <a:r>
                        <a:rPr lang="en-US" sz="800" b="0" u="sng" strike="noStrike" kern="1200" dirty="0">
                          <a:solidFill>
                            <a:schemeClr val="dk1"/>
                          </a:solidFill>
                          <a:effectLst/>
                          <a:hlinkClick r:id="rId3"/>
                        </a:rPr>
                        <a:t>here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 and will be attached to email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Please show Course, Module Name, No. Responses and Mean Rating </a:t>
                      </a:r>
                    </a:p>
                    <a:p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3417"/>
                  </a:ext>
                </a:extLst>
              </a:tr>
              <a:tr h="417668">
                <a:tc>
                  <a:txBody>
                    <a:bodyPr/>
                    <a:lstStyle/>
                    <a:p>
                      <a:r>
                        <a:rPr lang="en-AU" sz="80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In </a:t>
                      </a:r>
                      <a:r>
                        <a:rPr lang="en-US" sz="800" b="1" kern="1200" dirty="0">
                          <a:solidFill>
                            <a:schemeClr val="dk1"/>
                          </a:solidFill>
                          <a:effectLst/>
                        </a:rPr>
                        <a:t>Program Build Status (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page 2 of report)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</a:rPr>
                        <a:t>Add field for “Expected Due Date” for topics currently in Planning/Development </a:t>
                      </a:r>
                    </a:p>
                    <a:p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431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A9A28A-E1EE-45BC-9D4F-E0ED96C97C40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Itemised overview of changes</a:t>
            </a:r>
            <a:endParaRPr lang="en-AU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DE555-3993-444E-A952-6DB0F3754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1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ADFB43-6DAA-4EC1-97FF-19495E1F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99738"/>
              </p:ext>
            </p:extLst>
          </p:nvPr>
        </p:nvGraphicFramePr>
        <p:xfrm>
          <a:off x="238126" y="1689100"/>
          <a:ext cx="11715748" cy="3479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8937">
                  <a:extLst>
                    <a:ext uri="{9D8B030D-6E8A-4147-A177-3AD203B41FA5}">
                      <a16:colId xmlns:a16="http://schemas.microsoft.com/office/drawing/2014/main" val="3041281901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3711732285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4097778492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106601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Power BI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3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Task 2.2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Add date filter if possible (NEW) </a:t>
                      </a:r>
                      <a:endParaRPr lang="en-AU" sz="800" dirty="0"/>
                    </a:p>
                    <a:p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tx1"/>
                          </a:solidFill>
                        </a:rPr>
                        <a:t>Where will the date data to filter on come from? The FSB data which drives the visuals displayed here doesn’t appear to come with date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7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dirty="0"/>
                        <a:t>Task 3.1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Change layout to be similar to DLB excel dashboard</a:t>
                      </a:r>
                      <a:endParaRPr lang="en-AU" sz="800" dirty="0"/>
                    </a:p>
                    <a:p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/>
                        <a:t>It looks like the "Raw </a:t>
                      </a:r>
                      <a:r>
                        <a:rPr lang="en-AU" sz="800" dirty="0" err="1"/>
                        <a:t>DaTA</a:t>
                      </a:r>
                      <a:r>
                        <a:rPr lang="en-AU" sz="800" dirty="0"/>
                        <a:t>" tab of </a:t>
                      </a:r>
                      <a:r>
                        <a:rPr lang="en-AU" sz="800" dirty="0" err="1"/>
                        <a:t>BoY</a:t>
                      </a:r>
                      <a:r>
                        <a:rPr lang="en-AU" sz="800" dirty="0"/>
                        <a:t> Weekly Dashboard is found by combining the Zoom_Poll_Template.csv &amp; Zoom_Attendance.csv data and creating some calculated fields.</a:t>
                      </a:r>
                    </a:p>
                    <a:p>
                      <a:endParaRPr lang="en-AU" sz="800" dirty="0"/>
                    </a:p>
                    <a:p>
                      <a:r>
                        <a:rPr lang="en-AU" sz="800" dirty="0"/>
                        <a:t>It doesn't seem like there's anything on the Zoom_Poll_Template.csv data to connect the Topic feedback given to a particular Topic session given in Zoom_Attendance.csv.</a:t>
                      </a:r>
                    </a:p>
                    <a:p>
                      <a:endParaRPr lang="en-AU" sz="800" dirty="0"/>
                    </a:p>
                    <a:p>
                      <a:r>
                        <a:rPr lang="en-AU" sz="800" dirty="0"/>
                        <a:t>For example, if Zoom_Poll_Template.csv has data given on a Topic == 'Mindfulness', and if Zoom_Attendance.csv has had three meetings on Topic == 'Mindfulness', how do you know which meeting the </a:t>
                      </a:r>
                      <a:r>
                        <a:rPr lang="en-AU" sz="800" dirty="0" err="1"/>
                        <a:t>Zoom_Poll_Template</a:t>
                      </a:r>
                      <a:r>
                        <a:rPr lang="en-AU" sz="800" dirty="0"/>
                        <a:t> relates to?</a:t>
                      </a:r>
                    </a:p>
                    <a:p>
                      <a:endParaRPr lang="en-AU" sz="800" dirty="0"/>
                    </a:p>
                    <a:p>
                      <a:r>
                        <a:rPr lang="en-AU" sz="800" dirty="0"/>
                        <a:t>Relating the two csv’s might be achieved by: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/>
                        <a:t>Aggregating all poll data to a single Mean Score and similarly sum all attendances so that we have one value for each, per month.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/>
                        <a:t>Attach the same 'Meeting ID' given in Zoom_Attendance.csv to the Zoom_Poll_Template.csv data so that Mean Score can be found per session.</a:t>
                      </a:r>
                    </a:p>
                    <a:p>
                      <a:endParaRPr lang="en-A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788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8B955AF-3338-45A9-9A2B-0C1E021CEA10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Questions</a:t>
            </a:r>
            <a:endParaRPr lang="en-AU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B7FBF7-20BF-4D93-9E48-A75253E37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B651DF-467F-47A1-9373-B8CAB694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33" y="0"/>
            <a:ext cx="5333053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8E8B3-CA7A-4175-A339-283CBFE42360}"/>
              </a:ext>
            </a:extLst>
          </p:cNvPr>
          <p:cNvSpPr/>
          <p:nvPr/>
        </p:nvSpPr>
        <p:spPr>
          <a:xfrm>
            <a:off x="8238931" y="5635690"/>
            <a:ext cx="578498" cy="877077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8AED0-5D7A-4CD9-80ED-B0CDBAD59DFA}"/>
              </a:ext>
            </a:extLst>
          </p:cNvPr>
          <p:cNvSpPr/>
          <p:nvPr/>
        </p:nvSpPr>
        <p:spPr>
          <a:xfrm>
            <a:off x="6814200" y="5635690"/>
            <a:ext cx="578498" cy="877077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35E4A-0CAD-4780-A868-D5496E7167E6}"/>
              </a:ext>
            </a:extLst>
          </p:cNvPr>
          <p:cNvCxnSpPr>
            <a:cxnSpLocks/>
          </p:cNvCxnSpPr>
          <p:nvPr/>
        </p:nvCxnSpPr>
        <p:spPr>
          <a:xfrm flipV="1">
            <a:off x="8817429" y="3429000"/>
            <a:ext cx="1626865" cy="2292432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F91117-FE46-44AC-B3B3-86BAB1641F6D}"/>
              </a:ext>
            </a:extLst>
          </p:cNvPr>
          <p:cNvCxnSpPr>
            <a:cxnSpLocks/>
          </p:cNvCxnSpPr>
          <p:nvPr/>
        </p:nvCxnSpPr>
        <p:spPr>
          <a:xfrm flipV="1">
            <a:off x="7116497" y="3514987"/>
            <a:ext cx="3251968" cy="2120703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A61B9E-881B-461A-9A55-2015B6ECC93C}"/>
              </a:ext>
            </a:extLst>
          </p:cNvPr>
          <p:cNvSpPr txBox="1"/>
          <p:nvPr/>
        </p:nvSpPr>
        <p:spPr>
          <a:xfrm>
            <a:off x="10368465" y="2730157"/>
            <a:ext cx="1534073" cy="784830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3.5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field for “Expected Due Date” for topics currently in planning/development</a:t>
            </a:r>
            <a:endParaRPr lang="en-AU" sz="9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BFB6-4EF4-4E87-92FB-379EBF5DAC72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Overview of changes</a:t>
            </a:r>
            <a:endParaRPr lang="en-AU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E425B0-D364-45CA-99EF-7800BF47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9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6A8D4-377D-4CD3-853D-49B2705F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40" y="0"/>
            <a:ext cx="272972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9611D-3FA1-464D-9F15-2C6B02AA5E6F}"/>
              </a:ext>
            </a:extLst>
          </p:cNvPr>
          <p:cNvSpPr txBox="1"/>
          <p:nvPr/>
        </p:nvSpPr>
        <p:spPr>
          <a:xfrm>
            <a:off x="1130243" y="4761477"/>
            <a:ext cx="1143174" cy="1338828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Change Enrolment by APS level from one donut chart to two – 1 for </a:t>
            </a:r>
            <a:r>
              <a:rPr lang="en-US" sz="900" b="1" i="1" dirty="0"/>
              <a:t>APS</a:t>
            </a:r>
            <a:r>
              <a:rPr lang="en-US" sz="900" i="1" dirty="0"/>
              <a:t> level and 1 for </a:t>
            </a:r>
            <a:r>
              <a:rPr lang="en-US" sz="900" b="1" i="1" dirty="0"/>
              <a:t>Military</a:t>
            </a:r>
            <a:r>
              <a:rPr lang="en-US" sz="900" i="1" dirty="0"/>
              <a:t> level. </a:t>
            </a:r>
            <a:endParaRPr lang="en-AU" sz="9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5DB61-BE0A-41D3-9C24-3675941A0E55}"/>
              </a:ext>
            </a:extLst>
          </p:cNvPr>
          <p:cNvSpPr/>
          <p:nvPr/>
        </p:nvSpPr>
        <p:spPr>
          <a:xfrm>
            <a:off x="5069290" y="2464652"/>
            <a:ext cx="1026710" cy="1889234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E74B68-0837-40C4-9011-91E84D0ECCC9}"/>
              </a:ext>
            </a:extLst>
          </p:cNvPr>
          <p:cNvCxnSpPr>
            <a:cxnSpLocks/>
          </p:cNvCxnSpPr>
          <p:nvPr/>
        </p:nvCxnSpPr>
        <p:spPr>
          <a:xfrm flipV="1">
            <a:off x="2273417" y="3280095"/>
            <a:ext cx="2795873" cy="1481382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186A4-9BFD-4D54-BB35-42E005B5BA78}"/>
              </a:ext>
            </a:extLst>
          </p:cNvPr>
          <p:cNvSpPr/>
          <p:nvPr/>
        </p:nvSpPr>
        <p:spPr>
          <a:xfrm>
            <a:off x="4731141" y="4486274"/>
            <a:ext cx="2660260" cy="2266864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F4B8B-E9AF-45C7-981A-5467F6D96A52}"/>
              </a:ext>
            </a:extLst>
          </p:cNvPr>
          <p:cNvSpPr txBox="1"/>
          <p:nvPr/>
        </p:nvSpPr>
        <p:spPr>
          <a:xfrm>
            <a:off x="8804562" y="4486274"/>
            <a:ext cx="1534073" cy="923330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2.3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a filter to this I.e. Look at group/level by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rgbClr val="000000"/>
                </a:solidFill>
                <a:latin typeface="Calibri" panose="020F0502020204030204" pitchFamily="34" charset="0"/>
              </a:rPr>
              <a:t>Build a ‘heat map’ of activity </a:t>
            </a:r>
            <a:endParaRPr lang="en-AU" sz="9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140AF4-D2A6-45D7-A945-5ED84C5E29D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391401" y="4947939"/>
            <a:ext cx="1413161" cy="671767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13FFBB-ED1B-430A-804F-873E14729A81}"/>
              </a:ext>
            </a:extLst>
          </p:cNvPr>
          <p:cNvSpPr txBox="1"/>
          <p:nvPr/>
        </p:nvSpPr>
        <p:spPr>
          <a:xfrm>
            <a:off x="8843395" y="230819"/>
            <a:ext cx="1868649" cy="507831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 Graphic for the ‘Enrolment by date’ page</a:t>
            </a:r>
            <a:endParaRPr lang="en-AU" sz="9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3F7E5F-845D-4EF0-BF33-4EC9A47BE6A3}"/>
              </a:ext>
            </a:extLst>
          </p:cNvPr>
          <p:cNvSpPr/>
          <p:nvPr/>
        </p:nvSpPr>
        <p:spPr>
          <a:xfrm>
            <a:off x="5461233" y="830197"/>
            <a:ext cx="2065780" cy="1502067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4554F-71D8-4C5B-91E6-137FF9B4DC24}"/>
              </a:ext>
            </a:extLst>
          </p:cNvPr>
          <p:cNvSpPr/>
          <p:nvPr/>
        </p:nvSpPr>
        <p:spPr>
          <a:xfrm>
            <a:off x="4689218" y="923801"/>
            <a:ext cx="667029" cy="1314858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CBD78C-E40F-4BDA-B8AB-DF650A215118}"/>
              </a:ext>
            </a:extLst>
          </p:cNvPr>
          <p:cNvCxnSpPr>
            <a:cxnSpLocks/>
          </p:cNvCxnSpPr>
          <p:nvPr/>
        </p:nvCxnSpPr>
        <p:spPr>
          <a:xfrm flipV="1">
            <a:off x="7565846" y="469073"/>
            <a:ext cx="1277549" cy="810266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5B74D0-262C-47BF-809B-9A8D9AF25FE9}"/>
              </a:ext>
            </a:extLst>
          </p:cNvPr>
          <p:cNvSpPr txBox="1"/>
          <p:nvPr/>
        </p:nvSpPr>
        <p:spPr>
          <a:xfrm>
            <a:off x="993842" y="1020926"/>
            <a:ext cx="1868649" cy="923330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900" i="1" dirty="0"/>
              <a:t>Unique enrolments sorted by Defence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Unique enrolments sorted by FFC stream/ course titles (</a:t>
            </a:r>
            <a:r>
              <a:rPr lang="en-US" sz="900" i="1" dirty="0" err="1"/>
              <a:t>eg.</a:t>
            </a:r>
            <a:r>
              <a:rPr lang="en-US" sz="900" i="1" dirty="0"/>
              <a:t> Critical thinking)</a:t>
            </a:r>
            <a:endParaRPr lang="en-AU" sz="900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9D12FF-10EA-4ABA-8FA3-331A06A5F46E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2862491" y="1482591"/>
            <a:ext cx="1826727" cy="98639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B9FE6B-886F-4E8D-8FF8-C81244AE3CC7}"/>
              </a:ext>
            </a:extLst>
          </p:cNvPr>
          <p:cNvSpPr txBox="1"/>
          <p:nvPr/>
        </p:nvSpPr>
        <p:spPr>
          <a:xfrm>
            <a:off x="2735250" y="5472318"/>
            <a:ext cx="1534073" cy="646331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2.3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a filter to this I.e. Look at group/level by location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EC62A7-C8BE-4A2E-82EF-B53D07C59D3F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 flipV="1">
            <a:off x="4269323" y="5619706"/>
            <a:ext cx="461818" cy="175778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A82B32-2EC4-4CC4-B32D-F78C8A481236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Overview of changes</a:t>
            </a:r>
            <a:endParaRPr lang="en-AU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119A52-9798-4662-A712-2BDE9729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2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3C185-A76B-49F4-8B43-B10A2DC67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119" y="0"/>
            <a:ext cx="2705762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2F0DD-CC49-430C-A217-3E6B5936E2B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73725" y="3550293"/>
            <a:ext cx="1690326" cy="950906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422C1-59F3-4597-9B97-7777E777C68E}"/>
              </a:ext>
            </a:extLst>
          </p:cNvPr>
          <p:cNvSpPr txBox="1"/>
          <p:nvPr/>
        </p:nvSpPr>
        <p:spPr>
          <a:xfrm>
            <a:off x="1573251" y="2903962"/>
            <a:ext cx="1534073" cy="646331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3.1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Change layout to be similar to DLB excel dashboard</a:t>
            </a:r>
            <a:endParaRPr lang="en-AU" sz="9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1D63E-7441-4683-B01E-274092589668}"/>
              </a:ext>
            </a:extLst>
          </p:cNvPr>
          <p:cNvSpPr txBox="1"/>
          <p:nvPr/>
        </p:nvSpPr>
        <p:spPr>
          <a:xfrm>
            <a:off x="621754" y="4213991"/>
            <a:ext cx="1534073" cy="646331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3.4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Build new section to show Module Content Survey Data</a:t>
            </a:r>
            <a:endParaRPr lang="en-AU" sz="9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6A421-9277-493A-96D3-DEF70AA6433D}"/>
              </a:ext>
            </a:extLst>
          </p:cNvPr>
          <p:cNvSpPr txBox="1"/>
          <p:nvPr/>
        </p:nvSpPr>
        <p:spPr>
          <a:xfrm>
            <a:off x="621754" y="4901264"/>
            <a:ext cx="1789680" cy="369332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3.4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Course &amp; Module Name</a:t>
            </a:r>
            <a:endParaRPr lang="en-AU" sz="9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2CA9-DF51-4A38-8E6B-71C7BA899260}"/>
              </a:ext>
            </a:extLst>
          </p:cNvPr>
          <p:cNvSpPr txBox="1"/>
          <p:nvPr/>
        </p:nvSpPr>
        <p:spPr>
          <a:xfrm>
            <a:off x="621754" y="5717703"/>
            <a:ext cx="1190962" cy="369332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3.4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rgbClr val="000000"/>
                </a:solidFill>
                <a:latin typeface="Calibri" panose="020F0502020204030204" pitchFamily="34" charset="0"/>
              </a:rPr>
              <a:t>No. of Responses </a:t>
            </a:r>
            <a:endParaRPr lang="en-AU" sz="9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C60CF-EF39-49FB-B461-C6EF53C739ED}"/>
              </a:ext>
            </a:extLst>
          </p:cNvPr>
          <p:cNvSpPr txBox="1"/>
          <p:nvPr/>
        </p:nvSpPr>
        <p:spPr>
          <a:xfrm>
            <a:off x="621754" y="5303257"/>
            <a:ext cx="1789680" cy="369332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3.4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Mean Rating</a:t>
            </a:r>
            <a:endParaRPr lang="en-AU" sz="9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C8A4AB-6E9D-4D1B-9204-D3A95E18D53C}"/>
              </a:ext>
            </a:extLst>
          </p:cNvPr>
          <p:cNvSpPr/>
          <p:nvPr/>
        </p:nvSpPr>
        <p:spPr>
          <a:xfrm>
            <a:off x="4664052" y="5672588"/>
            <a:ext cx="1250188" cy="1050277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88E08B-F424-43A6-AEDC-BA4683C17255}"/>
              </a:ext>
            </a:extLst>
          </p:cNvPr>
          <p:cNvCxnSpPr>
            <a:cxnSpLocks/>
          </p:cNvCxnSpPr>
          <p:nvPr/>
        </p:nvCxnSpPr>
        <p:spPr>
          <a:xfrm>
            <a:off x="2490501" y="5303257"/>
            <a:ext cx="2151407" cy="844784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A1DFF65-112D-4644-82A0-EF59140E7CA9}"/>
              </a:ext>
            </a:extLst>
          </p:cNvPr>
          <p:cNvSpPr/>
          <p:nvPr/>
        </p:nvSpPr>
        <p:spPr>
          <a:xfrm>
            <a:off x="5473647" y="1906710"/>
            <a:ext cx="2076445" cy="341540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74596-E7F4-47E5-AEC7-4D072BBBEF52}"/>
              </a:ext>
            </a:extLst>
          </p:cNvPr>
          <p:cNvSpPr txBox="1"/>
          <p:nvPr/>
        </p:nvSpPr>
        <p:spPr>
          <a:xfrm>
            <a:off x="8499160" y="1325601"/>
            <a:ext cx="1534073" cy="507831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2.2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Add date filter if possible (NEW) </a:t>
            </a:r>
            <a:endParaRPr lang="en-AU" sz="9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15E05-75FD-48B6-BF99-4C9B6378602E}"/>
              </a:ext>
            </a:extLst>
          </p:cNvPr>
          <p:cNvSpPr txBox="1"/>
          <p:nvPr/>
        </p:nvSpPr>
        <p:spPr>
          <a:xfrm>
            <a:off x="9838308" y="11251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628F02-0A45-4021-9E6C-4E01F02B52AF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7550092" y="1579517"/>
            <a:ext cx="949068" cy="497963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3B4F2CE-947C-4B7C-888E-16D469D9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732" y="3599888"/>
            <a:ext cx="979306" cy="7025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C847F7-82FC-4C7D-9A21-115DD29220FF}"/>
              </a:ext>
            </a:extLst>
          </p:cNvPr>
          <p:cNvSpPr/>
          <p:nvPr/>
        </p:nvSpPr>
        <p:spPr>
          <a:xfrm>
            <a:off x="4664051" y="3599888"/>
            <a:ext cx="2886041" cy="1802622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07C6B6-C0D7-4314-BF81-853C109251D4}"/>
              </a:ext>
            </a:extLst>
          </p:cNvPr>
          <p:cNvSpPr txBox="1"/>
          <p:nvPr/>
        </p:nvSpPr>
        <p:spPr>
          <a:xfrm>
            <a:off x="2912399" y="267655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295CA2-A517-449A-A8E6-2DCFCA6FA45D}"/>
              </a:ext>
            </a:extLst>
          </p:cNvPr>
          <p:cNvSpPr txBox="1"/>
          <p:nvPr/>
        </p:nvSpPr>
        <p:spPr>
          <a:xfrm>
            <a:off x="10033233" y="1125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E003F4-A8F9-4D9D-B839-8EECE81904D6}"/>
              </a:ext>
            </a:extLst>
          </p:cNvPr>
          <p:cNvSpPr txBox="1"/>
          <p:nvPr/>
        </p:nvSpPr>
        <p:spPr>
          <a:xfrm>
            <a:off x="3117850" y="2648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75153-CB30-4481-B758-FC548730DBC7}"/>
              </a:ext>
            </a:extLst>
          </p:cNvPr>
          <p:cNvSpPr txBox="1"/>
          <p:nvPr/>
        </p:nvSpPr>
        <p:spPr>
          <a:xfrm>
            <a:off x="8499159" y="2510482"/>
            <a:ext cx="1534073" cy="784830"/>
          </a:xfrm>
          <a:prstGeom prst="rect">
            <a:avLst/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2.2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Responses to be reordered to: Not at all &gt; Slightly &gt; Moderately &gt; Very &gt; Extremely </a:t>
            </a:r>
            <a:endParaRPr lang="en-AU" sz="900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0E203F-457E-431F-AD21-C8016F649623}"/>
              </a:ext>
            </a:extLst>
          </p:cNvPr>
          <p:cNvSpPr/>
          <p:nvPr/>
        </p:nvSpPr>
        <p:spPr>
          <a:xfrm>
            <a:off x="4690829" y="3162629"/>
            <a:ext cx="1614722" cy="167181"/>
          </a:xfrm>
          <a:prstGeom prst="rect">
            <a:avLst/>
          </a:prstGeom>
          <a:solidFill>
            <a:srgbClr val="FFF2CC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BEA267-998F-4D32-9F50-C0A4044014BF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305551" y="2902897"/>
            <a:ext cx="2193608" cy="282173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3A35FD-252F-4932-B404-4BFF13CC31CA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Overview of changes</a:t>
            </a:r>
            <a:endParaRPr lang="en-AU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876CEC5-1AB9-4C47-8F2A-D4386139E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2EC58-571C-4608-913C-3C3D43E6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11" y="876154"/>
            <a:ext cx="9420778" cy="5105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E0D3B-F153-401B-BD53-4F93176CAED9}"/>
              </a:ext>
            </a:extLst>
          </p:cNvPr>
          <p:cNvSpPr txBox="1"/>
          <p:nvPr/>
        </p:nvSpPr>
        <p:spPr>
          <a:xfrm>
            <a:off x="142613" y="5922520"/>
            <a:ext cx="186864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900" i="1" dirty="0"/>
              <a:t>Unique enrolments sorted by Defence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Unique enrolments sorted by FFC stream/ course titles (</a:t>
            </a:r>
            <a:r>
              <a:rPr lang="en-US" sz="900" i="1" dirty="0" err="1"/>
              <a:t>eg.</a:t>
            </a:r>
            <a:r>
              <a:rPr lang="en-US" sz="900" i="1" dirty="0"/>
              <a:t> Critical thinking)</a:t>
            </a:r>
            <a:endParaRPr lang="en-AU" sz="900" i="1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5486C3-D7D8-43E4-A3EE-E7A86531D942}"/>
              </a:ext>
            </a:extLst>
          </p:cNvPr>
          <p:cNvSpPr/>
          <p:nvPr/>
        </p:nvSpPr>
        <p:spPr>
          <a:xfrm>
            <a:off x="956345" y="2592199"/>
            <a:ext cx="306578" cy="1216404"/>
          </a:xfrm>
          <a:prstGeom prst="leftBrac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014919576">
                  <a:custGeom>
                    <a:avLst/>
                    <a:gdLst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  <a:gd name="connsiteX7" fmla="*/ 306578 w 306578"/>
                      <a:gd name="connsiteY7" fmla="*/ 1216404 h 1216404"/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6578" h="1216404" stroke="0" extrusionOk="0">
                        <a:moveTo>
                          <a:pt x="306578" y="1216404"/>
                        </a:moveTo>
                        <a:cubicBezTo>
                          <a:pt x="222442" y="1214713"/>
                          <a:pt x="151057" y="1204946"/>
                          <a:pt x="153289" y="1190857"/>
                        </a:cubicBezTo>
                        <a:cubicBezTo>
                          <a:pt x="118062" y="940251"/>
                          <a:pt x="165495" y="700830"/>
                          <a:pt x="153289" y="633749"/>
                        </a:cubicBezTo>
                        <a:cubicBezTo>
                          <a:pt x="157458" y="608726"/>
                          <a:pt x="92818" y="597143"/>
                          <a:pt x="0" y="608202"/>
                        </a:cubicBezTo>
                        <a:cubicBezTo>
                          <a:pt x="82386" y="607791"/>
                          <a:pt x="154764" y="597240"/>
                          <a:pt x="153289" y="582655"/>
                        </a:cubicBezTo>
                        <a:cubicBezTo>
                          <a:pt x="107374" y="351323"/>
                          <a:pt x="129073" y="94160"/>
                          <a:pt x="153289" y="25547"/>
                        </a:cubicBezTo>
                        <a:cubicBezTo>
                          <a:pt x="152609" y="8873"/>
                          <a:pt x="229996" y="5663"/>
                          <a:pt x="306578" y="0"/>
                        </a:cubicBezTo>
                        <a:cubicBezTo>
                          <a:pt x="224234" y="475569"/>
                          <a:pt x="204949" y="831819"/>
                          <a:pt x="306578" y="1216404"/>
                        </a:cubicBezTo>
                        <a:close/>
                      </a:path>
                      <a:path w="306578" h="1216404" fill="none" extrusionOk="0">
                        <a:moveTo>
                          <a:pt x="306578" y="1216404"/>
                        </a:moveTo>
                        <a:cubicBezTo>
                          <a:pt x="221918" y="1215387"/>
                          <a:pt x="153053" y="1204881"/>
                          <a:pt x="153289" y="1190857"/>
                        </a:cubicBezTo>
                        <a:cubicBezTo>
                          <a:pt x="194252" y="982466"/>
                          <a:pt x="111152" y="883875"/>
                          <a:pt x="153289" y="633749"/>
                        </a:cubicBezTo>
                        <a:cubicBezTo>
                          <a:pt x="153833" y="615516"/>
                          <a:pt x="84885" y="600834"/>
                          <a:pt x="0" y="608202"/>
                        </a:cubicBezTo>
                        <a:cubicBezTo>
                          <a:pt x="83758" y="606893"/>
                          <a:pt x="150994" y="597172"/>
                          <a:pt x="153289" y="582655"/>
                        </a:cubicBezTo>
                        <a:cubicBezTo>
                          <a:pt x="130388" y="406781"/>
                          <a:pt x="133026" y="223955"/>
                          <a:pt x="153289" y="25547"/>
                        </a:cubicBezTo>
                        <a:cubicBezTo>
                          <a:pt x="162372" y="14975"/>
                          <a:pt x="215936" y="-7499"/>
                          <a:pt x="30657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064B162-C660-4A22-8D47-54E7AD029DE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660076" y="4306100"/>
            <a:ext cx="2722120" cy="510722"/>
          </a:xfrm>
          <a:prstGeom prst="bentConnector2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48DF4D-6704-4422-8844-B85FF71A3602}"/>
              </a:ext>
            </a:extLst>
          </p:cNvPr>
          <p:cNvSpPr txBox="1"/>
          <p:nvPr/>
        </p:nvSpPr>
        <p:spPr>
          <a:xfrm>
            <a:off x="8843395" y="230819"/>
            <a:ext cx="1868649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AU" sz="900" i="1" dirty="0"/>
              <a:t>Task 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 Graphic for the ‘Enrolment by date’ page</a:t>
            </a:r>
            <a:endParaRPr lang="en-AU" sz="900" i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04EE65-EDD2-4550-8108-C341A68282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56968" y="573477"/>
            <a:ext cx="875169" cy="697685"/>
          </a:xfrm>
          <a:prstGeom prst="bentConnector2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732540ED-D591-4AE7-B93B-D6240F3F94A6}"/>
              </a:ext>
            </a:extLst>
          </p:cNvPr>
          <p:cNvSpPr/>
          <p:nvPr/>
        </p:nvSpPr>
        <p:spPr>
          <a:xfrm rot="5400000">
            <a:off x="7281440" y="-1882641"/>
            <a:ext cx="306578" cy="6760098"/>
          </a:xfrm>
          <a:prstGeom prst="leftBrace">
            <a:avLst>
              <a:gd name="adj1" fmla="val 2860"/>
              <a:gd name="adj2" fmla="val 39700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014919576">
                  <a:custGeom>
                    <a:avLst/>
                    <a:gdLst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  <a:gd name="connsiteX7" fmla="*/ 306578 w 306578"/>
                      <a:gd name="connsiteY7" fmla="*/ 1216404 h 1216404"/>
                      <a:gd name="connsiteX0" fmla="*/ 306578 w 306578"/>
                      <a:gd name="connsiteY0" fmla="*/ 1216404 h 1216404"/>
                      <a:gd name="connsiteX1" fmla="*/ 153289 w 306578"/>
                      <a:gd name="connsiteY1" fmla="*/ 1190857 h 1216404"/>
                      <a:gd name="connsiteX2" fmla="*/ 153289 w 306578"/>
                      <a:gd name="connsiteY2" fmla="*/ 633749 h 1216404"/>
                      <a:gd name="connsiteX3" fmla="*/ 0 w 306578"/>
                      <a:gd name="connsiteY3" fmla="*/ 608202 h 1216404"/>
                      <a:gd name="connsiteX4" fmla="*/ 153289 w 306578"/>
                      <a:gd name="connsiteY4" fmla="*/ 582655 h 1216404"/>
                      <a:gd name="connsiteX5" fmla="*/ 153289 w 306578"/>
                      <a:gd name="connsiteY5" fmla="*/ 25547 h 1216404"/>
                      <a:gd name="connsiteX6" fmla="*/ 306578 w 306578"/>
                      <a:gd name="connsiteY6" fmla="*/ 0 h 1216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6578" h="1216404" stroke="0" extrusionOk="0">
                        <a:moveTo>
                          <a:pt x="306578" y="1216404"/>
                        </a:moveTo>
                        <a:cubicBezTo>
                          <a:pt x="222442" y="1214713"/>
                          <a:pt x="151057" y="1204946"/>
                          <a:pt x="153289" y="1190857"/>
                        </a:cubicBezTo>
                        <a:cubicBezTo>
                          <a:pt x="118062" y="940251"/>
                          <a:pt x="165495" y="700830"/>
                          <a:pt x="153289" y="633749"/>
                        </a:cubicBezTo>
                        <a:cubicBezTo>
                          <a:pt x="157458" y="608726"/>
                          <a:pt x="92818" y="597143"/>
                          <a:pt x="0" y="608202"/>
                        </a:cubicBezTo>
                        <a:cubicBezTo>
                          <a:pt x="82386" y="607791"/>
                          <a:pt x="154764" y="597240"/>
                          <a:pt x="153289" y="582655"/>
                        </a:cubicBezTo>
                        <a:cubicBezTo>
                          <a:pt x="107374" y="351323"/>
                          <a:pt x="129073" y="94160"/>
                          <a:pt x="153289" y="25547"/>
                        </a:cubicBezTo>
                        <a:cubicBezTo>
                          <a:pt x="152609" y="8873"/>
                          <a:pt x="229996" y="5663"/>
                          <a:pt x="306578" y="0"/>
                        </a:cubicBezTo>
                        <a:cubicBezTo>
                          <a:pt x="224234" y="475569"/>
                          <a:pt x="204949" y="831819"/>
                          <a:pt x="306578" y="1216404"/>
                        </a:cubicBezTo>
                        <a:close/>
                      </a:path>
                      <a:path w="306578" h="1216404" fill="none" extrusionOk="0">
                        <a:moveTo>
                          <a:pt x="306578" y="1216404"/>
                        </a:moveTo>
                        <a:cubicBezTo>
                          <a:pt x="221918" y="1215387"/>
                          <a:pt x="153053" y="1204881"/>
                          <a:pt x="153289" y="1190857"/>
                        </a:cubicBezTo>
                        <a:cubicBezTo>
                          <a:pt x="194252" y="982466"/>
                          <a:pt x="111152" y="883875"/>
                          <a:pt x="153289" y="633749"/>
                        </a:cubicBezTo>
                        <a:cubicBezTo>
                          <a:pt x="153833" y="615516"/>
                          <a:pt x="84885" y="600834"/>
                          <a:pt x="0" y="608202"/>
                        </a:cubicBezTo>
                        <a:cubicBezTo>
                          <a:pt x="83758" y="606893"/>
                          <a:pt x="150994" y="597172"/>
                          <a:pt x="153289" y="582655"/>
                        </a:cubicBezTo>
                        <a:cubicBezTo>
                          <a:pt x="130388" y="406781"/>
                          <a:pt x="133026" y="223955"/>
                          <a:pt x="153289" y="25547"/>
                        </a:cubicBezTo>
                        <a:cubicBezTo>
                          <a:pt x="162372" y="14975"/>
                          <a:pt x="215936" y="-7499"/>
                          <a:pt x="30657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BBCDE-C646-42CC-94DC-8F548454E2CC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Phase 2 – MBS Build on You</a:t>
            </a:r>
            <a:endParaRPr lang="en-AU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9C698E-D639-4C48-8380-73634B345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4A997A-9783-46F1-B9BB-2ADD72E7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39" y="380500"/>
            <a:ext cx="7500105" cy="452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D9C41-D13B-4137-BCB1-35CBF22A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91" y="4867984"/>
            <a:ext cx="7582654" cy="1232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618BE-34E5-48CD-8A81-CBEB394B0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279" y="3682202"/>
            <a:ext cx="7500104" cy="2408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8516EE-DF57-43A4-9E0A-FB1B55EDC27D}"/>
              </a:ext>
            </a:extLst>
          </p:cNvPr>
          <p:cNvSpPr txBox="1"/>
          <p:nvPr/>
        </p:nvSpPr>
        <p:spPr>
          <a:xfrm>
            <a:off x="1130243" y="4761477"/>
            <a:ext cx="1143174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Change Enrolment by APS level from one donut chart to two – 1 for </a:t>
            </a:r>
            <a:r>
              <a:rPr lang="en-US" sz="900" b="1" i="1" dirty="0"/>
              <a:t>APS</a:t>
            </a:r>
            <a:r>
              <a:rPr lang="en-US" sz="900" i="1" dirty="0"/>
              <a:t> level and 1 for </a:t>
            </a:r>
            <a:r>
              <a:rPr lang="en-US" sz="900" b="1" i="1" dirty="0"/>
              <a:t>Military</a:t>
            </a:r>
            <a:r>
              <a:rPr lang="en-US" sz="900" i="1" dirty="0"/>
              <a:t> level. </a:t>
            </a:r>
            <a:endParaRPr lang="en-AU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88D803-862A-4CAC-AC15-437B05A9EE0D}"/>
              </a:ext>
            </a:extLst>
          </p:cNvPr>
          <p:cNvSpPr txBox="1"/>
          <p:nvPr/>
        </p:nvSpPr>
        <p:spPr>
          <a:xfrm>
            <a:off x="4120018" y="1477353"/>
            <a:ext cx="153407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Enrolment_Data.csv </a:t>
            </a:r>
            <a:r>
              <a:rPr lang="en-AU" sz="900" dirty="0" err="1"/>
              <a:t>aps_level</a:t>
            </a:r>
            <a:endParaRPr lang="en-AU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64CCF4-306A-460D-AFD3-1C53483D8E92}"/>
              </a:ext>
            </a:extLst>
          </p:cNvPr>
          <p:cNvSpPr txBox="1"/>
          <p:nvPr/>
        </p:nvSpPr>
        <p:spPr>
          <a:xfrm>
            <a:off x="4120018" y="4090427"/>
            <a:ext cx="153407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 dirty="0"/>
              <a:t>Source: Enrolment_Data.csv </a:t>
            </a:r>
            <a:r>
              <a:rPr lang="en-AU" sz="900" dirty="0" err="1"/>
              <a:t>military_rank</a:t>
            </a:r>
            <a:endParaRPr lang="en-AU" sz="9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C79EE6-58A0-4D71-8050-1678427DFC25}"/>
              </a:ext>
            </a:extLst>
          </p:cNvPr>
          <p:cNvCxnSpPr>
            <a:cxnSpLocks/>
          </p:cNvCxnSpPr>
          <p:nvPr/>
        </p:nvCxnSpPr>
        <p:spPr>
          <a:xfrm flipV="1">
            <a:off x="2273417" y="2961314"/>
            <a:ext cx="981512" cy="220644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28D991-CA8C-4A49-A420-16B954D91318}"/>
              </a:ext>
            </a:extLst>
          </p:cNvPr>
          <p:cNvCxnSpPr>
            <a:cxnSpLocks/>
          </p:cNvCxnSpPr>
          <p:nvPr/>
        </p:nvCxnSpPr>
        <p:spPr>
          <a:xfrm flipV="1">
            <a:off x="2273417" y="5025006"/>
            <a:ext cx="981512" cy="14275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64A211F-9948-4A97-8072-A60B452434D4}"/>
              </a:ext>
            </a:extLst>
          </p:cNvPr>
          <p:cNvSpPr/>
          <p:nvPr/>
        </p:nvSpPr>
        <p:spPr>
          <a:xfrm>
            <a:off x="1829391" y="3944655"/>
            <a:ext cx="444026" cy="803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90E804-4C6E-4DD0-A684-16EC301A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301" y="3896883"/>
            <a:ext cx="771797" cy="7086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B247EBA-E139-4AFD-B74A-6B8A499E4979}"/>
              </a:ext>
            </a:extLst>
          </p:cNvPr>
          <p:cNvSpPr txBox="1"/>
          <p:nvPr/>
        </p:nvSpPr>
        <p:spPr>
          <a:xfrm>
            <a:off x="1874358" y="446483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39147E-AA6E-420A-98EC-8889B3853115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Phase 2 – MBS Build on You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26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12B201-8B96-4AD0-8882-0A57BD93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50" y="333528"/>
            <a:ext cx="8296856" cy="4899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1F3B01-18C0-486F-93CE-386B96D71ABD}"/>
              </a:ext>
            </a:extLst>
          </p:cNvPr>
          <p:cNvSpPr txBox="1"/>
          <p:nvPr/>
        </p:nvSpPr>
        <p:spPr>
          <a:xfrm>
            <a:off x="8792775" y="671260"/>
            <a:ext cx="1534073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2.2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Add date filter if possible (NEW) </a:t>
            </a:r>
            <a:endParaRPr lang="en-AU" sz="9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F8167E-5588-42D0-A581-755CA912A190}"/>
              </a:ext>
            </a:extLst>
          </p:cNvPr>
          <p:cNvCxnSpPr>
            <a:cxnSpLocks/>
          </p:cNvCxnSpPr>
          <p:nvPr/>
        </p:nvCxnSpPr>
        <p:spPr>
          <a:xfrm flipV="1">
            <a:off x="7701094" y="1107714"/>
            <a:ext cx="1091681" cy="409109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A7E74-BDBC-4A43-BE41-71737B526774}"/>
              </a:ext>
            </a:extLst>
          </p:cNvPr>
          <p:cNvSpPr txBox="1"/>
          <p:nvPr/>
        </p:nvSpPr>
        <p:spPr>
          <a:xfrm>
            <a:off x="10131923" y="4707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D5C89-B0A4-484A-B941-990D036F793A}"/>
              </a:ext>
            </a:extLst>
          </p:cNvPr>
          <p:cNvSpPr txBox="1"/>
          <p:nvPr/>
        </p:nvSpPr>
        <p:spPr>
          <a:xfrm>
            <a:off x="2057814" y="5233246"/>
            <a:ext cx="153407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900" i="1" dirty="0"/>
              <a:t>Task 2.2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Responses to be reordered to: Not at all &gt; Slightly .. Etc.</a:t>
            </a:r>
            <a:endParaRPr lang="en-AU" sz="900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B37D4F-AFAC-4786-9014-04F84872DAC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91887" y="5233246"/>
            <a:ext cx="988502" cy="32316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5A1260-96C0-4996-A401-2F599AE2AE2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91887" y="4412609"/>
            <a:ext cx="6097397" cy="1143803"/>
          </a:xfrm>
          <a:prstGeom prst="bentConnector3">
            <a:avLst>
              <a:gd name="adj1" fmla="val 99530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E1A06B-1688-43BA-BA92-C9618A5FBF08}"/>
              </a:ext>
            </a:extLst>
          </p:cNvPr>
          <p:cNvSpPr txBox="1"/>
          <p:nvPr/>
        </p:nvSpPr>
        <p:spPr>
          <a:xfrm>
            <a:off x="10343221" y="410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3917C-03EE-4F7E-BB87-2F20F27311E8}"/>
              </a:ext>
            </a:extLst>
          </p:cNvPr>
          <p:cNvSpPr txBox="1"/>
          <p:nvPr/>
        </p:nvSpPr>
        <p:spPr>
          <a:xfrm>
            <a:off x="385762" y="22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1216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Phase 2 – MBS Build on You</a:t>
            </a:r>
            <a:endParaRPr lang="en-AU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7189231-E4B6-4A6F-8C14-8EAD4AFC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775" y="6162675"/>
            <a:ext cx="638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5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1053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 family</dc:creator>
  <cp:lastModifiedBy>Free family</cp:lastModifiedBy>
  <cp:revision>29</cp:revision>
  <dcterms:created xsi:type="dcterms:W3CDTF">2022-03-19T11:29:15Z</dcterms:created>
  <dcterms:modified xsi:type="dcterms:W3CDTF">2022-05-24T07:18:06Z</dcterms:modified>
</cp:coreProperties>
</file>