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>
      <p:cViewPr>
        <p:scale>
          <a:sx n="110" d="100"/>
          <a:sy n="110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FCD-6690-C848-9E4C-9597C1502BF8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793-FAF1-4B44-8659-72EB8BA373C6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23A5-11BD-3741-BD5C-FD1D262DF5C5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71D-200A-9C4A-A7C0-D1527276B9E8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F909-033B-4A40-B87F-25F503083543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412-C3E6-C84D-9EDA-6B4E5A01DAFC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B3CC-8C2E-F940-AAD8-4E0DE59ACA76}" type="datetime1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C53-8A37-EF45-9BF8-0FA5A9F12530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F0D-6AFD-E047-9D60-1ED32589CEEA}" type="datetime1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8952-D723-5447-9C64-170CA11F4023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72E0-892F-2F4A-8C0E-E2427E0CA68C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36B6C-3E5D-964A-9AE5-DEDAA0CDF14E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Problème d'affectation généralisée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Problème d’affectation généralisé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de Métaheuristique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Agnès Plateau,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9557A-59B9-037B-E9FA-3C9A4A481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AC3E2-5DDA-5776-73FC-09C40874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Annexes : Recherche taboue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16C51DA-D8A5-B01F-61E1-9EF09272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228F-104F-164C-BFFA-7663EDBC3BAD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C7250F-28A9-9621-A0B8-9871CDCA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6865EC-298A-EC84-3BF1-76CE56D8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/>
          </a:p>
        </p:txBody>
      </p:sp>
      <p:pic>
        <p:nvPicPr>
          <p:cNvPr id="16" name="Image 15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15DE4C9D-A41B-5A3B-9D5B-CD1914CB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49" y="1773419"/>
            <a:ext cx="7772400" cy="41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63E45-0F1C-2468-2C30-201825DD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2218B-EAEE-931D-6A71-C9FB787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Annexes : Recherche taboue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C1954DF-2B44-886A-3865-59F703B6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228F-104F-164C-BFFA-7663EDBC3BAD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E1211-E181-9034-F5D1-154A9931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C2014-253F-3FAE-10F5-7370C5F3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EB795B-AD3A-AAD6-51E7-020800D8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9112"/>
            <a:ext cx="7772400" cy="30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660A6-30A7-820A-3BE9-C715FCDF7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A6329-7023-E267-C442-ACCCBEF7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Annexes : mémétique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F779C1-9CD0-D612-0EB7-FD45C638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228F-104F-164C-BFFA-7663EDBC3BAD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CF8E23-4D23-3DC8-6CA0-F6912A59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5D7A7C-41CD-23D3-343C-F0609B9D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12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2D7692-1CFB-0FC3-3B63-567A4928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25" y="1572319"/>
            <a:ext cx="5842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6DCA-AD50-903E-0B60-4BB81E3E1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BEF08-F279-4B2C-0655-4323CC7E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Annexes : mémétique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D1EE022-1DC9-FFF0-694F-F0E4E820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228F-104F-164C-BFFA-7663EDBC3BAD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3248FA-5F8E-7902-3BA0-F7DF7D79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688310-7F45-3715-362E-6CA01F35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13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3FEE56C-C081-CAAC-3481-6ADB2BB1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14" y="1825625"/>
            <a:ext cx="9817571" cy="4351338"/>
          </a:xfrm>
        </p:spPr>
      </p:pic>
    </p:spTree>
    <p:extLst>
      <p:ext uri="{BB962C8B-B14F-4D97-AF65-F5344CB8AC3E}">
        <p14:creationId xmlns:p14="http://schemas.microsoft.com/office/powerpoint/2010/main" val="9585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D2EC-3F5C-4BA9-FD44-A39CB866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Présentation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528DF7-1742-A208-BE7B-D1C57BE4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637B08B-7162-8346-EAA7-DF7B9FAD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E57E-BBE5-8544-9964-5BE74EAA8CA2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E35995-983F-1A4F-0D7A-0DD36005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708F78-4FAB-AD22-C7DB-429FAC7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53164-0384-8838-124B-FA55BE911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E25E4-5338-4DFE-312C-57ADE42C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Gloutonne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2BD01-4D2E-C6FE-F33D-177F2916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Première proposition: heuristique gloutonne simple </a:t>
            </a: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 les affectations dans l’ordre des c/r décroissant pour la maximisation</a:t>
            </a: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 des affectations depuis cette liste à la solution courante lorsqu’elle la laisse admissible</a:t>
            </a: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Problèmes : </a:t>
            </a:r>
          </a:p>
          <a:p>
            <a:pPr lvl="2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 converge pas nécessairement vers une solution admissible</a:t>
            </a:r>
          </a:p>
          <a:p>
            <a:pPr lvl="2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 fournit qu’une solution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1BD1D62-0FCE-85FC-4300-D9AD727E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8EF8-2854-8745-98D8-C98E5A6BD67D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12F5A0-FF31-406A-A51E-D16D716A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5E992E-ECC4-3ED4-54F7-DB3B1FB6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37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71794-80E2-D780-63BD-8529D6C2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FECDD89-3B0A-2278-F945-366596C4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689" y="3429000"/>
            <a:ext cx="2771336" cy="2462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83A7268-0D21-538A-79CB-CDC534E8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Gloutonne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BD21B-0AF3-FD50-3E30-E8D5C76D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75" y="1690688"/>
            <a:ext cx="10515600" cy="4351338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Deuxième proposition : exploration d’un arbre avec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 les affectations dans l’ordre des c/r décroissant pour la maximisation</a:t>
            </a: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 Bruitage » de la liste </a:t>
            </a: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Parcours de l’arbre des possibilités</a:t>
            </a: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 on arrive à une inconsistance, on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liste triée des affectations permet d’obtenir une solution correcte</a:t>
            </a:r>
          </a:p>
          <a:p>
            <a:pPr lvl="1"/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Avantages de cette méthode:</a:t>
            </a:r>
          </a:p>
          <a:p>
            <a:pPr lvl="2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Assure de renvoyer une solution admissible si elle existe</a:t>
            </a:r>
          </a:p>
          <a:p>
            <a:pPr lvl="2"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bruitage de la liste permet d’obtenir des solutions généralement différentes</a:t>
            </a:r>
          </a:p>
          <a:p>
            <a:pPr lvl="2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5F1B2A9-CD69-5349-DB52-05B04F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8EF8-2854-8745-98D8-C98E5A6BD67D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868D6D-D335-CDA5-27F4-48CBA9EB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1E94F5-F1FD-0836-98AC-A5ECDE72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3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A201A-C009-ADC4-3C68-13F51925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B653F-1B6D-569F-BD31-EB995EBF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Recherche locale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CD186-A2A4-54D3-818B-D0C8AF21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06601B3-289F-6C28-8686-B7E7B721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FA30-AD1C-BF41-B123-870228E29C0E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9FFEFE-D93F-F2CE-9542-5370801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031D4-275B-8E0A-B33B-B6A90D81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3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DBB6D-AB18-9668-F1B8-5B2B76793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07BAE-76C8-7521-DB77-6FCB6153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Recherche taboue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5BC31-5007-7BBD-E190-D018F05B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F6E3332-F130-C7D0-8CDF-EB1E4318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74DB-4315-0440-A3BB-BEE40B249589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B685C3-CA73-27BD-E169-C7276ECB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AE6F78-D3D7-C7AD-3CC2-DC97B881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6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67B3-26CF-12B8-2A13-4FE53B27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BB7D1-AF07-854C-BB0A-094E8286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Recherche mémétique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3A7939D-010A-5E00-4398-A831FA77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F7DC-8453-F942-B6B6-EDFB800C36FE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CE7F82-A1F6-EEB6-A940-16E8B0A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92A60E-84B9-32ED-0088-DDDCC77D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5814AAE-22A9-8C27-2511-40E612354A2C}"/>
              </a:ext>
            </a:extLst>
          </p:cNvPr>
          <p:cNvGrpSpPr/>
          <p:nvPr/>
        </p:nvGrpSpPr>
        <p:grpSpPr>
          <a:xfrm>
            <a:off x="326402" y="1561810"/>
            <a:ext cx="11362266" cy="2484264"/>
            <a:chOff x="326402" y="1690688"/>
            <a:chExt cx="11362266" cy="24842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419C81-DDD8-CCE1-86A0-E06BF1382C9C}"/>
                </a:ext>
              </a:extLst>
            </p:cNvPr>
            <p:cNvSpPr/>
            <p:nvPr/>
          </p:nvSpPr>
          <p:spPr>
            <a:xfrm>
              <a:off x="4038600" y="1690688"/>
              <a:ext cx="5821680" cy="2484264"/>
            </a:xfrm>
            <a:prstGeom prst="rect">
              <a:avLst/>
            </a:prstGeom>
            <a:solidFill>
              <a:srgbClr val="163E64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A2590B-8E3A-574C-FA7B-09A664FD983C}"/>
                </a:ext>
              </a:extLst>
            </p:cNvPr>
            <p:cNvSpPr/>
            <p:nvPr/>
          </p:nvSpPr>
          <p:spPr>
            <a:xfrm>
              <a:off x="326402" y="2352411"/>
              <a:ext cx="1659466" cy="11766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Famille de solutions (</a:t>
              </a:r>
              <a:r>
                <a:rPr lang="fr-FR" b="1" dirty="0"/>
                <a:t>algo glouton</a:t>
              </a:r>
              <a:r>
                <a:rPr lang="fr-FR" dirty="0"/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E1634A-6CC3-91A4-1FA8-AD8FBE5BCB25}"/>
                </a:ext>
              </a:extLst>
            </p:cNvPr>
            <p:cNvSpPr/>
            <p:nvPr/>
          </p:nvSpPr>
          <p:spPr>
            <a:xfrm>
              <a:off x="2266962" y="2349766"/>
              <a:ext cx="1659466" cy="11766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R. taboue </a:t>
              </a:r>
              <a:r>
                <a:rPr lang="fr-FR" dirty="0"/>
                <a:t>sur chaque individu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FC232D-523C-049A-B306-B1194BA19639}"/>
                </a:ext>
              </a:extLst>
            </p:cNvPr>
            <p:cNvSpPr/>
            <p:nvPr/>
          </p:nvSpPr>
          <p:spPr>
            <a:xfrm>
              <a:off x="4207522" y="2349766"/>
              <a:ext cx="1659466" cy="11766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Croisement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EC5DD5-3986-76E1-AD54-3013AA014B01}"/>
                </a:ext>
              </a:extLst>
            </p:cNvPr>
            <p:cNvSpPr/>
            <p:nvPr/>
          </p:nvSpPr>
          <p:spPr>
            <a:xfrm>
              <a:off x="6148082" y="2349766"/>
              <a:ext cx="1659466" cy="11766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Mutations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B4A5B8-5AA5-ACED-2A4E-DC7CF4AF649C}"/>
                </a:ext>
              </a:extLst>
            </p:cNvPr>
            <p:cNvSpPr/>
            <p:nvPr/>
          </p:nvSpPr>
          <p:spPr>
            <a:xfrm>
              <a:off x="8088642" y="2349766"/>
              <a:ext cx="1659466" cy="11766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R. taboue </a:t>
              </a:r>
              <a:r>
                <a:rPr lang="fr-FR" dirty="0"/>
                <a:t>sur chaque individu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49F476-5597-3ACA-637A-AF246AC4C83E}"/>
                </a:ext>
              </a:extLst>
            </p:cNvPr>
            <p:cNvSpPr/>
            <p:nvPr/>
          </p:nvSpPr>
          <p:spPr>
            <a:xfrm>
              <a:off x="10029202" y="2349766"/>
              <a:ext cx="1659466" cy="11766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Solution</a:t>
              </a:r>
              <a:endParaRPr lang="fr-FR" dirty="0"/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9C163C59-1D00-FAB8-0AEC-16A6CFEBAAFA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1985868" y="2938111"/>
              <a:ext cx="281094" cy="264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87BD5D3-C0BA-160C-9A10-C9EA65011A9F}"/>
                </a:ext>
              </a:extLst>
            </p:cNvPr>
            <p:cNvCxnSpPr/>
            <p:nvPr/>
          </p:nvCxnSpPr>
          <p:spPr>
            <a:xfrm flipV="1">
              <a:off x="3926428" y="2935465"/>
              <a:ext cx="281094" cy="264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E220F3F4-FE92-D87E-8242-D828492E4A2E}"/>
                </a:ext>
              </a:extLst>
            </p:cNvPr>
            <p:cNvCxnSpPr/>
            <p:nvPr/>
          </p:nvCxnSpPr>
          <p:spPr>
            <a:xfrm flipV="1">
              <a:off x="5866988" y="2935465"/>
              <a:ext cx="281094" cy="264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19DA2637-6778-9831-0820-B6891AF90E24}"/>
                </a:ext>
              </a:extLst>
            </p:cNvPr>
            <p:cNvCxnSpPr/>
            <p:nvPr/>
          </p:nvCxnSpPr>
          <p:spPr>
            <a:xfrm flipV="1">
              <a:off x="7804163" y="2935465"/>
              <a:ext cx="281094" cy="264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DD137577-C69D-DAF9-E557-31B20E566897}"/>
                </a:ext>
              </a:extLst>
            </p:cNvPr>
            <p:cNvCxnSpPr/>
            <p:nvPr/>
          </p:nvCxnSpPr>
          <p:spPr>
            <a:xfrm flipV="1">
              <a:off x="9741338" y="2932820"/>
              <a:ext cx="281094" cy="264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eur en angle 27">
              <a:extLst>
                <a:ext uri="{FF2B5EF4-FFF2-40B4-BE49-F238E27FC236}">
                  <a16:creationId xmlns:a16="http://schemas.microsoft.com/office/drawing/2014/main" id="{BBC20354-B9D3-2102-C360-CC20AB5B9218}"/>
                </a:ext>
              </a:extLst>
            </p:cNvPr>
            <p:cNvCxnSpPr>
              <a:stCxn id="19" idx="2"/>
              <a:endCxn id="16" idx="2"/>
            </p:cNvCxnSpPr>
            <p:nvPr/>
          </p:nvCxnSpPr>
          <p:spPr>
            <a:xfrm rot="5400000">
              <a:off x="6977815" y="1585896"/>
              <a:ext cx="12700" cy="3881120"/>
            </a:xfrm>
            <a:prstGeom prst="bentConnector3">
              <a:avLst>
                <a:gd name="adj1" fmla="val 3755551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AE621E3-CE90-617C-5971-AD2EFC4F19B3}"/>
                </a:ext>
              </a:extLst>
            </p:cNvPr>
            <p:cNvSpPr txBox="1"/>
            <p:nvPr/>
          </p:nvSpPr>
          <p:spPr>
            <a:xfrm>
              <a:off x="6115784" y="1756523"/>
              <a:ext cx="1724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/>
                <a:t>Evolution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CE9188B6-A886-EC87-C903-5C97498F03D9}"/>
              </a:ext>
            </a:extLst>
          </p:cNvPr>
          <p:cNvSpPr txBox="1"/>
          <p:nvPr/>
        </p:nvSpPr>
        <p:spPr>
          <a:xfrm>
            <a:off x="534786" y="4324049"/>
            <a:ext cx="3998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Paramètres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alloué à la recherche taboue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Taux de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Sélection des parents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Taille de la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Critère d’arrêt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F81D2AE-0164-5F75-BF23-E497C285EAAD}"/>
              </a:ext>
            </a:extLst>
          </p:cNvPr>
          <p:cNvSpPr txBox="1"/>
          <p:nvPr/>
        </p:nvSpPr>
        <p:spPr>
          <a:xfrm>
            <a:off x="5094517" y="5032555"/>
            <a:ext cx="478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Compromis à trouver</a:t>
            </a:r>
          </a:p>
        </p:txBody>
      </p:sp>
      <p:sp>
        <p:nvSpPr>
          <p:cNvPr id="35" name="Flèche vers la droite 34">
            <a:extLst>
              <a:ext uri="{FF2B5EF4-FFF2-40B4-BE49-F238E27FC236}">
                <a16:creationId xmlns:a16="http://schemas.microsoft.com/office/drawing/2014/main" id="{3667B84E-705C-C501-A0EF-E9551C7CB19D}"/>
              </a:ext>
            </a:extLst>
          </p:cNvPr>
          <p:cNvSpPr/>
          <p:nvPr/>
        </p:nvSpPr>
        <p:spPr>
          <a:xfrm>
            <a:off x="5268138" y="5032555"/>
            <a:ext cx="448377" cy="461665"/>
          </a:xfrm>
          <a:prstGeom prst="rightArrow">
            <a:avLst>
              <a:gd name="adj1" fmla="val 578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75F3A-9EB1-A075-B9D0-35E7515A8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E25E8-A62D-3629-BC47-63D7AB22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Test sur les instances proposées et résultats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78F5DFD-A2EB-2670-119F-DF59EE1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96CB-CBCE-3344-B099-3CBAC33A7F4E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46318C-B01B-74C8-178D-322C719A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10C23-0D28-373C-5833-9E7F5AF0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5BEF458-D529-475E-27DE-5C3927CB3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77818"/>
              </p:ext>
            </p:extLst>
          </p:nvPr>
        </p:nvGraphicFramePr>
        <p:xfrm>
          <a:off x="838200" y="187007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3133983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43589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06208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7381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7317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Gloutonne </a:t>
                      </a:r>
                      <a:r>
                        <a:rPr lang="fr-FR" dirty="0" err="1"/>
                        <a:t>stoch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Recherche locale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Recherche taboue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Recherche mémétique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5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Gap 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8.45 %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Gap </a:t>
                      </a:r>
                      <a:r>
                        <a:rPr lang="fr-FR" dirty="0" err="1"/>
                        <a:t>a-d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26.39 %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3.21 %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2.35 %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2.26 %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1442"/>
                  </a:ext>
                </a:extLst>
              </a:tr>
            </a:tbl>
          </a:graphicData>
        </a:graphic>
      </p:graphicFrame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194668E-ACB6-4180-3D02-AB5F60FF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659284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Résultats qui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correspondent aux attentes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chaque algorithme présenté ici est le prolongement du précédent, et est effectivement plus efficace</a:t>
            </a:r>
          </a:p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stochastique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donnant une famille de solution est plus efficace qu’un algorithme glouton simple, et permet des recherches à démarrages multiples</a:t>
            </a:r>
          </a:p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résultats de ces recherches n’ont pas tous été fait sur les mêmes ordinateurs et les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recherche alloués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peuvent être assez différents (moins de 10s pour la recherche mémétique contre 120s pour la recherche taboue)</a:t>
            </a:r>
          </a:p>
        </p:txBody>
      </p:sp>
    </p:spTree>
    <p:extLst>
      <p:ext uri="{BB962C8B-B14F-4D97-AF65-F5344CB8AC3E}">
        <p14:creationId xmlns:p14="http://schemas.microsoft.com/office/powerpoint/2010/main" val="97322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6E723-FE69-E1F4-B9C1-ABB37632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9A68D-F1B2-4A55-5033-9B113D16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Pistes d 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FFD8D-39EE-DD15-9F90-7BBCF3FF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Utilisation d’un langage compilé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Recherche dans plusieurs voisinages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Optimisation des paramètres : taux de mutation, sélection des parents, temps alloué à la recherche taboue, à la recherche avec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Utilisation d’une pénalisation sur la fonction objectif plutôt que de rejeter les solutions non admissibles.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8FF498E-DD94-8399-E4B0-3D74824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228F-104F-164C-BFFA-7663EDBC3BAD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5CDC75-7409-9EE5-4E7E-7829B371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Problème d'affectation généralisée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7636FA-7CD4-8B8E-E177-BFCCFD8E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741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449</Words>
  <Application>Microsoft Macintosh PowerPoint</Application>
  <PresentationFormat>Grand écran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Problème d’affectation généralisé</vt:lpstr>
      <vt:lpstr>Présentation du problème</vt:lpstr>
      <vt:lpstr>Heuristique Gloutonne</vt:lpstr>
      <vt:lpstr>Heuristique Gloutonne</vt:lpstr>
      <vt:lpstr>Recherche locale</vt:lpstr>
      <vt:lpstr>Recherche taboue</vt:lpstr>
      <vt:lpstr>Recherche mémétique</vt:lpstr>
      <vt:lpstr>Test sur les instances proposées et résultats</vt:lpstr>
      <vt:lpstr>Pistes d ’amélioration</vt:lpstr>
      <vt:lpstr>Annexes : Recherche taboue</vt:lpstr>
      <vt:lpstr>Annexes : Recherche taboue</vt:lpstr>
      <vt:lpstr>Annexes : mémétique</vt:lpstr>
      <vt:lpstr>Annexes : mémétique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Tadeo Delapalme X2021</cp:lastModifiedBy>
  <cp:revision>6</cp:revision>
  <dcterms:created xsi:type="dcterms:W3CDTF">2024-11-12T20:02:46Z</dcterms:created>
  <dcterms:modified xsi:type="dcterms:W3CDTF">2024-11-13T21:18:51Z</dcterms:modified>
</cp:coreProperties>
</file>