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0" r:id="rId4"/>
    <p:sldId id="261" r:id="rId5"/>
    <p:sldId id="262" r:id="rId6"/>
    <p:sldId id="264" r:id="rId7"/>
    <p:sldId id="258" r:id="rId8"/>
    <p:sldId id="259" r:id="rId9"/>
    <p:sldId id="263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3E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38"/>
  </p:normalViewPr>
  <p:slideViewPr>
    <p:cSldViewPr snapToGrid="0">
      <p:cViewPr varScale="1">
        <p:scale>
          <a:sx n="93" d="100"/>
          <a:sy n="93" d="100"/>
        </p:scale>
        <p:origin x="216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CB2302-459A-D849-968D-5F88268DAF04}" type="datetimeFigureOut">
              <a:rPr lang="fr-FR" smtClean="0"/>
              <a:t>13/02/2025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FD1AF-E739-FF42-9D4A-9E5DED135A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2356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D53A23-8633-E801-43B8-CB396E2C6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2BD571-E74B-5E5D-119B-F0FA44373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D174EE-65CA-AA27-6B59-C2ACB693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31B8AB-6F7D-92FD-EC6A-D823A1899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0F07AB-ED8F-A26B-9E57-DE7D3257C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041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FB78D4-8561-94CE-C453-55B43AA66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64A74AB-7B0F-27C3-14C3-F9B9EC7248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EA2DD4-F363-F202-91CE-026A12DB1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182C84-094F-B447-6FC3-3D6E1E262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EFD3D7-B4F1-2DF6-F222-2FD080A9B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5376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F01DDE9-C705-1D22-35D1-8C9E31435C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E039ADF-D568-0EC2-4378-40FFC84A9F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E3544A-85F4-A40D-4DFF-19A4A69AD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5621DE-C5AC-10D1-87FD-4104DCA42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FDDCBB-9796-6E9F-FE49-EC2DF7F7F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4786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26F2A4-2B02-B34D-86F4-F7EEA3015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28A2B4-430B-2931-4599-F99983839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5AA3D7-9906-7801-8C08-802F183BB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30FE03-48B7-C309-5F60-BECD5D2C9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035321-835B-199A-7DB9-9AAC7FB3A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6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319319-4E16-0ED4-4F1F-C874097DD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948E93-10DB-6BCF-1F7C-2309D32AF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0E8F2C-D6DE-8A74-AB55-A2AA6FD4F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050D23-4FFC-405F-935E-9E7315F53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DBF784-5555-2D4E-3B21-DF7E75A32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2520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88892C-DE66-384A-011E-8A6253F77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1FA0D0-B8A7-A70A-5335-2E077F033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3E29171-1E38-1A78-ECE0-6785F3954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6A6D880-B780-D648-D1EC-56B766D0F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2A6064-4162-4ABF-1401-153955B59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227ADBE-8289-B83B-4880-FCADC35AD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4001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41ED55-2997-D6D3-99BC-17AA6ED05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AAC939-3334-70C8-02EF-E2B59F274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BB4852A-F7D3-31BF-9B02-FD4C1A12B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D97E543-0556-E574-E308-168428BE3A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C105747-A7A8-E2D0-0CB9-4E864FECC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0E8DDB8-22BE-2F37-ABFE-6DD77E62E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A17799F-3EB0-A16A-6F3B-DAE1BFA1C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C2CEDD9-3446-67C2-01AB-2FFA6782F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5676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9D70FB-D455-3D02-21CC-010D1019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44A9F8B-8D3F-24FF-4DE2-AF4E800F3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2ADBAD4-2725-2CCE-2D12-E3BB9CEAD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20A408F-1877-729E-D438-794627DE7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846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2A20920-B97F-F55B-9D96-BAC61666A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13A65B1-1EA6-10FC-0680-42C88E559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6443795-FD4F-07BD-8708-BA5B149B5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807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D69FAC-8D59-C744-E46A-B7CCCC598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92598D-0780-2B37-429D-25770BBE9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A2672AE-294F-36D6-A7D1-BF013837D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9672590-3A5A-BB5F-0F7F-15430F2A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6B812F-E49E-1F15-7C02-01DC0C81A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632A373-961D-134B-D9C1-88264DFD0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444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E79292-6AB3-F880-5A16-1D61AFE4E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A723965-9E2E-2993-3A96-201B1D1B24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413ACE-DDE6-3A90-461C-E6A6EF05C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E51838-BC98-7135-3661-D84627A81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8D3A5E6-EE34-D869-C8FB-C74E29D99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537F07D-0663-105C-C2BD-7EE8EF244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7093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F9180BB-564B-EEA5-D08D-AC291E606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92053C-7573-0E41-A63B-022FCB328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E478F3-B737-5CF2-5B39-311B3A3B0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fr-FR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9EFA46-666D-CFAA-C28B-3706CFED43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fr-FR"/>
              <a:t>VRP robuste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66753F-9267-C591-F3A5-702BBA7F5C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D9D136-35C4-F945-9AC1-0F0ED400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7995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E4A184-F402-B0EC-3CAE-52FE385A96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b="1" dirty="0">
                <a:solidFill>
                  <a:schemeClr val="tx2"/>
                </a:solidFill>
              </a:rPr>
              <a:t>VRP robuste avec contrainte de capacité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D596171-CD01-B73C-017A-81468CAC1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89060"/>
            <a:ext cx="9144000" cy="1952096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Projet MPRO</a:t>
            </a:r>
          </a:p>
          <a:p>
            <a:endParaRPr lang="fr-FR" dirty="0">
              <a:solidFill>
                <a:schemeClr val="tx2"/>
              </a:solidFill>
            </a:endParaRPr>
          </a:p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Dimitri Delpech de Saint Guilhem – Tadeo Delapalme</a:t>
            </a:r>
          </a:p>
          <a:p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Encadrants : Zacharie Alès, Daniel </a:t>
            </a:r>
            <a:r>
              <a:rPr lang="fr-FR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Porumbel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754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89BDF-69A4-DFB5-83C0-8AC4E8217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9E64F4-D21D-376A-CAB5-D13FECA99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/>
                </a:solidFill>
              </a:rPr>
              <a:t>Résultats : Comparaison des gaps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D582E6-73A0-A1B7-0FD1-F45A38B47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4EA94B-C3C5-4127-34B8-EE9CBB1CE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VRP robuste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1E7D9A-A0DC-8586-5D6E-5A067E5C5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10</a:t>
            </a:fld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CEE9EE5-D292-4E70-225A-492005EC547D}"/>
              </a:ext>
            </a:extLst>
          </p:cNvPr>
          <p:cNvSpPr txBox="1"/>
          <p:nvPr/>
        </p:nvSpPr>
        <p:spPr>
          <a:xfrm>
            <a:off x="590029" y="5298718"/>
            <a:ext cx="11151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Méthode 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duale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qui donne le meilleur gap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Performances de 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l’heuristique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proches de la 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meilleure méthode exacte</a:t>
            </a:r>
          </a:p>
        </p:txBody>
      </p:sp>
      <p:pic>
        <p:nvPicPr>
          <p:cNvPr id="10" name="Espace réservé du contenu 9" descr="Une image contenant ligne, Tracé, diagramme, capture d’écran&#10;&#10;Le contenu généré par l’IA peut être incorrect.">
            <a:extLst>
              <a:ext uri="{FF2B5EF4-FFF2-40B4-BE49-F238E27FC236}">
                <a16:creationId xmlns:a16="http://schemas.microsoft.com/office/drawing/2014/main" id="{B01C0361-F42F-AF59-65A0-AE31F75704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0029" y="1470717"/>
            <a:ext cx="5505971" cy="3576606"/>
          </a:xfrm>
        </p:spPr>
      </p:pic>
      <p:pic>
        <p:nvPicPr>
          <p:cNvPr id="12" name="Image 11" descr="Une image contenant texte, ligne, diagramme, Tracé&#10;&#10;Le contenu généré par l’IA peut être incorrect.">
            <a:extLst>
              <a:ext uri="{FF2B5EF4-FFF2-40B4-BE49-F238E27FC236}">
                <a16:creationId xmlns:a16="http://schemas.microsoft.com/office/drawing/2014/main" id="{3627E73B-0C6F-01C0-880B-FDEB7FFFC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171" y="1470717"/>
            <a:ext cx="5674905" cy="364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220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C89AE7-3EA5-EDE1-FD10-2E42D10F3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>
                <a:solidFill>
                  <a:schemeClr val="tx2"/>
                </a:solidFill>
              </a:rPr>
              <a:t>Heuristiques </a:t>
            </a:r>
            <a:r>
              <a:rPr lang="fr-FR" b="1" dirty="0">
                <a:solidFill>
                  <a:schemeClr val="tx2"/>
                </a:solidFill>
              </a:rPr>
              <a:t>: Clarke and Wright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EECF9B-D95F-CAEF-5A6C-1265613CF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222" y="1690688"/>
            <a:ext cx="6795142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Borne sup</a:t>
            </a: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des temps de trajets : heuristiques </a:t>
            </a:r>
            <a:r>
              <a:rPr lang="fr-F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statiques</a:t>
            </a:r>
          </a:p>
          <a:p>
            <a:pPr>
              <a:lnSpc>
                <a:spcPct val="100000"/>
              </a:lnSpc>
            </a:pPr>
            <a:endParaRPr lang="fr-FR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Algorithme de </a:t>
            </a:r>
            <a:r>
              <a:rPr lang="fr-F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Clarke and Wright</a:t>
            </a: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</a:t>
            </a:r>
          </a:p>
          <a:p>
            <a:pPr lvl="1">
              <a:lnSpc>
                <a:spcPct val="100000"/>
              </a:lnSpc>
            </a:pP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Calcul et tri des « </a:t>
            </a:r>
            <a:r>
              <a:rPr lang="fr-FR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savings</a:t>
            </a: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» :</a:t>
            </a:r>
          </a:p>
          <a:p>
            <a:pPr lvl="1">
              <a:lnSpc>
                <a:spcPct val="100000"/>
              </a:lnSpc>
            </a:pPr>
            <a:endParaRPr lang="fr-F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fr-F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fr-F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Initialisation</a:t>
            </a: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 Une route = un client</a:t>
            </a:r>
          </a:p>
          <a:p>
            <a:pPr lvl="1">
              <a:lnSpc>
                <a:spcPct val="100000"/>
              </a:lnSpc>
            </a:pPr>
            <a:r>
              <a:rPr lang="fr-F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Fusion</a:t>
            </a: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des routes lorsque c’est possible </a:t>
            </a:r>
          </a:p>
          <a:p>
            <a:pPr>
              <a:lnSpc>
                <a:spcPct val="100000"/>
              </a:lnSpc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B6299F-DD92-F563-A7A4-3AB81AC87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C13A63-FE28-C682-C344-7EB64459D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VRP robuste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0F9331-FC43-CDE7-F7B9-95F6E2727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2</a:t>
            </a:fld>
            <a:endParaRPr lang="fr-FR"/>
          </a:p>
        </p:txBody>
      </p:sp>
      <p:pic>
        <p:nvPicPr>
          <p:cNvPr id="8" name="Image 7" descr="Une image contenant Police, écriture manuscrite, calligraphie, blanc&#10;&#10;Le contenu généré par l’IA peut être incorrect.">
            <a:extLst>
              <a:ext uri="{FF2B5EF4-FFF2-40B4-BE49-F238E27FC236}">
                <a16:creationId xmlns:a16="http://schemas.microsoft.com/office/drawing/2014/main" id="{D9597E92-0A65-DC2A-6BCA-274902D96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107" y="1690688"/>
            <a:ext cx="4257671" cy="946149"/>
          </a:xfrm>
          <a:prstGeom prst="rect">
            <a:avLst/>
          </a:prstGeom>
        </p:spPr>
      </p:pic>
      <p:grpSp>
        <p:nvGrpSpPr>
          <p:cNvPr id="9" name="Groupe 8">
            <a:extLst>
              <a:ext uri="{FF2B5EF4-FFF2-40B4-BE49-F238E27FC236}">
                <a16:creationId xmlns:a16="http://schemas.microsoft.com/office/drawing/2014/main" id="{3D03BA02-9CC5-EA09-2CCA-2DFE8D63222E}"/>
              </a:ext>
            </a:extLst>
          </p:cNvPr>
          <p:cNvGrpSpPr>
            <a:grpSpLocks noChangeAspect="1"/>
          </p:cNvGrpSpPr>
          <p:nvPr/>
        </p:nvGrpSpPr>
        <p:grpSpPr>
          <a:xfrm>
            <a:off x="6630694" y="3072606"/>
            <a:ext cx="5152084" cy="2363560"/>
            <a:chOff x="466292" y="772998"/>
            <a:chExt cx="7643495" cy="3506515"/>
          </a:xfrm>
        </p:grpSpPr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82AA9C13-1C35-2784-A203-598BE0940896}"/>
                </a:ext>
              </a:extLst>
            </p:cNvPr>
            <p:cNvSpPr/>
            <p:nvPr/>
          </p:nvSpPr>
          <p:spPr>
            <a:xfrm>
              <a:off x="1095023" y="1832168"/>
              <a:ext cx="161193" cy="16195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C177AE3B-9A13-1B2F-0998-3EEEC5F3EC15}"/>
                </a:ext>
              </a:extLst>
            </p:cNvPr>
            <p:cNvSpPr/>
            <p:nvPr/>
          </p:nvSpPr>
          <p:spPr>
            <a:xfrm>
              <a:off x="1700885" y="873350"/>
              <a:ext cx="161193" cy="16195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C36C9F5D-25F3-9DDA-1D5A-D047845E67AE}"/>
                </a:ext>
              </a:extLst>
            </p:cNvPr>
            <p:cNvSpPr/>
            <p:nvPr/>
          </p:nvSpPr>
          <p:spPr>
            <a:xfrm>
              <a:off x="2529098" y="881522"/>
              <a:ext cx="161193" cy="16195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652528FB-D443-DAE0-574D-29BD45ED62DF}"/>
                </a:ext>
              </a:extLst>
            </p:cNvPr>
            <p:cNvSpPr/>
            <p:nvPr/>
          </p:nvSpPr>
          <p:spPr>
            <a:xfrm>
              <a:off x="2918166" y="2131688"/>
              <a:ext cx="161193" cy="16195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A960C61B-9D94-8D6F-EF4C-9F246F2FA432}"/>
                </a:ext>
              </a:extLst>
            </p:cNvPr>
            <p:cNvSpPr/>
            <p:nvPr/>
          </p:nvSpPr>
          <p:spPr>
            <a:xfrm>
              <a:off x="1873194" y="2562462"/>
              <a:ext cx="161193" cy="1619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E116F94C-8988-CAC6-692A-87D631C3D0C7}"/>
                </a:ext>
              </a:extLst>
            </p:cNvPr>
            <p:cNvCxnSpPr>
              <a:stCxn id="10" idx="5"/>
              <a:endCxn id="14" idx="1"/>
            </p:cNvCxnSpPr>
            <p:nvPr/>
          </p:nvCxnSpPr>
          <p:spPr>
            <a:xfrm>
              <a:off x="1232610" y="1970401"/>
              <a:ext cx="664190" cy="615777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D883790E-A299-072B-CF03-25AA015AB388}"/>
                </a:ext>
              </a:extLst>
            </p:cNvPr>
            <p:cNvCxnSpPr>
              <a:cxnSpLocks/>
              <a:stCxn id="10" idx="7"/>
              <a:endCxn id="11" idx="3"/>
            </p:cNvCxnSpPr>
            <p:nvPr/>
          </p:nvCxnSpPr>
          <p:spPr>
            <a:xfrm flipV="1">
              <a:off x="1232610" y="1011583"/>
              <a:ext cx="491881" cy="844302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EB064DBB-969E-B2E4-E482-E0D260C7E5E5}"/>
                </a:ext>
              </a:extLst>
            </p:cNvPr>
            <p:cNvCxnSpPr>
              <a:cxnSpLocks/>
              <a:stCxn id="12" idx="2"/>
              <a:endCxn id="11" idx="6"/>
            </p:cNvCxnSpPr>
            <p:nvPr/>
          </p:nvCxnSpPr>
          <p:spPr>
            <a:xfrm flipH="1" flipV="1">
              <a:off x="1862078" y="954325"/>
              <a:ext cx="667021" cy="8172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2CB3139A-2ED7-34BC-F41B-F14E9FB870E7}"/>
                </a:ext>
              </a:extLst>
            </p:cNvPr>
            <p:cNvCxnSpPr>
              <a:cxnSpLocks/>
              <a:stCxn id="13" idx="0"/>
              <a:endCxn id="20" idx="4"/>
            </p:cNvCxnSpPr>
            <p:nvPr/>
          </p:nvCxnSpPr>
          <p:spPr>
            <a:xfrm flipV="1">
              <a:off x="2998763" y="1438224"/>
              <a:ext cx="23606" cy="693465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560AEEB7-D994-E4AD-25CB-79240DEBDC5C}"/>
                </a:ext>
              </a:extLst>
            </p:cNvPr>
            <p:cNvCxnSpPr>
              <a:cxnSpLocks/>
              <a:stCxn id="14" idx="7"/>
              <a:endCxn id="13" idx="2"/>
            </p:cNvCxnSpPr>
            <p:nvPr/>
          </p:nvCxnSpPr>
          <p:spPr>
            <a:xfrm flipV="1">
              <a:off x="2010781" y="2212664"/>
              <a:ext cx="907386" cy="373515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43EE3E9D-94B7-0305-6EAB-BFED50A2DA54}"/>
                </a:ext>
              </a:extLst>
            </p:cNvPr>
            <p:cNvSpPr/>
            <p:nvPr/>
          </p:nvSpPr>
          <p:spPr>
            <a:xfrm>
              <a:off x="2941772" y="1276273"/>
              <a:ext cx="161193" cy="16195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56FAB0AC-458D-A183-67EF-2771B4E010C5}"/>
                </a:ext>
              </a:extLst>
            </p:cNvPr>
            <p:cNvCxnSpPr>
              <a:cxnSpLocks/>
              <a:stCxn id="20" idx="1"/>
              <a:endCxn id="12" idx="5"/>
            </p:cNvCxnSpPr>
            <p:nvPr/>
          </p:nvCxnSpPr>
          <p:spPr>
            <a:xfrm flipH="1" flipV="1">
              <a:off x="2666685" y="1019755"/>
              <a:ext cx="298693" cy="280235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32F45898-4243-90AF-59C4-F14BC5904E16}"/>
                </a:ext>
              </a:extLst>
            </p:cNvPr>
            <p:cNvSpPr/>
            <p:nvPr/>
          </p:nvSpPr>
          <p:spPr>
            <a:xfrm>
              <a:off x="3228695" y="3500996"/>
              <a:ext cx="161193" cy="16195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BE251923-6FD4-CFF6-0E44-B7F46721C033}"/>
                </a:ext>
              </a:extLst>
            </p:cNvPr>
            <p:cNvSpPr/>
            <p:nvPr/>
          </p:nvSpPr>
          <p:spPr>
            <a:xfrm>
              <a:off x="2303281" y="3961634"/>
              <a:ext cx="161193" cy="16195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9DCBACF6-DDD9-A68D-2379-2785E3D1DEA0}"/>
                </a:ext>
              </a:extLst>
            </p:cNvPr>
            <p:cNvSpPr/>
            <p:nvPr/>
          </p:nvSpPr>
          <p:spPr>
            <a:xfrm>
              <a:off x="1062902" y="3721003"/>
              <a:ext cx="161193" cy="16195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F9712E61-5929-998A-A349-9C7F970E4DB4}"/>
                </a:ext>
              </a:extLst>
            </p:cNvPr>
            <p:cNvSpPr/>
            <p:nvPr/>
          </p:nvSpPr>
          <p:spPr>
            <a:xfrm>
              <a:off x="774253" y="2889105"/>
              <a:ext cx="161193" cy="16195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5703F7CC-94F4-E262-6380-2BD7FB76B994}"/>
                </a:ext>
              </a:extLst>
            </p:cNvPr>
            <p:cNvCxnSpPr>
              <a:cxnSpLocks/>
              <a:stCxn id="14" idx="5"/>
              <a:endCxn id="22" idx="1"/>
            </p:cNvCxnSpPr>
            <p:nvPr/>
          </p:nvCxnSpPr>
          <p:spPr>
            <a:xfrm>
              <a:off x="2010781" y="2700695"/>
              <a:ext cx="1241520" cy="824018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90E4581D-6139-81F7-234A-D6A606F75ADE}"/>
                </a:ext>
              </a:extLst>
            </p:cNvPr>
            <p:cNvCxnSpPr>
              <a:cxnSpLocks/>
              <a:stCxn id="23" idx="6"/>
              <a:endCxn id="22" idx="3"/>
            </p:cNvCxnSpPr>
            <p:nvPr/>
          </p:nvCxnSpPr>
          <p:spPr>
            <a:xfrm flipV="1">
              <a:off x="2464474" y="3639229"/>
              <a:ext cx="787827" cy="40338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B69C941A-C6C4-699B-2C95-0E2817EF57EE}"/>
                </a:ext>
              </a:extLst>
            </p:cNvPr>
            <p:cNvCxnSpPr>
              <a:cxnSpLocks/>
              <a:stCxn id="24" idx="5"/>
              <a:endCxn id="23" idx="2"/>
            </p:cNvCxnSpPr>
            <p:nvPr/>
          </p:nvCxnSpPr>
          <p:spPr>
            <a:xfrm>
              <a:off x="1200489" y="3859236"/>
              <a:ext cx="1102792" cy="183373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34717BFD-713E-A3CF-8527-5D4C145A6FEA}"/>
                </a:ext>
              </a:extLst>
            </p:cNvPr>
            <p:cNvCxnSpPr>
              <a:cxnSpLocks/>
              <a:stCxn id="25" idx="4"/>
              <a:endCxn id="24" idx="1"/>
            </p:cNvCxnSpPr>
            <p:nvPr/>
          </p:nvCxnSpPr>
          <p:spPr>
            <a:xfrm>
              <a:off x="854850" y="3051055"/>
              <a:ext cx="231658" cy="693665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135E6FD4-780F-F235-6321-A5D9C9D458DF}"/>
                </a:ext>
              </a:extLst>
            </p:cNvPr>
            <p:cNvCxnSpPr>
              <a:cxnSpLocks/>
              <a:stCxn id="25" idx="7"/>
              <a:endCxn id="14" idx="2"/>
            </p:cNvCxnSpPr>
            <p:nvPr/>
          </p:nvCxnSpPr>
          <p:spPr>
            <a:xfrm flipV="1">
              <a:off x="911840" y="2643437"/>
              <a:ext cx="961354" cy="269385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lèche vers la droite 30">
              <a:extLst>
                <a:ext uri="{FF2B5EF4-FFF2-40B4-BE49-F238E27FC236}">
                  <a16:creationId xmlns:a16="http://schemas.microsoft.com/office/drawing/2014/main" id="{190C765B-B339-5A84-1CAA-5805DDB47545}"/>
                </a:ext>
              </a:extLst>
            </p:cNvPr>
            <p:cNvSpPr/>
            <p:nvPr/>
          </p:nvSpPr>
          <p:spPr>
            <a:xfrm>
              <a:off x="4016046" y="2327750"/>
              <a:ext cx="406400" cy="479008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4914CBD8-11AB-7775-FF9B-0E5C8691D7FA}"/>
                </a:ext>
              </a:extLst>
            </p:cNvPr>
            <p:cNvSpPr txBox="1"/>
            <p:nvPr/>
          </p:nvSpPr>
          <p:spPr>
            <a:xfrm>
              <a:off x="775447" y="1728477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1"/>
                  </a:solidFill>
                </a:rPr>
                <a:t>i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527207C0-95A6-4828-C7B2-E2BF31131390}"/>
                </a:ext>
              </a:extLst>
            </p:cNvPr>
            <p:cNvSpPr txBox="1"/>
            <p:nvPr/>
          </p:nvSpPr>
          <p:spPr>
            <a:xfrm>
              <a:off x="466292" y="2785414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j</a:t>
              </a:r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E3970930-6C5E-83A4-D785-D9E9EBB622C2}"/>
                </a:ext>
              </a:extLst>
            </p:cNvPr>
            <p:cNvSpPr/>
            <p:nvPr/>
          </p:nvSpPr>
          <p:spPr>
            <a:xfrm>
              <a:off x="5814922" y="1751193"/>
              <a:ext cx="161193" cy="16195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D1621B41-0EFD-4F8E-7A90-759C3780D8CB}"/>
                </a:ext>
              </a:extLst>
            </p:cNvPr>
            <p:cNvSpPr/>
            <p:nvPr/>
          </p:nvSpPr>
          <p:spPr>
            <a:xfrm>
              <a:off x="6420784" y="792375"/>
              <a:ext cx="161193" cy="16195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82BA95A0-B783-9DD6-F77F-255B3D9F6D18}"/>
                </a:ext>
              </a:extLst>
            </p:cNvPr>
            <p:cNvSpPr/>
            <p:nvPr/>
          </p:nvSpPr>
          <p:spPr>
            <a:xfrm>
              <a:off x="7248997" y="800547"/>
              <a:ext cx="161193" cy="16195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CE832CC-370F-3CC9-DBD5-6E43D6FD89C5}"/>
                </a:ext>
              </a:extLst>
            </p:cNvPr>
            <p:cNvSpPr/>
            <p:nvPr/>
          </p:nvSpPr>
          <p:spPr>
            <a:xfrm>
              <a:off x="7638065" y="2050713"/>
              <a:ext cx="161193" cy="16195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FE3BE06A-24F0-D0A2-11CE-828CD20A0D98}"/>
                </a:ext>
              </a:extLst>
            </p:cNvPr>
            <p:cNvSpPr/>
            <p:nvPr/>
          </p:nvSpPr>
          <p:spPr>
            <a:xfrm>
              <a:off x="6593093" y="2481487"/>
              <a:ext cx="161193" cy="1619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044422F9-F2AA-3BCC-6EAB-1B69449E5D32}"/>
                </a:ext>
              </a:extLst>
            </p:cNvPr>
            <p:cNvCxnSpPr>
              <a:stCxn id="34" idx="5"/>
              <a:endCxn id="38" idx="1"/>
            </p:cNvCxnSpPr>
            <p:nvPr/>
          </p:nvCxnSpPr>
          <p:spPr>
            <a:xfrm>
              <a:off x="5952509" y="1889426"/>
              <a:ext cx="664190" cy="615777"/>
            </a:xfrm>
            <a:prstGeom prst="line">
              <a:avLst/>
            </a:prstGeom>
            <a:ln w="28575">
              <a:solidFill>
                <a:schemeClr val="accent1">
                  <a:alpha val="2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E3692A4B-C7C5-9D4E-6588-3AAF7EE006F8}"/>
                </a:ext>
              </a:extLst>
            </p:cNvPr>
            <p:cNvCxnSpPr>
              <a:cxnSpLocks/>
              <a:stCxn id="34" idx="7"/>
              <a:endCxn id="35" idx="3"/>
            </p:cNvCxnSpPr>
            <p:nvPr/>
          </p:nvCxnSpPr>
          <p:spPr>
            <a:xfrm flipV="1">
              <a:off x="5952509" y="930608"/>
              <a:ext cx="491881" cy="844302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7534EF1E-F160-2D59-F0F2-D4DB93F7C20D}"/>
                </a:ext>
              </a:extLst>
            </p:cNvPr>
            <p:cNvCxnSpPr>
              <a:cxnSpLocks/>
              <a:stCxn id="36" idx="2"/>
              <a:endCxn id="35" idx="6"/>
            </p:cNvCxnSpPr>
            <p:nvPr/>
          </p:nvCxnSpPr>
          <p:spPr>
            <a:xfrm flipH="1" flipV="1">
              <a:off x="6581977" y="873350"/>
              <a:ext cx="667021" cy="8172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F76B6E8C-BB3B-ADF1-E5D1-62CD3252BFB6}"/>
                </a:ext>
              </a:extLst>
            </p:cNvPr>
            <p:cNvCxnSpPr>
              <a:cxnSpLocks/>
              <a:stCxn id="37" idx="0"/>
              <a:endCxn id="44" idx="4"/>
            </p:cNvCxnSpPr>
            <p:nvPr/>
          </p:nvCxnSpPr>
          <p:spPr>
            <a:xfrm flipV="1">
              <a:off x="7718662" y="1357249"/>
              <a:ext cx="23606" cy="693465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5C7C6643-8544-B730-7407-A2227FD2D4CE}"/>
                </a:ext>
              </a:extLst>
            </p:cNvPr>
            <p:cNvCxnSpPr>
              <a:cxnSpLocks/>
              <a:stCxn id="38" idx="7"/>
              <a:endCxn id="37" idx="2"/>
            </p:cNvCxnSpPr>
            <p:nvPr/>
          </p:nvCxnSpPr>
          <p:spPr>
            <a:xfrm flipV="1">
              <a:off x="6730680" y="2131689"/>
              <a:ext cx="907386" cy="373515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794BE4D0-2C24-2300-5783-DF1031789607}"/>
                </a:ext>
              </a:extLst>
            </p:cNvPr>
            <p:cNvSpPr/>
            <p:nvPr/>
          </p:nvSpPr>
          <p:spPr>
            <a:xfrm>
              <a:off x="7661671" y="1195298"/>
              <a:ext cx="161193" cy="16195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383C7356-94F9-09CC-1350-64ECE6F2855F}"/>
                </a:ext>
              </a:extLst>
            </p:cNvPr>
            <p:cNvCxnSpPr>
              <a:cxnSpLocks/>
              <a:stCxn id="44" idx="1"/>
              <a:endCxn id="36" idx="5"/>
            </p:cNvCxnSpPr>
            <p:nvPr/>
          </p:nvCxnSpPr>
          <p:spPr>
            <a:xfrm flipH="1" flipV="1">
              <a:off x="7386584" y="938780"/>
              <a:ext cx="298693" cy="280235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187DFAF9-1BF5-0A2A-4182-3192754FC47E}"/>
                </a:ext>
              </a:extLst>
            </p:cNvPr>
            <p:cNvSpPr/>
            <p:nvPr/>
          </p:nvSpPr>
          <p:spPr>
            <a:xfrm>
              <a:off x="7948594" y="3420021"/>
              <a:ext cx="161193" cy="16195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48B13D54-AF56-7C2F-BF17-1738178CDD45}"/>
                </a:ext>
              </a:extLst>
            </p:cNvPr>
            <p:cNvSpPr/>
            <p:nvPr/>
          </p:nvSpPr>
          <p:spPr>
            <a:xfrm>
              <a:off x="7023180" y="3880659"/>
              <a:ext cx="161193" cy="16195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58A6ABFF-D96E-EAC9-4525-7866EC858E23}"/>
                </a:ext>
              </a:extLst>
            </p:cNvPr>
            <p:cNvSpPr/>
            <p:nvPr/>
          </p:nvSpPr>
          <p:spPr>
            <a:xfrm>
              <a:off x="5782801" y="3640028"/>
              <a:ext cx="161193" cy="16195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713648D3-E9C2-FEE8-BE17-C560C7247845}"/>
                </a:ext>
              </a:extLst>
            </p:cNvPr>
            <p:cNvSpPr/>
            <p:nvPr/>
          </p:nvSpPr>
          <p:spPr>
            <a:xfrm>
              <a:off x="5494152" y="2808130"/>
              <a:ext cx="161193" cy="16195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19F9ABD9-38EB-C733-A56C-63104C7292B2}"/>
                </a:ext>
              </a:extLst>
            </p:cNvPr>
            <p:cNvCxnSpPr>
              <a:cxnSpLocks/>
              <a:stCxn id="38" idx="5"/>
              <a:endCxn id="46" idx="1"/>
            </p:cNvCxnSpPr>
            <p:nvPr/>
          </p:nvCxnSpPr>
          <p:spPr>
            <a:xfrm>
              <a:off x="6730680" y="2619720"/>
              <a:ext cx="1241520" cy="824018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8AD77B72-1235-2B58-C39B-44BC56D88FAB}"/>
                </a:ext>
              </a:extLst>
            </p:cNvPr>
            <p:cNvCxnSpPr>
              <a:cxnSpLocks/>
              <a:stCxn id="47" idx="6"/>
              <a:endCxn id="46" idx="3"/>
            </p:cNvCxnSpPr>
            <p:nvPr/>
          </p:nvCxnSpPr>
          <p:spPr>
            <a:xfrm flipV="1">
              <a:off x="7184373" y="3558254"/>
              <a:ext cx="787827" cy="40338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5B37A6DC-0DCD-954E-8284-676BAB597FFB}"/>
                </a:ext>
              </a:extLst>
            </p:cNvPr>
            <p:cNvCxnSpPr>
              <a:cxnSpLocks/>
              <a:stCxn id="48" idx="5"/>
              <a:endCxn id="47" idx="2"/>
            </p:cNvCxnSpPr>
            <p:nvPr/>
          </p:nvCxnSpPr>
          <p:spPr>
            <a:xfrm>
              <a:off x="5920388" y="3778261"/>
              <a:ext cx="1102792" cy="183373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CAA78DF4-1947-C1C7-B2D8-92A7897DDF47}"/>
                </a:ext>
              </a:extLst>
            </p:cNvPr>
            <p:cNvCxnSpPr>
              <a:cxnSpLocks/>
              <a:stCxn id="49" idx="4"/>
              <a:endCxn id="48" idx="1"/>
            </p:cNvCxnSpPr>
            <p:nvPr/>
          </p:nvCxnSpPr>
          <p:spPr>
            <a:xfrm>
              <a:off x="5574749" y="2970080"/>
              <a:ext cx="231658" cy="693665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F36D730F-AAF6-59C8-CAE3-AD94B94A9831}"/>
                </a:ext>
              </a:extLst>
            </p:cNvPr>
            <p:cNvCxnSpPr>
              <a:cxnSpLocks/>
              <a:stCxn id="49" idx="7"/>
              <a:endCxn id="38" idx="2"/>
            </p:cNvCxnSpPr>
            <p:nvPr/>
          </p:nvCxnSpPr>
          <p:spPr>
            <a:xfrm flipV="1">
              <a:off x="5631739" y="2562462"/>
              <a:ext cx="961354" cy="269385"/>
            </a:xfrm>
            <a:prstGeom prst="line">
              <a:avLst/>
            </a:prstGeom>
            <a:ln w="28575">
              <a:solidFill>
                <a:schemeClr val="accent2">
                  <a:alpha val="2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AECC0CDF-E235-5832-A3D0-257C5FACDCBB}"/>
                </a:ext>
              </a:extLst>
            </p:cNvPr>
            <p:cNvSpPr txBox="1"/>
            <p:nvPr/>
          </p:nvSpPr>
          <p:spPr>
            <a:xfrm>
              <a:off x="5495346" y="1647502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1"/>
                  </a:solidFill>
                </a:rPr>
                <a:t>i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40D1BAED-790E-A01D-E820-7E6E2FA3DCCF}"/>
                </a:ext>
              </a:extLst>
            </p:cNvPr>
            <p:cNvSpPr txBox="1"/>
            <p:nvPr/>
          </p:nvSpPr>
          <p:spPr>
            <a:xfrm>
              <a:off x="5186191" y="2704439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j</a:t>
              </a:r>
            </a:p>
          </p:txBody>
        </p: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8F848E92-4C48-BC04-4886-595D04C7829E}"/>
                </a:ext>
              </a:extLst>
            </p:cNvPr>
            <p:cNvCxnSpPr>
              <a:cxnSpLocks/>
              <a:stCxn id="34" idx="4"/>
              <a:endCxn id="49" idx="0"/>
            </p:cNvCxnSpPr>
            <p:nvPr/>
          </p:nvCxnSpPr>
          <p:spPr>
            <a:xfrm flipH="1">
              <a:off x="5574749" y="1913143"/>
              <a:ext cx="320770" cy="894987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ED05B354-FB49-99EA-B74B-E03CA7FEB48E}"/>
                </a:ext>
              </a:extLst>
            </p:cNvPr>
            <p:cNvSpPr txBox="1"/>
            <p:nvPr/>
          </p:nvSpPr>
          <p:spPr>
            <a:xfrm>
              <a:off x="2918173" y="772998"/>
              <a:ext cx="1154937" cy="456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Route 1</a:t>
              </a: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1BAA65C9-9234-BF1B-4AD7-30992686C03D}"/>
                </a:ext>
              </a:extLst>
            </p:cNvPr>
            <p:cNvSpPr txBox="1"/>
            <p:nvPr/>
          </p:nvSpPr>
          <p:spPr>
            <a:xfrm>
              <a:off x="3088853" y="3822903"/>
              <a:ext cx="1154937" cy="456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Route 2</a:t>
              </a:r>
            </a:p>
          </p:txBody>
        </p:sp>
      </p:grpSp>
      <p:sp>
        <p:nvSpPr>
          <p:cNvPr id="60" name="ZoneTexte 59">
            <a:extLst>
              <a:ext uri="{FF2B5EF4-FFF2-40B4-BE49-F238E27FC236}">
                <a16:creationId xmlns:a16="http://schemas.microsoft.com/office/drawing/2014/main" id="{19D35902-236C-3BF0-5018-9ED351C96165}"/>
              </a:ext>
            </a:extLst>
          </p:cNvPr>
          <p:cNvSpPr txBox="1"/>
          <p:nvPr/>
        </p:nvSpPr>
        <p:spPr>
          <a:xfrm>
            <a:off x="8451535" y="5586554"/>
            <a:ext cx="1947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Fusion des routes</a:t>
            </a:r>
          </a:p>
        </p:txBody>
      </p:sp>
      <p:pic>
        <p:nvPicPr>
          <p:cNvPr id="64" name="Image 63" descr="Une image contenant Police, blanc, écriture manuscrite, typographie&#10;&#10;Le contenu généré par l’IA peut être incorrect.">
            <a:extLst>
              <a:ext uri="{FF2B5EF4-FFF2-40B4-BE49-F238E27FC236}">
                <a16:creationId xmlns:a16="http://schemas.microsoft.com/office/drawing/2014/main" id="{8AE08FAE-320E-56B0-A830-1C6A05DBD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111" y="3879713"/>
            <a:ext cx="2832996" cy="69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428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B98994-5FB9-737A-94B2-88FB1EBA3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C05974-767A-B8E6-E070-0C90A16F3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/>
                </a:solidFill>
              </a:rPr>
              <a:t>Heuristiques : Voisinages 2-opt ou 3-opt des sous-tours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DFF59F-C03B-9ED6-D7ED-613FD2F36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222" y="1884218"/>
            <a:ext cx="6795142" cy="415780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partir d’une solution générée par l’algorithme de Clarke and Wright</a:t>
            </a:r>
          </a:p>
          <a:p>
            <a:pPr>
              <a:lnSpc>
                <a:spcPct val="100000"/>
              </a:lnSpc>
            </a:pPr>
            <a:endParaRPr lang="fr-FR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Exploration des voisinages </a:t>
            </a:r>
          </a:p>
          <a:p>
            <a:pPr>
              <a:lnSpc>
                <a:spcPct val="100000"/>
              </a:lnSpc>
            </a:pPr>
            <a:r>
              <a:rPr lang="fr-F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 meilleur voisin</a:t>
            </a: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devient la solution courante</a:t>
            </a:r>
          </a:p>
          <a:p>
            <a:pPr>
              <a:lnSpc>
                <a:spcPct val="100000"/>
              </a:lnSpc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L’algorithme </a:t>
            </a:r>
            <a:r>
              <a:rPr lang="fr-F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s’arrête</a:t>
            </a: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lorsqu’il ne trouve </a:t>
            </a:r>
            <a:r>
              <a:rPr lang="fr-F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plus d’amélioration</a:t>
            </a:r>
          </a:p>
          <a:p>
            <a:pPr>
              <a:lnSpc>
                <a:spcPct val="100000"/>
              </a:lnSpc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79B114-26AA-715B-79C0-DD9987B5D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0A4839-7D62-2FFD-9930-4959E484A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VRP robuste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EFEF2F-0A12-2317-ADF1-8087E1DCE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3</a:t>
            </a:fld>
            <a:endParaRPr lang="fr-FR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4D2C442F-6470-93D5-0ACB-ACEB1CCD7856}"/>
              </a:ext>
            </a:extLst>
          </p:cNvPr>
          <p:cNvSpPr txBox="1"/>
          <p:nvPr/>
        </p:nvSpPr>
        <p:spPr>
          <a:xfrm>
            <a:off x="8830699" y="5531355"/>
            <a:ext cx="1720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solidFill>
                  <a:schemeClr val="tx1">
                    <a:lumMod val="65000"/>
                    <a:lumOff val="35000"/>
                  </a:schemeClr>
                </a:solidFill>
              </a:rPr>
              <a:t>Voisinage 3-opt</a:t>
            </a:r>
          </a:p>
        </p:txBody>
      </p:sp>
      <p:pic>
        <p:nvPicPr>
          <p:cNvPr id="61" name="Image 60" descr="Une image contenant cercle, ligne, capture d’écran, astronomie&#10;&#10;Le contenu généré par l’IA peut être incorrect.">
            <a:extLst>
              <a:ext uri="{FF2B5EF4-FFF2-40B4-BE49-F238E27FC236}">
                <a16:creationId xmlns:a16="http://schemas.microsoft.com/office/drawing/2014/main" id="{84DC19CF-BE8C-B980-E552-55B133B8E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342" y="1646221"/>
            <a:ext cx="3924299" cy="1611578"/>
          </a:xfrm>
          <a:prstGeom prst="rect">
            <a:avLst/>
          </a:prstGeom>
        </p:spPr>
      </p:pic>
      <p:sp>
        <p:nvSpPr>
          <p:cNvPr id="62" name="ZoneTexte 61">
            <a:extLst>
              <a:ext uri="{FF2B5EF4-FFF2-40B4-BE49-F238E27FC236}">
                <a16:creationId xmlns:a16="http://schemas.microsoft.com/office/drawing/2014/main" id="{A8FF9DA4-369D-2D0E-C438-68E33363F469}"/>
              </a:ext>
            </a:extLst>
          </p:cNvPr>
          <p:cNvSpPr txBox="1"/>
          <p:nvPr/>
        </p:nvSpPr>
        <p:spPr>
          <a:xfrm>
            <a:off x="8774721" y="3073133"/>
            <a:ext cx="1641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Voisinage 2opt</a:t>
            </a:r>
          </a:p>
        </p:txBody>
      </p:sp>
      <p:pic>
        <p:nvPicPr>
          <p:cNvPr id="65" name="Image 64" descr="Une image contenant cercle, art, léger, étoile&#10;&#10;Le contenu généré par l’IA peut être incorrect.">
            <a:extLst>
              <a:ext uri="{FF2B5EF4-FFF2-40B4-BE49-F238E27FC236}">
                <a16:creationId xmlns:a16="http://schemas.microsoft.com/office/drawing/2014/main" id="{2538CC70-4510-51E3-2E71-2D37FF0E3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3342" y="3805520"/>
            <a:ext cx="4114801" cy="154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572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2ECB50-5A13-6F03-E3CC-23B216236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522C6D-82E0-3BF0-7BAA-3A83532FC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/>
                </a:solidFill>
              </a:rPr>
              <a:t>Heuristiques : Voisinages 2-opt de la solution complète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EDBFBF-6DDA-C98E-41AB-2FE2F12F4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786" y="2131652"/>
            <a:ext cx="6795142" cy="378373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Exploration des voisinages 2-opt</a:t>
            </a:r>
          </a:p>
          <a:p>
            <a:pPr>
              <a:lnSpc>
                <a:spcPct val="100000"/>
              </a:lnSpc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Sur </a:t>
            </a:r>
            <a:r>
              <a:rPr lang="fr-F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chaque voisin</a:t>
            </a: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</a:t>
            </a:r>
          </a:p>
          <a:p>
            <a:pPr lvl="1">
              <a:lnSpc>
                <a:spcPct val="100000"/>
              </a:lnSpc>
            </a:pP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Exploration 2/3-opt sur chaque sous-tours</a:t>
            </a:r>
          </a:p>
          <a:p>
            <a:pPr>
              <a:lnSpc>
                <a:spcPct val="100000"/>
              </a:lnSpc>
            </a:pPr>
            <a:r>
              <a:rPr lang="fr-F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 meilleur voisin</a:t>
            </a: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(possiblement amélioré) devient la solution courante</a:t>
            </a:r>
          </a:p>
          <a:p>
            <a:pPr>
              <a:lnSpc>
                <a:spcPct val="100000"/>
              </a:lnSpc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L’algorithme </a:t>
            </a:r>
            <a:r>
              <a:rPr lang="fr-F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s’arrête</a:t>
            </a: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lorsqu’il ne trouve </a:t>
            </a:r>
            <a:r>
              <a:rPr lang="fr-F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plus d’amélioration</a:t>
            </a:r>
          </a:p>
          <a:p>
            <a:pPr>
              <a:lnSpc>
                <a:spcPct val="100000"/>
              </a:lnSpc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7A525F-44A8-F852-B434-4C1F4DDEF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444DE2-EDBE-AF47-EB02-5C1205536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VRP robuste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2DF258-DB2A-E9CF-A208-BB949C6B5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4</a:t>
            </a:fld>
            <a:endParaRPr lang="fr-FR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1E136270-78F1-FFEE-8411-ACC027D8B4E3}"/>
              </a:ext>
            </a:extLst>
          </p:cNvPr>
          <p:cNvSpPr txBox="1"/>
          <p:nvPr/>
        </p:nvSpPr>
        <p:spPr>
          <a:xfrm>
            <a:off x="8792328" y="5296280"/>
            <a:ext cx="1641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Voisinage 2opt</a:t>
            </a:r>
          </a:p>
        </p:txBody>
      </p:sp>
      <p:pic>
        <p:nvPicPr>
          <p:cNvPr id="10" name="Image 9" descr="Une image contenant ligne, diagramme, conception, léger&#10;&#10;Le contenu généré par l’IA peut être incorrect.">
            <a:extLst>
              <a:ext uri="{FF2B5EF4-FFF2-40B4-BE49-F238E27FC236}">
                <a16:creationId xmlns:a16="http://schemas.microsoft.com/office/drawing/2014/main" id="{D815D63A-9BBF-7EE7-97B7-37D0AC6B2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4982" y="1693005"/>
            <a:ext cx="4256232" cy="347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01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3F4C8F-489A-6897-3015-D5D1E902B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A8DA81-4632-A5B1-D4C5-3F96EC332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/>
                </a:solidFill>
              </a:rPr>
              <a:t>Heuristiques : Résultats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6B018E-3BE0-9BFF-DE7D-CF4ED8318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381CA1-8549-538A-51F3-CB6934003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VRP robuste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627394-4223-739D-FF40-8A8D90C71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5</a:t>
            </a:fld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1FADE53-22A6-4799-7555-3AA1876E2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500479"/>
            <a:ext cx="7772400" cy="4423772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F6FE8B18-A5DA-ADAA-251D-A8BCD46A2A81}"/>
              </a:ext>
            </a:extLst>
          </p:cNvPr>
          <p:cNvSpPr txBox="1"/>
          <p:nvPr/>
        </p:nvSpPr>
        <p:spPr>
          <a:xfrm>
            <a:off x="8354291" y="1681040"/>
            <a:ext cx="36991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Gap avec le relâché continu du modèle dual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Temps de calcul des heuristiques sur les 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solutions complètes plusieurs ordres de grandeurs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au dessus de  celles sur 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les sous-tours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Peu de gain sur les instances euclidiennes</a:t>
            </a:r>
          </a:p>
        </p:txBody>
      </p:sp>
    </p:spTree>
    <p:extLst>
      <p:ext uri="{BB962C8B-B14F-4D97-AF65-F5344CB8AC3E}">
        <p14:creationId xmlns:p14="http://schemas.microsoft.com/office/powerpoint/2010/main" val="899183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9A13E3-B9ED-10B6-EE94-7EF3067A6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4D7F47-5ECF-B870-BEB2-4894058F8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/>
                </a:solidFill>
              </a:rPr>
              <a:t>Heuristique : Comparaison avec les méthodes exactes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AB51CE-904F-CCBE-7F95-12CBCC515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EFD001-BF10-5955-A6EB-0C5A79725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VRP robuste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4316E5-5587-59F3-45B2-900135EC9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6</a:t>
            </a:fld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4E2D1AF-1443-2423-5A7E-125CE5D66CC8}"/>
              </a:ext>
            </a:extLst>
          </p:cNvPr>
          <p:cNvSpPr txBox="1"/>
          <p:nvPr/>
        </p:nvSpPr>
        <p:spPr>
          <a:xfrm>
            <a:off x="838200" y="5058726"/>
            <a:ext cx="10009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Avec un 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temps limite de 2s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L’heuristique 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3-opt sur les sous tours 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est meilleure dès la 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14</a:t>
            </a:r>
            <a:r>
              <a:rPr lang="fr-FR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ème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instance 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 euclidien</a:t>
            </a:r>
            <a:endParaRPr lang="fr-F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7D4971C1-C422-CC41-9EFA-2523CFB6C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427" y="1884175"/>
            <a:ext cx="4589167" cy="2981063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566CDD27-6E51-AB6F-1EDF-0E6B96AAC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942" y="1918274"/>
            <a:ext cx="4589167" cy="294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322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D1F0F0-4AE2-A632-4E39-75EAEBE4E3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D02D32-CAC0-6E18-9C3A-0D44B08D3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/>
                </a:solidFill>
              </a:rPr>
              <a:t>Dual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4C7895-84D4-21A0-DDF0-A3A49ABB4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F884B7-4344-E4C7-51C0-44BD792D9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DB6568-8929-8F1C-FE83-B6923A815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87B01E-8915-0DBB-B9F9-88C0E2169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9504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62B33E-D35B-6519-7ED0-65339E6671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CA22FB-249E-4719-C905-3E93706C5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/>
                </a:solidFill>
              </a:rPr>
              <a:t>Plans coupants et </a:t>
            </a:r>
            <a:r>
              <a:rPr lang="fr-FR" b="1" dirty="0" err="1">
                <a:solidFill>
                  <a:schemeClr val="tx2"/>
                </a:solidFill>
              </a:rPr>
              <a:t>branch</a:t>
            </a:r>
            <a:r>
              <a:rPr lang="fr-FR" b="1" dirty="0">
                <a:solidFill>
                  <a:schemeClr val="tx2"/>
                </a:solidFill>
              </a:rPr>
              <a:t> and </a:t>
            </a:r>
            <a:r>
              <a:rPr lang="fr-FR" b="1" dirty="0" err="1">
                <a:solidFill>
                  <a:schemeClr val="tx2"/>
                </a:solidFill>
              </a:rPr>
              <a:t>cut</a:t>
            </a:r>
            <a:endParaRPr lang="fr-FR" b="1" dirty="0">
              <a:solidFill>
                <a:schemeClr val="tx2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2BB89A-CEC7-1ACA-1378-AECDA9AA6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825705-1233-E7F9-F915-A0F32FF62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6F0858-3278-C50D-E1CD-903EF5B6B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CD5433-350A-CCC2-E7C2-4F7934C37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0863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E5E00F-C73A-075F-E46E-4C7CD2452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1D73E8-14ED-9CCC-4F9C-18088908B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/>
                </a:solidFill>
              </a:rPr>
              <a:t>Résultats : Diagramme de performance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0D5823BF-A8FF-C727-90A6-F38035A667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77358"/>
            <a:ext cx="5784273" cy="3757388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DF419E-076B-63B3-DE96-E57B5982C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A560FB-5671-2293-9247-E3B86760E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CBEE9D-5D62-0AB9-85FE-C3BC97E6F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9</a:t>
            </a:fld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05748A6-99C5-A7C0-9C5A-CA20A67BA0E1}"/>
              </a:ext>
            </a:extLst>
          </p:cNvPr>
          <p:cNvSpPr txBox="1"/>
          <p:nvPr/>
        </p:nvSpPr>
        <p:spPr>
          <a:xfrm>
            <a:off x="7107382" y="2307739"/>
            <a:ext cx="42464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Méthode 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duale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loin la plus efficace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Peu de gains avec la 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résolution heuristique du sous problème 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pour le B&amp;C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Perte de qualité avec l’utilisation  d’un 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warm start </a:t>
            </a:r>
          </a:p>
        </p:txBody>
      </p:sp>
    </p:spTree>
    <p:extLst>
      <p:ext uri="{BB962C8B-B14F-4D97-AF65-F5344CB8AC3E}">
        <p14:creationId xmlns:p14="http://schemas.microsoft.com/office/powerpoint/2010/main" val="24147142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</TotalTime>
  <Words>321</Words>
  <Application>Microsoft Macintosh PowerPoint</Application>
  <PresentationFormat>Grand écran</PresentationFormat>
  <Paragraphs>83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Thème Office</vt:lpstr>
      <vt:lpstr>VRP robuste avec contrainte de capacité</vt:lpstr>
      <vt:lpstr>Heuristiques : Clarke and Wright</vt:lpstr>
      <vt:lpstr>Heuristiques : Voisinages 2-opt ou 3-opt des sous-tours</vt:lpstr>
      <vt:lpstr>Heuristiques : Voisinages 2-opt de la solution complète</vt:lpstr>
      <vt:lpstr>Heuristiques : Résultats</vt:lpstr>
      <vt:lpstr>Heuristique : Comparaison avec les méthodes exactes</vt:lpstr>
      <vt:lpstr>Dual</vt:lpstr>
      <vt:lpstr>Plans coupants et branch and cut</vt:lpstr>
      <vt:lpstr>Résultats : Diagramme de performance</vt:lpstr>
      <vt:lpstr>Résultats : Comparaison des gaps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Problème d’affectation généralisé</dc:title>
  <dc:creator>Tadeo Delapalme X2021</dc:creator>
  <cp:lastModifiedBy>Tadeo Delapalme X2021</cp:lastModifiedBy>
  <cp:revision>11</cp:revision>
  <dcterms:created xsi:type="dcterms:W3CDTF">2024-11-12T20:02:46Z</dcterms:created>
  <dcterms:modified xsi:type="dcterms:W3CDTF">2025-02-13T20:45:56Z</dcterms:modified>
</cp:coreProperties>
</file>