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61" r:id="rId3"/>
    <p:sldId id="260" r:id="rId4"/>
    <p:sldId id="272" r:id="rId5"/>
    <p:sldId id="262" r:id="rId6"/>
    <p:sldId id="273" r:id="rId7"/>
    <p:sldId id="263" r:id="rId8"/>
    <p:sldId id="274" r:id="rId9"/>
    <p:sldId id="264" r:id="rId10"/>
    <p:sldId id="275" r:id="rId11"/>
    <p:sldId id="265" r:id="rId12"/>
    <p:sldId id="276" r:id="rId13"/>
    <p:sldId id="266" r:id="rId14"/>
    <p:sldId id="277" r:id="rId15"/>
    <p:sldId id="278" r:id="rId16"/>
    <p:sldId id="279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29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171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824" y="-1548"/>
      </p:cViewPr>
      <p:guideLst>
        <p:guide orient="horz" pos="4032"/>
        <p:guide pos="29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95954-2B1B-4BA7-97B6-5FFC3EC03FBA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4B5D1-F993-4999-A746-A66C8B2B5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8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709D-BDC0-4AAA-98A6-C13055334880}" type="datetime1">
              <a:rPr lang="pt-BR" smtClean="0"/>
              <a:t>12/05/2024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97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105E-9F12-4F46-89B0-806599883665}" type="datetime1">
              <a:rPr lang="pt-BR" smtClean="0"/>
              <a:t>12/05/2024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36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C1A8-8515-467A-A7C7-E807D071CEC5}" type="datetime1">
              <a:rPr lang="pt-BR" smtClean="0"/>
              <a:t>12/05/2024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8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440A-DEFB-4EA0-A44E-D933470E3503}" type="datetime1">
              <a:rPr lang="pt-BR" smtClean="0"/>
              <a:t>12/05/2024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74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6EAD-5155-429A-8B66-2ADDB8F34C87}" type="datetime1">
              <a:rPr lang="pt-BR" smtClean="0"/>
              <a:t>12/05/2024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42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A700-1F34-4DD6-B4C8-A34221AEC62E}" type="datetime1">
              <a:rPr lang="pt-BR" smtClean="0"/>
              <a:t>12/05/2024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81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D040-03FB-4083-B552-54CFDAC07A9B}" type="datetime1">
              <a:rPr lang="pt-BR" smtClean="0"/>
              <a:t>12/05/2024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0552-D208-4C82-87A0-EFECB15E5C44}" type="datetime1">
              <a:rPr lang="pt-BR" smtClean="0"/>
              <a:t>12/05/2024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99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0B8A-2925-43F8-8032-E65780C14F6B}" type="datetime1">
              <a:rPr lang="pt-BR" smtClean="0"/>
              <a:t>12/05/2024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70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AD00-37A1-4884-81BA-513DD6B9A80A}" type="datetime1">
              <a:rPr lang="pt-BR" smtClean="0"/>
              <a:t>12/05/2024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01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E49A-88ED-44C8-ACAF-0B515470C84A}" type="datetime1">
              <a:rPr lang="pt-BR" smtClean="0"/>
              <a:t>12/05/2024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8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2A2CFB-D19F-4799-8A82-0B9BFECCD243}" type="datetime1">
              <a:rPr lang="pt-BR" smtClean="0"/>
              <a:t>12/05/2024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Use a Força com CSS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074B3-434C-4EFF-AC55-3CC8C74CCA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1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arthlean/Use-a-For-a-com-CS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C28B001-CF0A-F833-E533-18262D8F7BC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718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161402-303B-9B83-CAC2-8CC39F2BF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FF20BA-2CD1-5990-F192-3F9C34F6D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32DF57-B18F-93C0-4178-9E1799D9A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  <p:pic>
        <p:nvPicPr>
          <p:cNvPr id="11" name="Imagem 10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D48295DD-B25A-8BF1-3FEF-09421AADA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F4CD5F8-D47B-BDEA-70BE-E9F307CC01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715"/>
          <a:stretch/>
        </p:blipFill>
        <p:spPr>
          <a:xfrm>
            <a:off x="4269161" y="8992980"/>
            <a:ext cx="920003" cy="98942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6CFD72-05C3-58D7-4064-2324BD3C2771}"/>
              </a:ext>
            </a:extLst>
          </p:cNvPr>
          <p:cNvSpPr txBox="1"/>
          <p:nvPr/>
        </p:nvSpPr>
        <p:spPr>
          <a:xfrm>
            <a:off x="-60511" y="892314"/>
            <a:ext cx="9661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effectLst>
                  <a:glow rad="800100">
                    <a:schemeClr val="accent1"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8BIT WONDER" panose="00000400000000000000" pitchFamily="2" charset="0"/>
              </a:rPr>
              <a:t>USE A for a  com CSS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77C863-C994-DD67-2544-F38541D2D298}"/>
              </a:ext>
            </a:extLst>
          </p:cNvPr>
          <p:cNvSpPr txBox="1"/>
          <p:nvPr/>
        </p:nvSpPr>
        <p:spPr>
          <a:xfrm>
            <a:off x="0" y="12117674"/>
            <a:ext cx="9480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Leandro Marins Lourenço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E80E7C-9C47-14B6-F3A1-F0ABD676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1</a:t>
            </a:fld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E0B9A4B-ED2D-9D8A-8082-E45DC959BB2B}"/>
              </a:ext>
            </a:extLst>
          </p:cNvPr>
          <p:cNvSpPr txBox="1"/>
          <p:nvPr/>
        </p:nvSpPr>
        <p:spPr>
          <a:xfrm>
            <a:off x="-340659" y="480849"/>
            <a:ext cx="9661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8BIT WONDER" panose="00000400000000000000" pitchFamily="2" charset="0"/>
              </a:rPr>
              <a:t>ç</a:t>
            </a:r>
            <a:r>
              <a:rPr lang="pt-BR" sz="8000" dirty="0">
                <a:solidFill>
                  <a:schemeClr val="bg1"/>
                </a:solidFill>
                <a:effectLst>
                  <a:glow rad="800100">
                    <a:schemeClr val="accent1"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8BIT WONDER" panose="00000400000000000000" pitchFamily="2" charset="0"/>
              </a:rPr>
              <a:t> 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6E4B9D9F-C084-6F0A-2DA1-1F4470CF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,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DDBA77-8C4C-9527-ED01-D56D75FCB074}"/>
              </a:ext>
            </a:extLst>
          </p:cNvPr>
          <p:cNvSpPr txBox="1"/>
          <p:nvPr/>
        </p:nvSpPr>
        <p:spPr>
          <a:xfrm>
            <a:off x="0" y="9765512"/>
            <a:ext cx="9601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Aprenda os Seletores como um Mestre JEDI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001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A6DE5BF-8A51-9309-A4F0-FEDB05E894B9}"/>
              </a:ext>
            </a:extLst>
          </p:cNvPr>
          <p:cNvSpPr txBox="1"/>
          <p:nvPr/>
        </p:nvSpPr>
        <p:spPr>
          <a:xfrm>
            <a:off x="814331" y="1106916"/>
            <a:ext cx="8385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Seletor Filho Direto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B40B75-D0FD-A937-AAE4-C68698EDC8C4}"/>
              </a:ext>
            </a:extLst>
          </p:cNvPr>
          <p:cNvSpPr txBox="1"/>
          <p:nvPr/>
        </p:nvSpPr>
        <p:spPr>
          <a:xfrm>
            <a:off x="607993" y="2125621"/>
            <a:ext cx="8385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"/>
              </a:rPr>
              <a:t>Neste exemplo, o seletor ‘</a:t>
            </a:r>
            <a:r>
              <a:rPr lang="pt-BR" sz="2400" b="1" dirty="0" err="1">
                <a:latin typeface="Calibri "/>
              </a:rPr>
              <a:t>ul</a:t>
            </a:r>
            <a:r>
              <a:rPr lang="pt-BR" sz="2400" b="1" dirty="0">
                <a:latin typeface="Calibri "/>
              </a:rPr>
              <a:t>&gt; li</a:t>
            </a:r>
            <a:r>
              <a:rPr lang="pt-BR" sz="2400" dirty="0">
                <a:latin typeface="Calibri "/>
              </a:rPr>
              <a:t>’ é usado para selecionar apenas os elementos </a:t>
            </a:r>
            <a:r>
              <a:rPr lang="pt-BR" sz="2400" b="1" dirty="0">
                <a:latin typeface="Calibri "/>
              </a:rPr>
              <a:t>&lt;li&gt; </a:t>
            </a:r>
            <a:r>
              <a:rPr lang="pt-BR" sz="2400" dirty="0">
                <a:latin typeface="Calibri "/>
              </a:rPr>
              <a:t>que são filhos diretos de um elemento </a:t>
            </a:r>
            <a:r>
              <a:rPr lang="pt-BR" sz="2400" b="1" dirty="0">
                <a:latin typeface="Calibri "/>
              </a:rPr>
              <a:t>&lt;</a:t>
            </a:r>
            <a:r>
              <a:rPr lang="pt-BR" sz="2400" b="1" dirty="0" err="1">
                <a:latin typeface="Calibri "/>
              </a:rPr>
              <a:t>ul</a:t>
            </a:r>
            <a:r>
              <a:rPr lang="pt-BR" sz="2400" b="1" dirty="0">
                <a:latin typeface="Calibri "/>
              </a:rPr>
              <a:t>&gt;.</a:t>
            </a:r>
          </a:p>
          <a:p>
            <a:endParaRPr lang="pt-BR" sz="2400" b="1" dirty="0">
              <a:latin typeface="Calibri "/>
            </a:endParaRPr>
          </a:p>
          <a:p>
            <a:r>
              <a:rPr lang="pt-BR" sz="2400" b="1" dirty="0">
                <a:latin typeface="Calibri "/>
              </a:rPr>
              <a:t>Exemplo de Código: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6B5E43-2006-A0F2-B180-20064E56AB0D}"/>
              </a:ext>
            </a:extLst>
          </p:cNvPr>
          <p:cNvSpPr/>
          <p:nvPr/>
        </p:nvSpPr>
        <p:spPr>
          <a:xfrm>
            <a:off x="670331" y="350916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3000"/>
                  <a:lumOff val="57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0183CF-E53B-9513-978A-9BF1BE9A1D44}"/>
              </a:ext>
            </a:extLst>
          </p:cNvPr>
          <p:cNvSpPr txBox="1"/>
          <p:nvPr/>
        </p:nvSpPr>
        <p:spPr>
          <a:xfrm>
            <a:off x="536556" y="8146123"/>
            <a:ext cx="83852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alibri "/>
              </a:rPr>
              <a:t>Dica:</a:t>
            </a:r>
          </a:p>
          <a:p>
            <a:endParaRPr lang="pt-BR" sz="2400" b="1" dirty="0">
              <a:latin typeface="Calibri "/>
            </a:endParaRPr>
          </a:p>
          <a:p>
            <a:r>
              <a:rPr lang="pt-BR" sz="2400" dirty="0">
                <a:latin typeface="Calibri "/>
              </a:rPr>
              <a:t>Use o seletor de filho direto quando quiser estilizar elementos que são diretamente filhos de outro elemento, ignorando elementos descendentes mais profundos na árvore DOM.</a:t>
            </a:r>
          </a:p>
          <a:p>
            <a:r>
              <a:rPr lang="pt-BR" sz="2400" dirty="0">
                <a:latin typeface="Calibri "/>
              </a:rPr>
              <a:t>Isso é útil quando você deseja aplicar um estilo apenas aos elementos imediatamente dentro de um contêiner, e não aos elementos mais internos dentro deles</a:t>
            </a:r>
            <a:r>
              <a:rPr lang="pt-BR" sz="2400" b="1" dirty="0">
                <a:latin typeface="Calibri "/>
              </a:rPr>
              <a:t>.</a:t>
            </a:r>
            <a:endParaRPr lang="pt-BR" sz="2400" dirty="0">
              <a:latin typeface="Calibri "/>
            </a:endParaRPr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B02AC82-514A-C1FA-CEB9-8768DC082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2228"/>
            <a:ext cx="9601200" cy="2403651"/>
          </a:xfrm>
          <a:prstGeom prst="rect">
            <a:avLst/>
          </a:prstGeom>
        </p:spPr>
      </p:pic>
      <p:pic>
        <p:nvPicPr>
          <p:cNvPr id="10" name="Imagem 9" descr="Interface gráfica do usuário, Texto, Aplicativo">
            <a:extLst>
              <a:ext uri="{FF2B5EF4-FFF2-40B4-BE49-F238E27FC236}">
                <a16:creationId xmlns:a16="http://schemas.microsoft.com/office/drawing/2014/main" id="{DB5B34E5-5C92-89A7-B074-D085FBEF3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321"/>
            <a:ext cx="9601200" cy="2460802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C4E2A0DC-8F01-0021-D964-C1D8CDFA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1DD71E06-412A-B2E4-30E9-893F597E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10</a:t>
            </a:fld>
            <a:endParaRPr lang="pt-BR"/>
          </a:p>
        </p:txBody>
      </p:sp>
      <p:pic>
        <p:nvPicPr>
          <p:cNvPr id="14" name="Imagem 13" descr="Uma imagem contendo faca">
            <a:extLst>
              <a:ext uri="{FF2B5EF4-FFF2-40B4-BE49-F238E27FC236}">
                <a16:creationId xmlns:a16="http://schemas.microsoft.com/office/drawing/2014/main" id="{AD92B723-21BA-737C-E4F8-638492D3A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3" y="10896600"/>
            <a:ext cx="3809999" cy="1905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4669693-8E37-1DFB-6DE7-49C98836C5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00574" t="-373593" r="-399804" b="-344738"/>
          <a:stretch/>
        </p:blipFill>
        <p:spPr>
          <a:xfrm>
            <a:off x="7680960" y="9125787"/>
            <a:ext cx="3240405" cy="51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0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0C28D98-B598-3BF3-9EEF-2DD41379811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5D942E-545A-8135-9DC4-5214E54A90BE}"/>
              </a:ext>
            </a:extLst>
          </p:cNvPr>
          <p:cNvSpPr txBox="1"/>
          <p:nvPr/>
        </p:nvSpPr>
        <p:spPr>
          <a:xfrm>
            <a:off x="320370" y="5213458"/>
            <a:ext cx="896045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SELETORES ADJACENTES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47BD07-6268-D2E3-31DA-644212E87AAB}"/>
              </a:ext>
            </a:extLst>
          </p:cNvPr>
          <p:cNvSpPr txBox="1"/>
          <p:nvPr/>
        </p:nvSpPr>
        <p:spPr>
          <a:xfrm>
            <a:off x="0" y="714908"/>
            <a:ext cx="960119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7372A1-FA32-EEE3-D6CF-721E9B87E417}"/>
              </a:ext>
            </a:extLst>
          </p:cNvPr>
          <p:cNvSpPr/>
          <p:nvPr/>
        </p:nvSpPr>
        <p:spPr>
          <a:xfrm>
            <a:off x="160184" y="7837714"/>
            <a:ext cx="9280829" cy="28663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3000"/>
                  <a:lumOff val="57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54E368-37B1-97A5-66C4-A15787D3FF34}"/>
              </a:ext>
            </a:extLst>
          </p:cNvPr>
          <p:cNvSpPr txBox="1"/>
          <p:nvPr/>
        </p:nvSpPr>
        <p:spPr>
          <a:xfrm>
            <a:off x="895615" y="9475687"/>
            <a:ext cx="8385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 "/>
              </a:rPr>
              <a:t>O seletor de adjacente estiliza elementos que estão imediatamente após outro elemento.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C7D5F6F-C896-6047-ABD2-28F998AD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39C1538-0000-5E6D-D9E8-5888BF1B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55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A6DE5BF-8A51-9309-A4F0-FEDB05E894B9}"/>
              </a:ext>
            </a:extLst>
          </p:cNvPr>
          <p:cNvSpPr txBox="1"/>
          <p:nvPr/>
        </p:nvSpPr>
        <p:spPr>
          <a:xfrm>
            <a:off x="814331" y="1106916"/>
            <a:ext cx="8385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Seletor Adjacente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B40B75-D0FD-A937-AAE4-C68698EDC8C4}"/>
              </a:ext>
            </a:extLst>
          </p:cNvPr>
          <p:cNvSpPr txBox="1"/>
          <p:nvPr/>
        </p:nvSpPr>
        <p:spPr>
          <a:xfrm>
            <a:off x="607993" y="2125621"/>
            <a:ext cx="8385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"/>
              </a:rPr>
              <a:t>Neste exemplo, o seletor </a:t>
            </a:r>
            <a:r>
              <a:rPr lang="pt-BR" sz="2400" b="1" dirty="0">
                <a:latin typeface="Calibri "/>
              </a:rPr>
              <a:t>p + p </a:t>
            </a:r>
            <a:r>
              <a:rPr lang="pt-BR" sz="2400" dirty="0">
                <a:latin typeface="Calibri "/>
              </a:rPr>
              <a:t>é usado para selecionar o segundo parágrafo </a:t>
            </a:r>
            <a:r>
              <a:rPr lang="pt-BR" sz="2400" b="1" dirty="0">
                <a:latin typeface="Calibri "/>
              </a:rPr>
              <a:t>&lt;p&gt;</a:t>
            </a:r>
            <a:r>
              <a:rPr lang="pt-BR" sz="2400" dirty="0">
                <a:latin typeface="Calibri "/>
              </a:rPr>
              <a:t> que é imediatamente adjacente a outro parágrafo. O estilo definido será aplicado apenas ao segundo parágrafo.</a:t>
            </a:r>
            <a:endParaRPr lang="pt-BR" sz="2400" b="1" dirty="0">
              <a:latin typeface="Calibri "/>
            </a:endParaRPr>
          </a:p>
          <a:p>
            <a:endParaRPr lang="pt-BR" sz="2400" b="1" dirty="0">
              <a:latin typeface="Calibri "/>
            </a:endParaRPr>
          </a:p>
          <a:p>
            <a:r>
              <a:rPr lang="pt-BR" sz="2400" b="1" dirty="0">
                <a:latin typeface="Calibri "/>
              </a:rPr>
              <a:t>Exemplo de Código: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6B5E43-2006-A0F2-B180-20064E56AB0D}"/>
              </a:ext>
            </a:extLst>
          </p:cNvPr>
          <p:cNvSpPr/>
          <p:nvPr/>
        </p:nvSpPr>
        <p:spPr>
          <a:xfrm>
            <a:off x="670331" y="350916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3000"/>
                  <a:lumOff val="57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0183CF-E53B-9513-978A-9BF1BE9A1D44}"/>
              </a:ext>
            </a:extLst>
          </p:cNvPr>
          <p:cNvSpPr txBox="1"/>
          <p:nvPr/>
        </p:nvSpPr>
        <p:spPr>
          <a:xfrm>
            <a:off x="512743" y="8807949"/>
            <a:ext cx="8385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alibri "/>
              </a:rPr>
              <a:t>Dica:</a:t>
            </a:r>
          </a:p>
          <a:p>
            <a:endParaRPr lang="pt-BR" sz="2400" b="1" dirty="0">
              <a:latin typeface="Calibri "/>
            </a:endParaRPr>
          </a:p>
          <a:p>
            <a:r>
              <a:rPr lang="pt-BR" sz="2400" dirty="0">
                <a:latin typeface="Calibri "/>
              </a:rPr>
              <a:t>Use o seletor de adjacente quando quiser estilizar um elemento que vem imediatamente após outro elemento específico.</a:t>
            </a:r>
          </a:p>
          <a:p>
            <a:r>
              <a:rPr lang="pt-BR" sz="2400" dirty="0">
                <a:latin typeface="Calibri "/>
              </a:rPr>
              <a:t>Isso é útil para aplicar estilos específicos a elementos adjacentes sem afetar outros elementos semelhantes na página.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8C014AA-4C2D-2D6E-8A5B-A349FC282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5337"/>
            <a:ext cx="9410700" cy="2426347"/>
          </a:xfrm>
          <a:prstGeom prst="rect">
            <a:avLst/>
          </a:prstGeom>
        </p:spPr>
      </p:pic>
      <p:pic>
        <p:nvPicPr>
          <p:cNvPr id="11" name="Imagem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CE03017-1A77-53A4-2202-71241BD74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0745"/>
            <a:ext cx="9410700" cy="2247621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F7237CDC-D078-7806-6945-051D5B3B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57190450-D8DE-2FBC-BEF1-B8C67021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12</a:t>
            </a:fld>
            <a:endParaRPr lang="pt-BR"/>
          </a:p>
        </p:txBody>
      </p:sp>
      <p:pic>
        <p:nvPicPr>
          <p:cNvPr id="14" name="Imagem 13" descr="Uma imagem contendo faca">
            <a:extLst>
              <a:ext uri="{FF2B5EF4-FFF2-40B4-BE49-F238E27FC236}">
                <a16:creationId xmlns:a16="http://schemas.microsoft.com/office/drawing/2014/main" id="{7839E64E-C08B-CB7D-0403-28F1CF018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3" y="10896600"/>
            <a:ext cx="3809999" cy="1905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55CB763-A575-4CA9-F8B2-C1CB3318C7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00574" t="-373593" r="-399804" b="-344738"/>
          <a:stretch/>
        </p:blipFill>
        <p:spPr>
          <a:xfrm>
            <a:off x="7680960" y="9125787"/>
            <a:ext cx="3240405" cy="51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9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0C28D98-B598-3BF3-9EEF-2DD41379811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5D942E-545A-8135-9DC4-5214E54A90BE}"/>
              </a:ext>
            </a:extLst>
          </p:cNvPr>
          <p:cNvSpPr txBox="1"/>
          <p:nvPr/>
        </p:nvSpPr>
        <p:spPr>
          <a:xfrm>
            <a:off x="320370" y="5213458"/>
            <a:ext cx="896045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SELETORES DE ATRIBUTOS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47BD07-6268-D2E3-31DA-644212E87AAB}"/>
              </a:ext>
            </a:extLst>
          </p:cNvPr>
          <p:cNvSpPr txBox="1"/>
          <p:nvPr/>
        </p:nvSpPr>
        <p:spPr>
          <a:xfrm>
            <a:off x="0" y="714908"/>
            <a:ext cx="960119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7372A1-FA32-EEE3-D6CF-721E9B87E417}"/>
              </a:ext>
            </a:extLst>
          </p:cNvPr>
          <p:cNvSpPr/>
          <p:nvPr/>
        </p:nvSpPr>
        <p:spPr>
          <a:xfrm>
            <a:off x="160184" y="7837714"/>
            <a:ext cx="9280829" cy="28663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3000"/>
                  <a:lumOff val="57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2585A0-6B6F-F2C2-2669-44DE87F6E305}"/>
              </a:ext>
            </a:extLst>
          </p:cNvPr>
          <p:cNvSpPr txBox="1"/>
          <p:nvPr/>
        </p:nvSpPr>
        <p:spPr>
          <a:xfrm>
            <a:off x="895615" y="9475687"/>
            <a:ext cx="8385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 "/>
              </a:rPr>
              <a:t>Este seletor é usado para estilizar elementos com atributos específicos.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Calibri "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E9B9423-81A3-DBF3-ECA5-D7F60C6C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8B65792-6A52-72D5-CA41-515561AD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741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A6DE5BF-8A51-9309-A4F0-FEDB05E894B9}"/>
              </a:ext>
            </a:extLst>
          </p:cNvPr>
          <p:cNvSpPr txBox="1"/>
          <p:nvPr/>
        </p:nvSpPr>
        <p:spPr>
          <a:xfrm>
            <a:off x="814331" y="1106916"/>
            <a:ext cx="8385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Seletor de Atributo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B40B75-D0FD-A937-AAE4-C68698EDC8C4}"/>
              </a:ext>
            </a:extLst>
          </p:cNvPr>
          <p:cNvSpPr txBox="1"/>
          <p:nvPr/>
        </p:nvSpPr>
        <p:spPr>
          <a:xfrm>
            <a:off x="555904" y="1878267"/>
            <a:ext cx="83852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"/>
              </a:rPr>
              <a:t>É útil quando você deseja aplicar estilos a elementos com determinados atributos ou valores específicos. Neste exemplo, o seletor </a:t>
            </a:r>
            <a:r>
              <a:rPr lang="pt-BR" sz="2400" b="1" dirty="0">
                <a:latin typeface="Calibri "/>
              </a:rPr>
              <a:t>a[</a:t>
            </a:r>
            <a:r>
              <a:rPr lang="pt-BR" sz="2400" b="1" dirty="0" err="1">
                <a:latin typeface="Calibri "/>
              </a:rPr>
              <a:t>href</a:t>
            </a:r>
            <a:r>
              <a:rPr lang="pt-BR" sz="2400" b="1" dirty="0">
                <a:latin typeface="Calibri "/>
              </a:rPr>
              <a:t>^="https"]</a:t>
            </a:r>
            <a:r>
              <a:rPr lang="pt-BR" sz="2400" dirty="0">
                <a:latin typeface="Calibri "/>
              </a:rPr>
              <a:t> é usado para selecionar todos os links </a:t>
            </a:r>
            <a:r>
              <a:rPr lang="pt-BR" sz="2400" b="1" dirty="0">
                <a:latin typeface="Calibri "/>
              </a:rPr>
              <a:t>&lt;a&gt;</a:t>
            </a:r>
            <a:r>
              <a:rPr lang="pt-BR" sz="2400" dirty="0">
                <a:latin typeface="Calibri "/>
              </a:rPr>
              <a:t> cujo atributo </a:t>
            </a:r>
            <a:r>
              <a:rPr lang="pt-BR" sz="2400" b="1" dirty="0" err="1">
                <a:latin typeface="Calibri "/>
              </a:rPr>
              <a:t>href</a:t>
            </a:r>
            <a:r>
              <a:rPr lang="pt-BR" sz="2400" dirty="0">
                <a:latin typeface="Calibri "/>
              </a:rPr>
              <a:t> começa com "https". O estilo definido fará com que esses links sejam exibidos na cor azul.</a:t>
            </a:r>
            <a:endParaRPr lang="pt-BR" sz="2400" b="1" dirty="0">
              <a:latin typeface="Calibri "/>
            </a:endParaRPr>
          </a:p>
          <a:p>
            <a:endParaRPr lang="pt-BR" sz="2400" b="1" dirty="0">
              <a:latin typeface="Calibri "/>
            </a:endParaRPr>
          </a:p>
          <a:p>
            <a:r>
              <a:rPr lang="pt-BR" sz="2400" b="1" dirty="0">
                <a:latin typeface="Calibri "/>
              </a:rPr>
              <a:t>Exemplo de Código: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6B5E43-2006-A0F2-B180-20064E56AB0D}"/>
              </a:ext>
            </a:extLst>
          </p:cNvPr>
          <p:cNvSpPr/>
          <p:nvPr/>
        </p:nvSpPr>
        <p:spPr>
          <a:xfrm>
            <a:off x="670331" y="350916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3000"/>
                  <a:lumOff val="57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0183CF-E53B-9513-978A-9BF1BE9A1D44}"/>
              </a:ext>
            </a:extLst>
          </p:cNvPr>
          <p:cNvSpPr txBox="1"/>
          <p:nvPr/>
        </p:nvSpPr>
        <p:spPr>
          <a:xfrm>
            <a:off x="555904" y="7831107"/>
            <a:ext cx="83852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Calibri "/>
            </a:endParaRPr>
          </a:p>
          <a:p>
            <a:r>
              <a:rPr lang="pt-BR" sz="2400" b="1" dirty="0">
                <a:latin typeface="Calibri "/>
              </a:rPr>
              <a:t>Dica:</a:t>
            </a:r>
          </a:p>
          <a:p>
            <a:endParaRPr lang="pt-BR" sz="2400" b="1" dirty="0">
              <a:latin typeface="Calibri "/>
            </a:endParaRPr>
          </a:p>
          <a:p>
            <a:r>
              <a:rPr lang="pt-BR" sz="2400" dirty="0">
                <a:latin typeface="Calibri "/>
              </a:rPr>
              <a:t>Use os seletores de atributos quando quiser estilizar elementos com base em atributos específicos ou valores de atributos.</a:t>
            </a:r>
          </a:p>
          <a:p>
            <a:r>
              <a:rPr lang="pt-BR" sz="2400" dirty="0">
                <a:latin typeface="Calibri "/>
              </a:rPr>
              <a:t>Você pode usar operadores como ‘</a:t>
            </a:r>
            <a:r>
              <a:rPr lang="pt-BR" sz="2400" b="1" dirty="0">
                <a:latin typeface="Calibri "/>
              </a:rPr>
              <a:t>^</a:t>
            </a:r>
            <a:r>
              <a:rPr lang="pt-BR" sz="2400" dirty="0">
                <a:latin typeface="Calibri "/>
              </a:rPr>
              <a:t>’, ‘</a:t>
            </a:r>
            <a:r>
              <a:rPr lang="pt-BR" sz="2400" b="1" dirty="0">
                <a:latin typeface="Calibri "/>
              </a:rPr>
              <a:t>$</a:t>
            </a:r>
            <a:r>
              <a:rPr lang="pt-BR" sz="2400" dirty="0">
                <a:latin typeface="Calibri "/>
              </a:rPr>
              <a:t>’ e ‘</a:t>
            </a:r>
            <a:r>
              <a:rPr lang="pt-BR" sz="2400" b="1" dirty="0">
                <a:latin typeface="Calibri "/>
              </a:rPr>
              <a:t>*</a:t>
            </a:r>
            <a:r>
              <a:rPr lang="pt-BR" sz="2400" dirty="0">
                <a:latin typeface="Calibri "/>
              </a:rPr>
              <a:t>’ para selecionar atributos que começam, terminam ou contenham um determinado valor. Isso oferece muita flexibilidade ao selecionar elementos com base em atributos.</a:t>
            </a:r>
          </a:p>
        </p:txBody>
      </p:sp>
      <p:pic>
        <p:nvPicPr>
          <p:cNvPr id="6" name="Imagem 5" descr="Interface gráfica do usuário, Aplicativo">
            <a:extLst>
              <a:ext uri="{FF2B5EF4-FFF2-40B4-BE49-F238E27FC236}">
                <a16:creationId xmlns:a16="http://schemas.microsoft.com/office/drawing/2014/main" id="{C5240438-FBB4-BDC2-D2B6-6E71447FD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9547"/>
            <a:ext cx="9429750" cy="2281254"/>
          </a:xfrm>
          <a:prstGeom prst="rect">
            <a:avLst/>
          </a:prstGeom>
        </p:spPr>
      </p:pic>
      <p:pic>
        <p:nvPicPr>
          <p:cNvPr id="10" name="Imagem 9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8F01C20-7375-63CA-0FF9-5AD1CB8DB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" y="5976812"/>
            <a:ext cx="9429750" cy="2281255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F6A5BE1F-E5A3-1D6F-BD09-BB20B2C5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3FA03DB1-F628-6729-18E4-6BAA2B1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14</a:t>
            </a:fld>
            <a:endParaRPr lang="pt-BR"/>
          </a:p>
        </p:txBody>
      </p:sp>
      <p:pic>
        <p:nvPicPr>
          <p:cNvPr id="14" name="Imagem 13" descr="Uma imagem contendo faca">
            <a:extLst>
              <a:ext uri="{FF2B5EF4-FFF2-40B4-BE49-F238E27FC236}">
                <a16:creationId xmlns:a16="http://schemas.microsoft.com/office/drawing/2014/main" id="{49A3E12A-C5A1-9C4D-6A53-3D211CA21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3" y="10896600"/>
            <a:ext cx="3809999" cy="1905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8D381B6-CA76-EECA-5C0B-BE877A9BE2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00574" t="-373593" r="-399804" b="-344738"/>
          <a:stretch/>
        </p:blipFill>
        <p:spPr>
          <a:xfrm>
            <a:off x="7680960" y="9125787"/>
            <a:ext cx="3240405" cy="51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2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0C28D98-B598-3BF3-9EEF-2DD41379811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5D942E-545A-8135-9DC4-5214E54A90BE}"/>
              </a:ext>
            </a:extLst>
          </p:cNvPr>
          <p:cNvSpPr txBox="1"/>
          <p:nvPr/>
        </p:nvSpPr>
        <p:spPr>
          <a:xfrm>
            <a:off x="0" y="5990397"/>
            <a:ext cx="960119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AGRADECIMENTOS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47BD07-6268-D2E3-31DA-644212E87AAB}"/>
              </a:ext>
            </a:extLst>
          </p:cNvPr>
          <p:cNvSpPr txBox="1"/>
          <p:nvPr/>
        </p:nvSpPr>
        <p:spPr>
          <a:xfrm>
            <a:off x="0" y="714908"/>
            <a:ext cx="960119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87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noFill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7372A1-FA32-EEE3-D6CF-721E9B87E417}"/>
              </a:ext>
            </a:extLst>
          </p:cNvPr>
          <p:cNvSpPr/>
          <p:nvPr/>
        </p:nvSpPr>
        <p:spPr>
          <a:xfrm>
            <a:off x="160184" y="7837714"/>
            <a:ext cx="9280829" cy="28663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3000"/>
                  <a:lumOff val="57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2585A0-6B6F-F2C2-2669-44DE87F6E305}"/>
              </a:ext>
            </a:extLst>
          </p:cNvPr>
          <p:cNvSpPr txBox="1"/>
          <p:nvPr/>
        </p:nvSpPr>
        <p:spPr>
          <a:xfrm>
            <a:off x="895615" y="9475687"/>
            <a:ext cx="8385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 "/>
              </a:rPr>
              <a:t>Este seletor é usado para estilizar elementos com atributos específicos.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Calibri "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E9B9423-81A3-DBF3-ECA5-D7F60C6C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8B65792-6A52-72D5-CA41-515561AD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33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A6DE5BF-8A51-9309-A4F0-FEDB05E894B9}"/>
              </a:ext>
            </a:extLst>
          </p:cNvPr>
          <p:cNvSpPr txBox="1"/>
          <p:nvPr/>
        </p:nvSpPr>
        <p:spPr>
          <a:xfrm>
            <a:off x="814331" y="1106916"/>
            <a:ext cx="8385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OBRIGADO POR LER ATÉ AQUI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B40B75-D0FD-A937-AAE4-C68698EDC8C4}"/>
              </a:ext>
            </a:extLst>
          </p:cNvPr>
          <p:cNvSpPr txBox="1"/>
          <p:nvPr/>
        </p:nvSpPr>
        <p:spPr>
          <a:xfrm>
            <a:off x="607993" y="2125621"/>
            <a:ext cx="8385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Esse Ebook foi gerado por IA, e diagramado por humano. O passo a passo se encontra no meu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endParaRPr lang="pt-BR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br>
              <a:rPr lang="pt-BR" sz="2400" dirty="0"/>
            </a:br>
            <a:endParaRPr lang="pt-BR" sz="2400" b="1" dirty="0">
              <a:latin typeface="Calibri 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6B5E43-2006-A0F2-B180-20064E56AB0D}"/>
              </a:ext>
            </a:extLst>
          </p:cNvPr>
          <p:cNvSpPr/>
          <p:nvPr/>
        </p:nvSpPr>
        <p:spPr>
          <a:xfrm>
            <a:off x="670331" y="350916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3000"/>
                  <a:lumOff val="57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hlinkClick r:id="rId2"/>
            <a:extLst>
              <a:ext uri="{FF2B5EF4-FFF2-40B4-BE49-F238E27FC236}">
                <a16:creationId xmlns:a16="http://schemas.microsoft.com/office/drawing/2014/main" id="{760183CF-E53B-9513-978A-9BF1BE9A1D44}"/>
              </a:ext>
            </a:extLst>
          </p:cNvPr>
          <p:cNvSpPr txBox="1"/>
          <p:nvPr/>
        </p:nvSpPr>
        <p:spPr>
          <a:xfrm>
            <a:off x="512743" y="8807949"/>
            <a:ext cx="838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"/>
                <a:hlinkClick r:id="rId2"/>
              </a:rPr>
              <a:t>https://github.com/Darthlean/Use-a-For-a-com-CSS</a:t>
            </a:r>
            <a:endParaRPr lang="pt-BR" sz="2400" dirty="0">
              <a:latin typeface="Calibri "/>
            </a:endParaRP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F7237CDC-D078-7806-6945-051D5B3B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57190450-D8DE-2FBC-BEF1-B8C67021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16</a:t>
            </a:fld>
            <a:endParaRPr lang="pt-BR"/>
          </a:p>
        </p:txBody>
      </p:sp>
      <p:pic>
        <p:nvPicPr>
          <p:cNvPr id="14" name="Imagem 13" descr="Uma imagem contendo faca">
            <a:extLst>
              <a:ext uri="{FF2B5EF4-FFF2-40B4-BE49-F238E27FC236}">
                <a16:creationId xmlns:a16="http://schemas.microsoft.com/office/drawing/2014/main" id="{7839E64E-C08B-CB7D-0403-28F1CF018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3" y="10896600"/>
            <a:ext cx="3809999" cy="1905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55CB763-A575-4CA9-F8B2-C1CB3318C7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00574" t="-373593" r="-399804" b="-344738"/>
          <a:stretch/>
        </p:blipFill>
        <p:spPr>
          <a:xfrm>
            <a:off x="7680960" y="9125787"/>
            <a:ext cx="3240405" cy="513779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48DCFAC-E6A0-FA6E-3990-015D2AEF00C6}"/>
              </a:ext>
            </a:extLst>
          </p:cNvPr>
          <p:cNvSpPr txBox="1"/>
          <p:nvPr/>
        </p:nvSpPr>
        <p:spPr>
          <a:xfrm>
            <a:off x="670331" y="3562505"/>
            <a:ext cx="8385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Esse conteúdo foi gerado com fins didáticos de construção, não foi realizado uma validação cuidadosa humana no conteúdo e pode conter erros gerados por uma IA.</a:t>
            </a:r>
            <a:endParaRPr lang="pt-BR" sz="2400" dirty="0">
              <a:latin typeface="Calibri "/>
            </a:endParaRPr>
          </a:p>
          <a:p>
            <a:endParaRPr lang="pt-BR" sz="2400" b="1" dirty="0">
              <a:latin typeface="Calibri "/>
            </a:endParaRP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B213FADD-A9C1-1AA9-4D04-1092352513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784" y="6047354"/>
            <a:ext cx="2462758" cy="246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9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A6DE5BF-8A51-9309-A4F0-FEDB05E894B9}"/>
              </a:ext>
            </a:extLst>
          </p:cNvPr>
          <p:cNvSpPr txBox="1"/>
          <p:nvPr/>
        </p:nvSpPr>
        <p:spPr>
          <a:xfrm>
            <a:off x="1071988" y="1106916"/>
            <a:ext cx="8385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Os Principais Seletores CSS: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B40B75-D0FD-A937-AAE4-C68698EDC8C4}"/>
              </a:ext>
            </a:extLst>
          </p:cNvPr>
          <p:cNvSpPr txBox="1"/>
          <p:nvPr/>
        </p:nvSpPr>
        <p:spPr>
          <a:xfrm>
            <a:off x="1071988" y="4056855"/>
            <a:ext cx="8385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"/>
              </a:rPr>
              <a:t>CSS (</a:t>
            </a:r>
            <a:r>
              <a:rPr lang="pt-BR" sz="2400" dirty="0" err="1">
                <a:latin typeface="Calibri "/>
              </a:rPr>
              <a:t>Cascading</a:t>
            </a:r>
            <a:r>
              <a:rPr lang="pt-BR" sz="2400" dirty="0">
                <a:latin typeface="Calibri "/>
              </a:rPr>
              <a:t> </a:t>
            </a:r>
            <a:r>
              <a:rPr lang="pt-BR" sz="2400" dirty="0" err="1">
                <a:latin typeface="Calibri "/>
              </a:rPr>
              <a:t>Style</a:t>
            </a:r>
            <a:r>
              <a:rPr lang="pt-BR" sz="2400" dirty="0">
                <a:latin typeface="Calibri "/>
              </a:rPr>
              <a:t> </a:t>
            </a:r>
            <a:r>
              <a:rPr lang="pt-BR" sz="2400" dirty="0" err="1">
                <a:latin typeface="Calibri "/>
              </a:rPr>
              <a:t>Sheets</a:t>
            </a:r>
            <a:r>
              <a:rPr lang="pt-BR" sz="2400" dirty="0">
                <a:latin typeface="Calibri "/>
              </a:rPr>
              <a:t> ou Folhas de Estilo em Cascata) é uma linguagem de estilo essencial para estilizar páginas web.          Neste ebook, vamos mergulhar nos principais seletores de forma eficaz e forneceremos exemplos de código em contextos reais. Com exemplos claros e simples, você estará preparado para dar vida aos seus projetos!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A32B8E-D070-157F-6676-9C03C3C27897}"/>
              </a:ext>
            </a:extLst>
          </p:cNvPr>
          <p:cNvSpPr txBox="1"/>
          <p:nvPr/>
        </p:nvSpPr>
        <p:spPr>
          <a:xfrm>
            <a:off x="1071988" y="2702638"/>
            <a:ext cx="8385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Domine a Estilização Web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6B5E43-2006-A0F2-B180-20064E56AB0D}"/>
              </a:ext>
            </a:extLst>
          </p:cNvPr>
          <p:cNvSpPr/>
          <p:nvPr/>
        </p:nvSpPr>
        <p:spPr>
          <a:xfrm>
            <a:off x="927987" y="350916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3000"/>
                  <a:lumOff val="57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14965E-C09E-3456-FEC9-B97B4630E5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715"/>
          <a:stretch/>
        </p:blipFill>
        <p:spPr>
          <a:xfrm>
            <a:off x="3097866" y="6765289"/>
            <a:ext cx="3405468" cy="3857887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DDE7323-FE76-9D0A-4469-71A1D3D3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Use a Força com CSS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DCC01BC-09B2-66DF-6C55-64C5E3CE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2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C695E5C-AC3B-67C4-CE26-A326CDB9F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00574" t="-373593" r="-399804" b="-344738"/>
          <a:stretch/>
        </p:blipFill>
        <p:spPr>
          <a:xfrm>
            <a:off x="7680960" y="9125787"/>
            <a:ext cx="3240405" cy="51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9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3000"/>
                <a:lumOff val="57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2">
                <a:lumMod val="75000"/>
                <a:lumOff val="2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0C28D98-B598-3BF3-9EEF-2DD41379811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5D942E-545A-8135-9DC4-5214E54A90BE}"/>
              </a:ext>
            </a:extLst>
          </p:cNvPr>
          <p:cNvSpPr txBox="1"/>
          <p:nvPr/>
        </p:nvSpPr>
        <p:spPr>
          <a:xfrm>
            <a:off x="320370" y="5213458"/>
            <a:ext cx="896045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SELETORES DE ELEMENTOS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47BD07-6268-D2E3-31DA-644212E87AAB}"/>
              </a:ext>
            </a:extLst>
          </p:cNvPr>
          <p:cNvSpPr txBox="1"/>
          <p:nvPr/>
        </p:nvSpPr>
        <p:spPr>
          <a:xfrm>
            <a:off x="0" y="714908"/>
            <a:ext cx="960119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7372A1-FA32-EEE3-D6CF-721E9B87E417}"/>
              </a:ext>
            </a:extLst>
          </p:cNvPr>
          <p:cNvSpPr/>
          <p:nvPr/>
        </p:nvSpPr>
        <p:spPr>
          <a:xfrm>
            <a:off x="160184" y="7837714"/>
            <a:ext cx="9280829" cy="28663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3000"/>
                  <a:lumOff val="57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BE708F-78A1-67D0-4AA2-74FA235E3DC8}"/>
              </a:ext>
            </a:extLst>
          </p:cNvPr>
          <p:cNvSpPr txBox="1"/>
          <p:nvPr/>
        </p:nvSpPr>
        <p:spPr>
          <a:xfrm>
            <a:off x="895615" y="9475687"/>
            <a:ext cx="8385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 "/>
              </a:rPr>
              <a:t>O seletor de elemento é usado para estilizar todos os elementos de um tipo específico em seu documento HTML.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C418008D-72EB-AF87-219E-CAD96A65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4559CC14-D146-5CA0-B2F0-5B8AF854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84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A6DE5BF-8A51-9309-A4F0-FEDB05E894B9}"/>
              </a:ext>
            </a:extLst>
          </p:cNvPr>
          <p:cNvSpPr txBox="1"/>
          <p:nvPr/>
        </p:nvSpPr>
        <p:spPr>
          <a:xfrm>
            <a:off x="833381" y="1106916"/>
            <a:ext cx="8385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Seletor de Elementos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B40B75-D0FD-A937-AAE4-C68698EDC8C4}"/>
              </a:ext>
            </a:extLst>
          </p:cNvPr>
          <p:cNvSpPr txBox="1"/>
          <p:nvPr/>
        </p:nvSpPr>
        <p:spPr>
          <a:xfrm>
            <a:off x="607993" y="2343267"/>
            <a:ext cx="83852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"/>
              </a:rPr>
              <a:t>O seletor de elemento é a forma mais simples de selecionar elementos HTML em CSS. Ele permite estilizar todos os elementos de um tipo específico, como parágrafos </a:t>
            </a:r>
            <a:r>
              <a:rPr lang="pt-BR" sz="2400" b="1" dirty="0">
                <a:latin typeface="Calibri "/>
              </a:rPr>
              <a:t>&lt;p&gt;</a:t>
            </a:r>
            <a:r>
              <a:rPr lang="pt-BR" sz="2400" dirty="0">
                <a:latin typeface="Calibri "/>
              </a:rPr>
              <a:t>, cabeçalhos </a:t>
            </a:r>
            <a:r>
              <a:rPr lang="pt-BR" sz="2400" b="1" dirty="0">
                <a:latin typeface="Calibri "/>
              </a:rPr>
              <a:t>&lt;h1&gt; </a:t>
            </a:r>
            <a:r>
              <a:rPr lang="pt-BR" sz="2400" dirty="0">
                <a:latin typeface="Calibri "/>
              </a:rPr>
              <a:t>ou listas </a:t>
            </a:r>
            <a:r>
              <a:rPr lang="pt-BR" sz="2400" b="1" dirty="0">
                <a:latin typeface="Calibri "/>
              </a:rPr>
              <a:t>&lt;</a:t>
            </a:r>
            <a:r>
              <a:rPr lang="pt-BR" sz="2400" b="1" dirty="0" err="1">
                <a:latin typeface="Calibri "/>
              </a:rPr>
              <a:t>ul</a:t>
            </a:r>
            <a:r>
              <a:rPr lang="pt-BR" sz="2400" b="1" dirty="0">
                <a:latin typeface="Calibri "/>
              </a:rPr>
              <a:t>&gt;.</a:t>
            </a:r>
          </a:p>
          <a:p>
            <a:endParaRPr lang="pt-BR" sz="2400" dirty="0">
              <a:latin typeface="Calibri "/>
            </a:endParaRPr>
          </a:p>
          <a:p>
            <a:endParaRPr lang="pt-BR" sz="2400" b="1" dirty="0">
              <a:latin typeface="Calibri "/>
            </a:endParaRPr>
          </a:p>
          <a:p>
            <a:r>
              <a:rPr lang="pt-BR" sz="2400" b="1" dirty="0">
                <a:latin typeface="Calibri "/>
              </a:rPr>
              <a:t>Exemplo de Código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6B5E43-2006-A0F2-B180-20064E56AB0D}"/>
              </a:ext>
            </a:extLst>
          </p:cNvPr>
          <p:cNvSpPr/>
          <p:nvPr/>
        </p:nvSpPr>
        <p:spPr>
          <a:xfrm>
            <a:off x="689381" y="350916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3000"/>
                  <a:lumOff val="57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D2630DE-BC5A-C1A2-704E-668F0D276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37" y="4808995"/>
            <a:ext cx="9601200" cy="267765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60183CF-E53B-9513-978A-9BF1BE9A1D44}"/>
              </a:ext>
            </a:extLst>
          </p:cNvPr>
          <p:cNvSpPr txBox="1"/>
          <p:nvPr/>
        </p:nvSpPr>
        <p:spPr>
          <a:xfrm>
            <a:off x="536556" y="7486651"/>
            <a:ext cx="83852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"/>
              </a:rPr>
              <a:t>Neste exemplo, o seletor p é usado para selecionar todos os parágrafos na página e definir sua cor como azul. Todos os elementos </a:t>
            </a:r>
            <a:r>
              <a:rPr lang="pt-BR" sz="2400" b="1" dirty="0">
                <a:latin typeface="Calibri "/>
              </a:rPr>
              <a:t>&lt;p&gt;</a:t>
            </a:r>
            <a:r>
              <a:rPr lang="pt-BR" sz="2400" dirty="0">
                <a:latin typeface="Calibri "/>
              </a:rPr>
              <a:t> terão o estilo aplicado.</a:t>
            </a:r>
          </a:p>
          <a:p>
            <a:endParaRPr lang="pt-BR" sz="2400" b="1" dirty="0">
              <a:latin typeface="Calibri "/>
            </a:endParaRPr>
          </a:p>
          <a:p>
            <a:r>
              <a:rPr lang="pt-BR" sz="2400" b="1" dirty="0">
                <a:latin typeface="Calibri "/>
              </a:rPr>
              <a:t>Dica</a:t>
            </a:r>
            <a:r>
              <a:rPr lang="pt-BR" sz="2400" dirty="0">
                <a:latin typeface="Calibri "/>
              </a:rPr>
              <a:t>:</a:t>
            </a:r>
          </a:p>
          <a:p>
            <a:r>
              <a:rPr lang="pt-BR" sz="2400" dirty="0">
                <a:latin typeface="Calibri "/>
              </a:rPr>
              <a:t>Use o seletor de elemento para aplicar estilos globais a um tipo específico de elemento em toda a sua página.</a:t>
            </a:r>
          </a:p>
          <a:p>
            <a:r>
              <a:rPr lang="pt-BR" sz="2400" dirty="0">
                <a:latin typeface="Calibri "/>
              </a:rPr>
              <a:t>Evite usá-lo para estilos muito específicos, pois ele afetará todos os elementos do tipo selecionado na página.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4DF0A1D7-D730-CDC5-36CC-19206B12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FD8B03A-BC4E-EC47-A39B-C13E496E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4</a:t>
            </a:fld>
            <a:endParaRPr lang="pt-BR"/>
          </a:p>
        </p:txBody>
      </p:sp>
      <p:pic>
        <p:nvPicPr>
          <p:cNvPr id="17" name="Imagem 16" descr="Uma imagem contendo faca">
            <a:extLst>
              <a:ext uri="{FF2B5EF4-FFF2-40B4-BE49-F238E27FC236}">
                <a16:creationId xmlns:a16="http://schemas.microsoft.com/office/drawing/2014/main" id="{23110C15-FA71-F399-DFD7-6121F8470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3" y="10896600"/>
            <a:ext cx="3809999" cy="19050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97283D7-E42B-E2C8-2128-A425E114DD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00574" t="-373593" r="-399804" b="-344738"/>
          <a:stretch/>
        </p:blipFill>
        <p:spPr>
          <a:xfrm>
            <a:off x="7680960" y="9125787"/>
            <a:ext cx="3240405" cy="51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7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0C28D98-B598-3BF3-9EEF-2DD41379811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5D942E-545A-8135-9DC4-5214E54A90BE}"/>
              </a:ext>
            </a:extLst>
          </p:cNvPr>
          <p:cNvSpPr txBox="1"/>
          <p:nvPr/>
        </p:nvSpPr>
        <p:spPr>
          <a:xfrm>
            <a:off x="320370" y="5213458"/>
            <a:ext cx="896045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SELETORES DE CLASSE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47BD07-6268-D2E3-31DA-644212E87AAB}"/>
              </a:ext>
            </a:extLst>
          </p:cNvPr>
          <p:cNvSpPr txBox="1"/>
          <p:nvPr/>
        </p:nvSpPr>
        <p:spPr>
          <a:xfrm>
            <a:off x="0" y="714908"/>
            <a:ext cx="960119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7372A1-FA32-EEE3-D6CF-721E9B87E417}"/>
              </a:ext>
            </a:extLst>
          </p:cNvPr>
          <p:cNvSpPr/>
          <p:nvPr/>
        </p:nvSpPr>
        <p:spPr>
          <a:xfrm>
            <a:off x="160184" y="7837714"/>
            <a:ext cx="9280829" cy="28663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3000"/>
                  <a:lumOff val="57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30AEF7-FF0A-8677-58DB-454E92D37D45}"/>
              </a:ext>
            </a:extLst>
          </p:cNvPr>
          <p:cNvSpPr txBox="1"/>
          <p:nvPr/>
        </p:nvSpPr>
        <p:spPr>
          <a:xfrm>
            <a:off x="895615" y="9475687"/>
            <a:ext cx="8385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 "/>
              </a:rPr>
              <a:t>Os seletores de classe permitem estilizar elementos com uma classe específica aplicada a eles.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FC54360D-1070-AEBF-F38C-D1176C67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1E210F-C408-555E-349D-E9D47352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28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A6DE5BF-8A51-9309-A4F0-FEDB05E894B9}"/>
              </a:ext>
            </a:extLst>
          </p:cNvPr>
          <p:cNvSpPr txBox="1"/>
          <p:nvPr/>
        </p:nvSpPr>
        <p:spPr>
          <a:xfrm>
            <a:off x="795280" y="1106916"/>
            <a:ext cx="8385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Seletor de Classes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B40B75-D0FD-A937-AAE4-C68698EDC8C4}"/>
              </a:ext>
            </a:extLst>
          </p:cNvPr>
          <p:cNvSpPr txBox="1"/>
          <p:nvPr/>
        </p:nvSpPr>
        <p:spPr>
          <a:xfrm>
            <a:off x="607993" y="2168396"/>
            <a:ext cx="8385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"/>
              </a:rPr>
              <a:t>O seletor .destaque é usado para selecionar todos os elementos que possuem a classe "destaque" e definir seu fundo como amarelo. Qualquer elemento com a classe "destaque" terá o estilo aplicado.</a:t>
            </a:r>
          </a:p>
          <a:p>
            <a:endParaRPr lang="pt-BR" sz="2400" dirty="0">
              <a:latin typeface="Calibri "/>
            </a:endParaRPr>
          </a:p>
          <a:p>
            <a:r>
              <a:rPr lang="pt-BR" sz="2400" b="1" dirty="0">
                <a:latin typeface="Calibri "/>
              </a:rPr>
              <a:t>Exemplo de Código</a:t>
            </a:r>
            <a:r>
              <a:rPr lang="pt-BR" sz="2400" dirty="0">
                <a:latin typeface="Calibri "/>
              </a:rPr>
              <a:t>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6B5E43-2006-A0F2-B180-20064E56AB0D}"/>
              </a:ext>
            </a:extLst>
          </p:cNvPr>
          <p:cNvSpPr/>
          <p:nvPr/>
        </p:nvSpPr>
        <p:spPr>
          <a:xfrm>
            <a:off x="651280" y="350916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3000"/>
                  <a:lumOff val="57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0183CF-E53B-9513-978A-9BF1BE9A1D44}"/>
              </a:ext>
            </a:extLst>
          </p:cNvPr>
          <p:cNvSpPr txBox="1"/>
          <p:nvPr/>
        </p:nvSpPr>
        <p:spPr>
          <a:xfrm>
            <a:off x="536556" y="8448869"/>
            <a:ext cx="83852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Calibri "/>
            </a:endParaRPr>
          </a:p>
          <a:p>
            <a:r>
              <a:rPr lang="pt-BR" sz="2400" b="1" dirty="0">
                <a:latin typeface="Calibri "/>
              </a:rPr>
              <a:t>Dica</a:t>
            </a:r>
            <a:r>
              <a:rPr lang="pt-BR" sz="2400" dirty="0">
                <a:latin typeface="Calibri "/>
              </a:rPr>
              <a:t>:</a:t>
            </a:r>
          </a:p>
          <a:p>
            <a:r>
              <a:rPr lang="pt-BR" sz="2400" dirty="0">
                <a:latin typeface="Calibri "/>
              </a:rPr>
              <a:t>Use o seletor de classe quando quiser aplicar estilos a grupos específicos de elementos que compartilham características semelhantes.</a:t>
            </a:r>
          </a:p>
          <a:p>
            <a:r>
              <a:rPr lang="pt-BR" sz="2400" dirty="0">
                <a:latin typeface="Calibri "/>
              </a:rPr>
              <a:t>Você pode atribuir a mesma classe a vários elementos diferentes para aplicar o mesmo estilo a todos eles.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77A98F-4D8A-5F42-FEE9-09582EB35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1427"/>
            <a:ext cx="9601200" cy="2859350"/>
          </a:xfrm>
          <a:prstGeom prst="rect">
            <a:avLst/>
          </a:prstGeom>
        </p:spPr>
      </p:pic>
      <p:pic>
        <p:nvPicPr>
          <p:cNvPr id="10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3C47368-9DB0-572E-9464-BB870B48F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40" y="6233712"/>
            <a:ext cx="9841079" cy="2636691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3D740E85-42E1-0D35-72B8-F192A812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9237EC8A-8B4D-CEAE-A0B6-D99FB221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6</a:t>
            </a:fld>
            <a:endParaRPr lang="pt-BR"/>
          </a:p>
        </p:txBody>
      </p:sp>
      <p:pic>
        <p:nvPicPr>
          <p:cNvPr id="13" name="Imagem 12" descr="Uma imagem contendo faca">
            <a:extLst>
              <a:ext uri="{FF2B5EF4-FFF2-40B4-BE49-F238E27FC236}">
                <a16:creationId xmlns:a16="http://schemas.microsoft.com/office/drawing/2014/main" id="{55CEFA1D-9109-1CD0-91FE-088B0F3BD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3" y="10896600"/>
            <a:ext cx="3809999" cy="1905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A95DD9B-604A-E56D-A744-64BA5159FD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00574" t="-373593" r="-399804" b="-344738"/>
          <a:stretch/>
        </p:blipFill>
        <p:spPr>
          <a:xfrm>
            <a:off x="7680960" y="9125787"/>
            <a:ext cx="3240405" cy="51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2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0C28D98-B598-3BF3-9EEF-2DD41379811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5D942E-545A-8135-9DC4-5214E54A90BE}"/>
              </a:ext>
            </a:extLst>
          </p:cNvPr>
          <p:cNvSpPr txBox="1"/>
          <p:nvPr/>
        </p:nvSpPr>
        <p:spPr>
          <a:xfrm>
            <a:off x="320370" y="5213458"/>
            <a:ext cx="896045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SELETORES DE ID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47BD07-6268-D2E3-31DA-644212E87AAB}"/>
              </a:ext>
            </a:extLst>
          </p:cNvPr>
          <p:cNvSpPr txBox="1"/>
          <p:nvPr/>
        </p:nvSpPr>
        <p:spPr>
          <a:xfrm>
            <a:off x="0" y="714908"/>
            <a:ext cx="960119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7372A1-FA32-EEE3-D6CF-721E9B87E417}"/>
              </a:ext>
            </a:extLst>
          </p:cNvPr>
          <p:cNvSpPr/>
          <p:nvPr/>
        </p:nvSpPr>
        <p:spPr>
          <a:xfrm>
            <a:off x="160184" y="7837714"/>
            <a:ext cx="9280829" cy="28663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3000"/>
                  <a:lumOff val="57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61F6A8-7C4F-3985-7DC1-8658E6B9FFBB}"/>
              </a:ext>
            </a:extLst>
          </p:cNvPr>
          <p:cNvSpPr txBox="1"/>
          <p:nvPr/>
        </p:nvSpPr>
        <p:spPr>
          <a:xfrm>
            <a:off x="895615" y="9475687"/>
            <a:ext cx="8385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 "/>
              </a:rPr>
              <a:t>Os seletores de ID são usados para estilizar um elemento único com um ID específico.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8A733B0-526B-701D-F0DD-944AF980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56EDC7E-E6E0-658E-ABDF-02B670BA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35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A6DE5BF-8A51-9309-A4F0-FEDB05E894B9}"/>
              </a:ext>
            </a:extLst>
          </p:cNvPr>
          <p:cNvSpPr txBox="1"/>
          <p:nvPr/>
        </p:nvSpPr>
        <p:spPr>
          <a:xfrm>
            <a:off x="900537" y="1106916"/>
            <a:ext cx="8385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Seletor de ID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B40B75-D0FD-A937-AAE4-C68698EDC8C4}"/>
              </a:ext>
            </a:extLst>
          </p:cNvPr>
          <p:cNvSpPr txBox="1"/>
          <p:nvPr/>
        </p:nvSpPr>
        <p:spPr>
          <a:xfrm>
            <a:off x="607993" y="2125621"/>
            <a:ext cx="83852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"/>
              </a:rPr>
              <a:t>O seletor de ID é usado para estilizar um único elemento HTML que possui um ID específico atribuído a ele. Aqui vemos o seletor </a:t>
            </a:r>
            <a:r>
              <a:rPr lang="pt-BR" sz="2400" b="1" dirty="0">
                <a:latin typeface="Calibri "/>
              </a:rPr>
              <a:t>#cabecalho </a:t>
            </a:r>
            <a:r>
              <a:rPr lang="pt-BR" sz="2400" dirty="0">
                <a:latin typeface="Calibri "/>
              </a:rPr>
              <a:t>é usado para selecionar o elemento com o ID </a:t>
            </a:r>
            <a:r>
              <a:rPr lang="pt-BR" sz="2400" b="1" dirty="0">
                <a:latin typeface="Calibri "/>
              </a:rPr>
              <a:t>"</a:t>
            </a:r>
            <a:r>
              <a:rPr lang="pt-BR" sz="2400" b="1" dirty="0" err="1">
                <a:latin typeface="Calibri "/>
              </a:rPr>
              <a:t>cabecalho</a:t>
            </a:r>
            <a:r>
              <a:rPr lang="pt-BR" sz="2400" b="1" dirty="0">
                <a:latin typeface="Calibri "/>
              </a:rPr>
              <a:t>" </a:t>
            </a:r>
            <a:r>
              <a:rPr lang="pt-BR" sz="2400" dirty="0">
                <a:latin typeface="Calibri "/>
              </a:rPr>
              <a:t>e definir sua fonte como negrito. Apenas o elemento com o ID </a:t>
            </a:r>
            <a:r>
              <a:rPr lang="pt-BR" sz="2400" b="1" dirty="0">
                <a:latin typeface="Calibri "/>
              </a:rPr>
              <a:t>"</a:t>
            </a:r>
            <a:r>
              <a:rPr lang="pt-BR" sz="2400" b="1" dirty="0" err="1">
                <a:latin typeface="Calibri "/>
              </a:rPr>
              <a:t>cabecalho</a:t>
            </a:r>
            <a:r>
              <a:rPr lang="pt-BR" sz="2400" b="1" dirty="0">
                <a:latin typeface="Calibri "/>
              </a:rPr>
              <a:t>" </a:t>
            </a:r>
            <a:r>
              <a:rPr lang="pt-BR" sz="2400" dirty="0">
                <a:latin typeface="Calibri "/>
              </a:rPr>
              <a:t>terá o estilo aplicado.</a:t>
            </a:r>
          </a:p>
          <a:p>
            <a:endParaRPr lang="pt-BR" sz="2400" dirty="0">
              <a:latin typeface="Calibri "/>
            </a:endParaRPr>
          </a:p>
          <a:p>
            <a:r>
              <a:rPr lang="pt-BR" sz="2400" b="1" dirty="0">
                <a:latin typeface="Calibri "/>
              </a:rPr>
              <a:t>Exemplo de Código: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6B5E43-2006-A0F2-B180-20064E56AB0D}"/>
              </a:ext>
            </a:extLst>
          </p:cNvPr>
          <p:cNvSpPr/>
          <p:nvPr/>
        </p:nvSpPr>
        <p:spPr>
          <a:xfrm>
            <a:off x="756537" y="350916"/>
            <a:ext cx="144000" cy="151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3000"/>
                  <a:lumOff val="57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0183CF-E53B-9513-978A-9BF1BE9A1D44}"/>
              </a:ext>
            </a:extLst>
          </p:cNvPr>
          <p:cNvSpPr txBox="1"/>
          <p:nvPr/>
        </p:nvSpPr>
        <p:spPr>
          <a:xfrm>
            <a:off x="536556" y="8566305"/>
            <a:ext cx="83852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b="1" dirty="0">
              <a:latin typeface="Calibri "/>
            </a:endParaRPr>
          </a:p>
          <a:p>
            <a:r>
              <a:rPr lang="pt-BR" sz="2400" b="1" dirty="0">
                <a:latin typeface="Calibri "/>
              </a:rPr>
              <a:t>Dica:</a:t>
            </a:r>
          </a:p>
          <a:p>
            <a:r>
              <a:rPr lang="pt-BR" sz="2400" dirty="0">
                <a:latin typeface="Calibri "/>
              </a:rPr>
              <a:t>Use o seletor de ID quando quiser aplicar estilos a um elemento específico na página.</a:t>
            </a:r>
          </a:p>
          <a:p>
            <a:r>
              <a:rPr lang="pt-BR" sz="2400" dirty="0">
                <a:latin typeface="Calibri "/>
              </a:rPr>
              <a:t>Lembre-se de que um ID deve ser único em toda a página, portanto, evite usá-lo quando vários elementos precisarem do mesmo estilo. Para esses casos, considere usar classes.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7D2F0C1-DE49-750D-584B-C03022E3D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7710"/>
            <a:ext cx="9601200" cy="2677656"/>
          </a:xfrm>
          <a:prstGeom prst="rect">
            <a:avLst/>
          </a:prstGeom>
        </p:spPr>
      </p:pic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041F6AA-61F8-C45A-E1FA-447B50CD7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8166"/>
            <a:ext cx="9601200" cy="2515339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5559B727-BEBF-53F9-2DA5-F02F777B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052E42B3-B31F-943E-161B-4AA52B3C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8</a:t>
            </a:fld>
            <a:endParaRPr lang="pt-BR"/>
          </a:p>
        </p:txBody>
      </p:sp>
      <p:pic>
        <p:nvPicPr>
          <p:cNvPr id="14" name="Imagem 13" descr="Uma imagem contendo faca">
            <a:extLst>
              <a:ext uri="{FF2B5EF4-FFF2-40B4-BE49-F238E27FC236}">
                <a16:creationId xmlns:a16="http://schemas.microsoft.com/office/drawing/2014/main" id="{E3075B4B-95FE-1BDC-FD42-A12F78F22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3" y="10896600"/>
            <a:ext cx="3809999" cy="1905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442D5B7-656F-43B9-BB10-C5A9EBBF7B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00574" t="-373593" r="-399804" b="-344738"/>
          <a:stretch/>
        </p:blipFill>
        <p:spPr>
          <a:xfrm>
            <a:off x="7680960" y="9125787"/>
            <a:ext cx="3240405" cy="51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8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0C28D98-B598-3BF3-9EEF-2DD41379811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5D942E-545A-8135-9DC4-5214E54A90BE}"/>
              </a:ext>
            </a:extLst>
          </p:cNvPr>
          <p:cNvSpPr txBox="1"/>
          <p:nvPr/>
        </p:nvSpPr>
        <p:spPr>
          <a:xfrm>
            <a:off x="320370" y="5213458"/>
            <a:ext cx="896045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SELETORES DE FILHO DIRETO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47BD07-6268-D2E3-31DA-644212E87AAB}"/>
              </a:ext>
            </a:extLst>
          </p:cNvPr>
          <p:cNvSpPr txBox="1"/>
          <p:nvPr/>
        </p:nvSpPr>
        <p:spPr>
          <a:xfrm>
            <a:off x="0" y="714908"/>
            <a:ext cx="960119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7372A1-FA32-EEE3-D6CF-721E9B87E417}"/>
              </a:ext>
            </a:extLst>
          </p:cNvPr>
          <p:cNvSpPr/>
          <p:nvPr/>
        </p:nvSpPr>
        <p:spPr>
          <a:xfrm>
            <a:off x="160184" y="7837714"/>
            <a:ext cx="9280829" cy="28663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3000"/>
                  <a:lumOff val="57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022435-39FE-CB63-9B6A-D0E2952FE85B}"/>
              </a:ext>
            </a:extLst>
          </p:cNvPr>
          <p:cNvSpPr txBox="1"/>
          <p:nvPr/>
        </p:nvSpPr>
        <p:spPr>
          <a:xfrm>
            <a:off x="895615" y="9475687"/>
            <a:ext cx="8385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 "/>
              </a:rPr>
              <a:t>Este seletor estiliza elementos que são filhos diretos de outro elemento.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7F5E741-96F2-AC26-AB4F-865A947B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Use a Força com CSS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D6D1D0D-A26B-CBE3-C18F-DB13562D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74B3-434C-4EFF-AC55-3CC8C74CCAA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638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</TotalTime>
  <Words>991</Words>
  <Application>Microsoft Office PowerPoint</Application>
  <PresentationFormat>Papel A3 (297 x 420 mm)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8BIT WONDER</vt:lpstr>
      <vt:lpstr>Aptos</vt:lpstr>
      <vt:lpstr>Aptos Display</vt:lpstr>
      <vt:lpstr>Arial</vt:lpstr>
      <vt:lpstr>Calibri</vt:lpstr>
      <vt:lpstr>Calibri 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MARINS</dc:creator>
  <cp:lastModifiedBy>LEANDRO MARINS</cp:lastModifiedBy>
  <cp:revision>12</cp:revision>
  <dcterms:created xsi:type="dcterms:W3CDTF">2024-05-09T20:32:37Z</dcterms:created>
  <dcterms:modified xsi:type="dcterms:W3CDTF">2024-05-12T16:57:23Z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2024-05-09T21:32:24Z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fbc62828-324e-4b89-bda7-360640c89a6c</vt:lpwstr>
  </property>
  <property fmtid="{D5CDD505-2E9C-101B-9397-08002B2CF9AE}" pid="7" name="MSIP_Label_defa4170-0d19-0005-0004-bc88714345d2_ActionId">
    <vt:lpwstr>bc9401a4-4a28-4edb-acd1-91385110e058</vt:lpwstr>
  </property>
  <property fmtid="{D5CDD505-2E9C-101B-9397-08002B2CF9AE}" pid="8" name="MSIP_Label_defa4170-0d19-0005-0004-bc88714345d2_ContentBits">
    <vt:lpwstr>0</vt:lpwstr>
  </property>
</Properties>
</file>