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Darthpwner/iOS-Game-Programming-Complete.git" TargetMode="External"/><Relationship Id="rId3" Type="http://schemas.openxmlformats.org/officeDocument/2006/relationships/hyperlink" Target="https://github.com/fullstackio/FlappySwift.gi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Darthpwner/iOS-Game-Programming-Skeleton-Code.git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Matthew lin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iOS game programming</a:t>
            </a:r>
          </a:p>
        </p:txBody>
      </p:sp>
      <p:pic>
        <p:nvPicPr>
          <p:cNvPr id="168" name="iOS Title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75" y="1016000"/>
            <a:ext cx="6596650" cy="351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4: Setting up the tap recognizer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setUpTaps makes the game world appear to be moving</a:t>
            </a:r>
          </a:p>
          <a:p>
            <a:pPr/>
            <a:r>
              <a:t>touchesBegan handles all the touch actions in this case when your finger taps the screen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setupTaps()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SKNode</a:t>
            </a:r>
            <a:r>
              <a:t>()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pipes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SKNode</a:t>
            </a:r>
            <a:r>
              <a:t>()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</a:t>
            </a:r>
            <a:r>
              <a:rPr>
                <a:solidFill>
                  <a:srgbClr val="4F8187"/>
                </a:solidFill>
              </a:rPr>
              <a:t>pipes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override</a:t>
            </a:r>
            <a:r>
              <a:t>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touchesBegan(touches: </a:t>
            </a:r>
            <a:r>
              <a:rPr>
                <a:solidFill>
                  <a:srgbClr val="703DAA"/>
                </a:solidFill>
              </a:rPr>
              <a:t>Set</a:t>
            </a:r>
            <a:r>
              <a:t>&lt;</a:t>
            </a:r>
            <a:r>
              <a:rPr>
                <a:solidFill>
                  <a:srgbClr val="703DAA"/>
                </a:solidFill>
              </a:rPr>
              <a:t>UITouch</a:t>
            </a:r>
            <a:r>
              <a:t>&gt;, withEvent event: </a:t>
            </a:r>
            <a:r>
              <a:rPr>
                <a:solidFill>
                  <a:srgbClr val="703DAA"/>
                </a:solidFill>
              </a:rPr>
              <a:t>UIEvent</a:t>
            </a:r>
            <a:r>
              <a:t>?)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/* Called when a touch begins */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&gt;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touch: </a:t>
            </a:r>
            <a:r>
              <a:rPr>
                <a:solidFill>
                  <a:srgbClr val="703DAA"/>
                </a:solidFill>
              </a:rPr>
              <a:t>AnyObject</a:t>
            </a:r>
            <a:r>
              <a:t>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touches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location = touch.locationInNode(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?.</a:t>
            </a:r>
            <a:r>
              <a:rPr>
                <a:solidFill>
                  <a:srgbClr val="703DAA"/>
                </a:solidFill>
              </a:rPr>
              <a:t>velocity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CGVector</a:t>
            </a:r>
            <a:r>
              <a:t>(dx: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dy: </a:t>
            </a:r>
            <a:r>
              <a:rPr>
                <a:solidFill>
                  <a:srgbClr val="272AD8"/>
                </a:solidFill>
              </a:rPr>
              <a:t>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?.</a:t>
            </a:r>
            <a:r>
              <a:rPr>
                <a:solidFill>
                  <a:srgbClr val="3D1D81"/>
                </a:solidFill>
              </a:rPr>
              <a:t>applyImpulse</a:t>
            </a:r>
            <a:r>
              <a:t>(</a:t>
            </a:r>
            <a:r>
              <a:rPr>
                <a:solidFill>
                  <a:srgbClr val="703DAA"/>
                </a:solidFill>
              </a:rPr>
              <a:t>CGVector</a:t>
            </a:r>
            <a:r>
              <a:t>(dx: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dy: </a:t>
            </a:r>
            <a:r>
              <a:rPr>
                <a:solidFill>
                  <a:srgbClr val="272AD8"/>
                </a:solidFill>
              </a:rPr>
              <a:t>30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} </a:t>
            </a:r>
            <a:r>
              <a:rPr>
                <a:solidFill>
                  <a:srgbClr val="BB2CA2"/>
                </a:solidFill>
              </a:rPr>
              <a:t>else</a:t>
            </a:r>
            <a:r>
              <a:t>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</a:t>
            </a:r>
            <a:r>
              <a:rPr>
                <a:solidFill>
                  <a:srgbClr val="4F8187"/>
                </a:solidFill>
              </a:rPr>
              <a:t>canRestart</a:t>
            </a:r>
            <a:r>
              <a:t>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1595D"/>
                </a:solidFill>
              </a:rPr>
              <a:t>resetScene</a:t>
            </a:r>
            <a:r>
              <a:t>()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5: Creating the ground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moveByX makes the ground appear to be moving</a:t>
            </a:r>
          </a:p>
          <a:p>
            <a:pPr/>
            <a:r>
              <a:t>for loop starts the action to move the ground on the screen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createGround()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groundTexture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rPr>
                <a:solidFill>
                  <a:srgbClr val="000000"/>
                </a:solidFill>
              </a:rP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shorter form for SKTextureFilteringMode.Nearest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moveGroundSprite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moveByX</a:t>
            </a:r>
            <a:r>
              <a:t>(-</a:t>
            </a:r>
            <a:r>
              <a:rPr>
                <a:solidFill>
                  <a:srgbClr val="4F8187"/>
                </a:solidFill>
              </a:rPr>
              <a:t>groundTexture</a:t>
            </a:r>
            <a:r>
              <a:t>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, y: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duration: 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0.02</a:t>
            </a:r>
            <a:r>
              <a:t> * </a:t>
            </a:r>
            <a:r>
              <a:rPr>
                <a:solidFill>
                  <a:srgbClr val="4F8187"/>
                </a:solidFill>
              </a:rPr>
              <a:t>groundTexture</a:t>
            </a:r>
            <a:r>
              <a:t>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resetGroundSprite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moveByX</a:t>
            </a:r>
            <a:r>
              <a:t>(</a:t>
            </a:r>
            <a:r>
              <a:rPr>
                <a:solidFill>
                  <a:srgbClr val="4F8187"/>
                </a:solidFill>
              </a:rPr>
              <a:t>groundTexture</a:t>
            </a:r>
            <a:r>
              <a:t>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, y: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duration: </a:t>
            </a:r>
            <a:r>
              <a:rPr>
                <a:solidFill>
                  <a:srgbClr val="272AD8"/>
                </a:solidFill>
              </a:rPr>
              <a:t>0.0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moveGroundSpritesForever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repeatActionForever</a:t>
            </a:r>
            <a:r>
              <a:t>(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([moveGroundSprite,resetGroundSprite]))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2CA2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i: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 i &lt; </a:t>
            </a:r>
            <a:r>
              <a:rPr>
                <a:solidFill>
                  <a:srgbClr val="272AD8"/>
                </a:solidFill>
              </a:rPr>
              <a:t>2.0</a:t>
            </a:r>
            <a:r>
              <a:rPr>
                <a:solidFill>
                  <a:srgbClr val="000000"/>
                </a:solidFill>
              </a:rPr>
              <a:t> +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rPr>
                <a:solidFill>
                  <a:srgbClr val="000000"/>
                </a:solidFill>
              </a:rPr>
              <a:t> / ( </a:t>
            </a:r>
            <a:r>
              <a:t>groundTexture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3D1D81"/>
                </a:solidFill>
              </a:rPr>
              <a:t>size</a:t>
            </a:r>
            <a:r>
              <a:rPr>
                <a:solidFill>
                  <a:srgbClr val="000000"/>
                </a:solidFill>
              </a:rP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rPr>
                <a:solidFill>
                  <a:srgbClr val="000000"/>
                </a:solidFill>
              </a:rP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rPr>
                <a:solidFill>
                  <a:srgbClr val="000000"/>
                </a:solidFill>
              </a:rPr>
              <a:t> ); ++i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sprite = </a:t>
            </a:r>
            <a:r>
              <a:rPr>
                <a:solidFill>
                  <a:srgbClr val="703DAA"/>
                </a:solidFill>
              </a:rPr>
              <a:t>SKSpriteNode</a:t>
            </a:r>
            <a:r>
              <a:rPr>
                <a:solidFill>
                  <a:srgbClr val="000000"/>
                </a:solidFill>
              </a:rPr>
              <a:t>(texture: </a:t>
            </a:r>
            <a:r>
              <a:t>groundTexture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3D1D81"/>
                </a:solidFill>
              </a:rPr>
              <a:t>setScale</a:t>
            </a:r>
            <a:r>
              <a:t>(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t>(x: i * sprite.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, y: sprite.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/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(moveGroundSpritesForever)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(sprite)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6: creating the interaction with the ground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physicsBody initialization creates the physical dimensions of the ground’s boundary</a:t>
            </a:r>
          </a:p>
          <a:p>
            <a:pPr/>
            <a:r>
              <a:t>dynamic means that the node will handle physical interactions i.e. forces and impulses</a:t>
            </a:r>
          </a:p>
          <a:p>
            <a:pPr/>
            <a:r>
              <a:t>categoryBitMask assigns a specific category to the ground to handle interaction with the bird later on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createGroundInteraction(groundTexture: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ground = </a:t>
            </a:r>
            <a:r>
              <a:rPr>
                <a:solidFill>
                  <a:srgbClr val="703DAA"/>
                </a:solidFill>
              </a:rPr>
              <a:t>SKNode</a:t>
            </a:r>
            <a:r>
              <a:t>()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ground.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t>(x: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y: groundTexture.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ground.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SKPhysicsBody</a:t>
            </a:r>
            <a:r>
              <a:t>(rectangleOfSize: </a:t>
            </a:r>
            <a:r>
              <a:rPr>
                <a:solidFill>
                  <a:srgbClr val="703DAA"/>
                </a:solidFill>
              </a:rPr>
              <a:t>CGSize</a:t>
            </a:r>
            <a:r>
              <a:t>(width: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, height: groundTexture.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ground.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?.</a:t>
            </a:r>
            <a:r>
              <a:rPr>
                <a:solidFill>
                  <a:srgbClr val="703DAA"/>
                </a:solidFill>
              </a:rPr>
              <a:t>dynamic</a:t>
            </a:r>
            <a:r>
              <a:t> = </a:t>
            </a:r>
            <a:r>
              <a:rPr>
                <a:solidFill>
                  <a:srgbClr val="BB2CA2"/>
                </a:solidFill>
              </a:rPr>
              <a:t>false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ground.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?.</a:t>
            </a:r>
            <a:r>
              <a:rPr>
                <a:solidFill>
                  <a:srgbClr val="703DAA"/>
                </a:solidFill>
              </a:rPr>
              <a:t>categoryBitMask</a:t>
            </a:r>
            <a:r>
              <a:t> = </a:t>
            </a:r>
            <a:r>
              <a:rPr>
                <a:solidFill>
                  <a:srgbClr val="4F8187"/>
                </a:solidFill>
              </a:rPr>
              <a:t>worldCategory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(ground)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7: Creating the skyline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Similar to the ground, the skyline moves alongside the ground in the x-direction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zPosition is the height of the skyline node relative to its parent (the game scene)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createSkyline(groundTexture: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t>) {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skyTexture =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t>(imageNamed: </a:t>
            </a:r>
            <a:r>
              <a:rPr>
                <a:solidFill>
                  <a:srgbClr val="D12F1B"/>
                </a:solidFill>
              </a:rPr>
              <a:t>"sky"</a:t>
            </a:r>
            <a:r>
              <a:t>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skyTexture.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moveSkySprite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moveByX</a:t>
            </a:r>
            <a:r>
              <a:t>(-skyTexture.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, y: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duration: 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0.1</a:t>
            </a:r>
            <a:r>
              <a:t> * skyTexture.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resetSkySprite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moveByX</a:t>
            </a:r>
            <a:r>
              <a:t>(skyTexture.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, y: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duration: </a:t>
            </a:r>
            <a:r>
              <a:rPr>
                <a:solidFill>
                  <a:srgbClr val="272AD8"/>
                </a:solidFill>
              </a:rPr>
              <a:t>0.0</a:t>
            </a:r>
            <a:r>
              <a:t>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moveSkySpritesForever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repeatActionForever</a:t>
            </a:r>
            <a:r>
              <a:t>(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([moveSkySprite,resetSkySprite]))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i: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 +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/ ( skyTexture.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 ); ++i {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sprite = </a:t>
            </a:r>
            <a:r>
              <a:rPr>
                <a:solidFill>
                  <a:srgbClr val="703DAA"/>
                </a:solidFill>
              </a:rPr>
              <a:t>SKSpriteNode</a:t>
            </a:r>
            <a:r>
              <a:t>(texture: skyTexture)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3D1D81"/>
                </a:solidFill>
              </a:rPr>
              <a:t>setScale</a:t>
            </a:r>
            <a:r>
              <a:t>(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703DAA"/>
                </a:solidFill>
              </a:rPr>
              <a:t>zPosition</a:t>
            </a:r>
            <a:r>
              <a:t> = -</a:t>
            </a:r>
            <a:r>
              <a:rPr>
                <a:solidFill>
                  <a:srgbClr val="272AD8"/>
                </a:solidFill>
              </a:rPr>
              <a:t>20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t>(x: i * sprite.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, y: sprite.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/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 + groundTexture.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*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sprite.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(moveSkySpritesForever)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(sprite)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089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8: Creating the pipes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spawnPipes is an included function in this project that handles the selection of the pipe’s height as well as detecting collisions with the bird.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createPipes()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create the pipes textures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pipeTextureUp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rPr>
                <a:solidFill>
                  <a:srgbClr val="000000"/>
                </a:solidFill>
              </a:rPr>
              <a:t>(imageNamed: </a:t>
            </a:r>
            <a:r>
              <a:rPr>
                <a:solidFill>
                  <a:srgbClr val="D12F1B"/>
                </a:solidFill>
              </a:rPr>
              <a:t>"PipeUp"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pipeTextureUp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rPr>
                <a:solidFill>
                  <a:srgbClr val="000000"/>
                </a:solidFill>
              </a:rP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pipeTextureDown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rPr>
                <a:solidFill>
                  <a:srgbClr val="000000"/>
                </a:solidFill>
              </a:rPr>
              <a:t>(imageNamed: </a:t>
            </a:r>
            <a:r>
              <a:rPr>
                <a:solidFill>
                  <a:srgbClr val="D12F1B"/>
                </a:solidFill>
              </a:rPr>
              <a:t>"PipeDown"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pipeTextureDown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rPr>
                <a:solidFill>
                  <a:srgbClr val="000000"/>
                </a:solidFill>
              </a:rP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spawn the pipes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spawn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3D1D81"/>
                </a:solidFill>
              </a:rPr>
              <a:t>runBlock</a:t>
            </a:r>
            <a:r>
              <a:rPr>
                <a:solidFill>
                  <a:srgbClr val="000000"/>
                </a:solidFill>
              </a:rPr>
              <a:t>({() </a:t>
            </a:r>
            <a:r>
              <a:rPr>
                <a:solidFill>
                  <a:srgbClr val="BB2CA2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t>spawnPipes</a:t>
            </a:r>
            <a:r>
              <a:rPr>
                <a:solidFill>
                  <a:srgbClr val="000000"/>
                </a:solidFill>
              </a:rPr>
              <a:t>()})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delay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rPr>
                <a:solidFill>
                  <a:srgbClr val="000000"/>
                </a:solidFill>
              </a:rPr>
              <a:t>.</a:t>
            </a:r>
            <a:r>
              <a:t>waitForDuration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272AD8"/>
                </a:solidFill>
              </a:rPr>
              <a:t>2.0</a:t>
            </a:r>
            <a:r>
              <a:rPr>
                <a:solidFill>
                  <a:srgbClr val="000000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spawnThenDelay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([spawn, delay])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spawnThenDelayForever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repeatActionForever</a:t>
            </a:r>
            <a:r>
              <a:t>(spawnThenDelay)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(spawnThenDelayForever)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create the pipes movement actions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distanceToMove =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(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+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 * </a:t>
            </a:r>
            <a:r>
              <a:rPr>
                <a:solidFill>
                  <a:srgbClr val="4F8187"/>
                </a:solidFill>
              </a:rPr>
              <a:t>pipeTextureUp</a:t>
            </a:r>
            <a:r>
              <a:t>.</a:t>
            </a:r>
            <a:r>
              <a:rPr>
                <a:solidFill>
                  <a:srgbClr val="3D1D81"/>
                </a:solidFill>
              </a:rPr>
              <a:t>size</a:t>
            </a:r>
            <a:r>
              <a:t>().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movePipes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moveByX</a:t>
            </a:r>
            <a:r>
              <a:t>(-distanceToMove, y:</a:t>
            </a:r>
            <a:r>
              <a:rPr>
                <a:solidFill>
                  <a:srgbClr val="272AD8"/>
                </a:solidFill>
              </a:rPr>
              <a:t>0.0</a:t>
            </a:r>
            <a:r>
              <a:t>, duration: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0.01</a:t>
            </a:r>
            <a:r>
              <a:t> * distanceToMove))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removePipes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rPr>
                <a:solidFill>
                  <a:srgbClr val="000000"/>
                </a:solidFill>
              </a:rPr>
              <a:t>.</a:t>
            </a:r>
            <a:r>
              <a:t>removeFromParent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movePipesAndRemove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([movePipes, removePipes])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9: setting up the background color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Red, green, blue have weights from 0 to 1</a:t>
            </a:r>
          </a:p>
          <a:p>
            <a:pPr/>
            <a:r>
              <a:t>Common practice is to have a ratio over 255 to set the color scheme</a:t>
            </a:r>
          </a:p>
          <a:p>
            <a:pPr/>
            <a:r>
              <a:t>Alpha is a measure of the opacity from 0 to 1. In this case, 1.0 is completely visible whereas 0.0 would be invisible.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setupBackgroundColor()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skyColor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SKColor</a:t>
            </a:r>
            <a:r>
              <a:t>(red: </a:t>
            </a:r>
            <a:r>
              <a:rPr>
                <a:solidFill>
                  <a:srgbClr val="272AD8"/>
                </a:solidFill>
              </a:rPr>
              <a:t>81.0</a:t>
            </a:r>
            <a:r>
              <a:t>/</a:t>
            </a:r>
            <a:r>
              <a:rPr>
                <a:solidFill>
                  <a:srgbClr val="272AD8"/>
                </a:solidFill>
              </a:rPr>
              <a:t>255.0</a:t>
            </a:r>
            <a:r>
              <a:t>, green: </a:t>
            </a:r>
            <a:r>
              <a:rPr>
                <a:solidFill>
                  <a:srgbClr val="272AD8"/>
                </a:solidFill>
              </a:rPr>
              <a:t>192.0</a:t>
            </a:r>
            <a:r>
              <a:t>/</a:t>
            </a:r>
            <a:r>
              <a:rPr>
                <a:solidFill>
                  <a:srgbClr val="272AD8"/>
                </a:solidFill>
              </a:rPr>
              <a:t>255.0</a:t>
            </a:r>
            <a:r>
              <a:t>, blue: </a:t>
            </a:r>
            <a:r>
              <a:rPr>
                <a:solidFill>
                  <a:srgbClr val="272AD8"/>
                </a:solidFill>
              </a:rPr>
              <a:t>201.0</a:t>
            </a:r>
            <a:r>
              <a:t>/</a:t>
            </a:r>
            <a:r>
              <a:rPr>
                <a:solidFill>
                  <a:srgbClr val="272AD8"/>
                </a:solidFill>
              </a:rPr>
              <a:t>255.0</a:t>
            </a:r>
            <a:r>
              <a:t>, alpha: </a:t>
            </a:r>
            <a:r>
              <a:rPr>
                <a:solidFill>
                  <a:srgbClr val="272AD8"/>
                </a:solidFill>
              </a:rPr>
              <a:t>1.0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t>backgroundColor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4F8187"/>
                </a:solidFill>
              </a:rPr>
              <a:t>skyColor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10: setting up the collision bit masks 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600"/>
              </a:spcBef>
              <a:defRPr sz="3162"/>
            </a:pPr>
            <a:r>
              <a:t>Collision bit masks between two nodes use bit-wise AND operations to indicate whether they can collide with each other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didBeginContact(contact: </a:t>
            </a:r>
            <a:r>
              <a:rPr>
                <a:solidFill>
                  <a:srgbClr val="703DAA"/>
                </a:solidFill>
              </a:rPr>
              <a:t>SKPhysicsContact</a:t>
            </a:r>
            <a:r>
              <a:t>) 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&gt;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 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 contact.</a:t>
            </a:r>
            <a:r>
              <a:t>bodyA</a:t>
            </a:r>
            <a:r>
              <a:rPr>
                <a:solidFill>
                  <a:srgbClr val="000000"/>
                </a:solidFill>
              </a:rPr>
              <a:t>.</a:t>
            </a:r>
            <a:r>
              <a:t>categoryBitMask</a:t>
            </a:r>
            <a:r>
              <a:rPr>
                <a:solidFill>
                  <a:srgbClr val="000000"/>
                </a:solidFill>
              </a:rPr>
              <a:t> &amp; </a:t>
            </a:r>
            <a:r>
              <a:rPr>
                <a:solidFill>
                  <a:srgbClr val="4F8187"/>
                </a:solidFill>
              </a:rPr>
              <a:t>scoreCategory</a:t>
            </a:r>
            <a:r>
              <a:rPr>
                <a:solidFill>
                  <a:srgbClr val="000000"/>
                </a:solidFill>
              </a:rPr>
              <a:t> ) == </a:t>
            </a:r>
            <a:r>
              <a:rPr>
                <a:solidFill>
                  <a:srgbClr val="4F8187"/>
                </a:solidFill>
              </a:rPr>
              <a:t>scoreCategory</a:t>
            </a:r>
            <a:r>
              <a:rPr>
                <a:solidFill>
                  <a:srgbClr val="000000"/>
                </a:solidFill>
              </a:rPr>
              <a:t> || ( contact.</a:t>
            </a:r>
            <a:r>
              <a:t>bodyB</a:t>
            </a:r>
            <a:r>
              <a:rPr>
                <a:solidFill>
                  <a:srgbClr val="000000"/>
                </a:solidFill>
              </a:rPr>
              <a:t>.</a:t>
            </a:r>
            <a:r>
              <a:t>categoryBitMask</a:t>
            </a:r>
            <a:r>
              <a:rPr>
                <a:solidFill>
                  <a:srgbClr val="000000"/>
                </a:solidFill>
              </a:rPr>
              <a:t> &amp; </a:t>
            </a:r>
            <a:r>
              <a:rPr>
                <a:solidFill>
                  <a:srgbClr val="4F8187"/>
                </a:solidFill>
              </a:rPr>
              <a:t>scoreCategory</a:t>
            </a:r>
            <a:r>
              <a:rPr>
                <a:solidFill>
                  <a:srgbClr val="000000"/>
                </a:solidFill>
              </a:rPr>
              <a:t> ) == </a:t>
            </a:r>
            <a:r>
              <a:rPr>
                <a:solidFill>
                  <a:srgbClr val="4F8187"/>
                </a:solidFill>
              </a:rPr>
              <a:t>scoreCategory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// Bird has contact with score entity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score</a:t>
            </a:r>
            <a:r>
              <a:t>++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scoreLabelNode</a:t>
            </a:r>
            <a:r>
              <a:t>.</a:t>
            </a:r>
            <a:r>
              <a:rPr>
                <a:solidFill>
                  <a:srgbClr val="703DAA"/>
                </a:solidFill>
              </a:rPr>
              <a:t>text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(</a:t>
            </a:r>
            <a:r>
              <a:rPr>
                <a:solidFill>
                  <a:srgbClr val="4F8187"/>
                </a:solidFill>
              </a:rPr>
              <a:t>score</a:t>
            </a:r>
            <a:r>
              <a:t>)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// Add a little visual feedback for the score increment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scoreLabelNode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scaleTo</a:t>
            </a:r>
            <a:r>
              <a:t>(</a:t>
            </a:r>
            <a:r>
              <a:rPr>
                <a:solidFill>
                  <a:srgbClr val="272AD8"/>
                </a:solidFill>
              </a:rPr>
              <a:t>1.5</a:t>
            </a:r>
            <a:r>
              <a:t>, duration: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0.1</a:t>
            </a:r>
            <a:r>
              <a:t>)),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scaleTo</a:t>
            </a:r>
            <a:r>
              <a:t>(</a:t>
            </a:r>
            <a:r>
              <a:rPr>
                <a:solidFill>
                  <a:srgbClr val="272AD8"/>
                </a:solidFill>
              </a:rPr>
              <a:t>1.0</a:t>
            </a:r>
            <a:r>
              <a:t>, duration: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0.1</a:t>
            </a:r>
            <a:r>
              <a:t>))]))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 </a:t>
            </a:r>
            <a:r>
              <a:rPr>
                <a:solidFill>
                  <a:srgbClr val="BB2CA2"/>
                </a:solidFill>
              </a:rPr>
              <a:t>else</a:t>
            </a:r>
            <a:r>
              <a:t> 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?.</a:t>
            </a:r>
            <a:r>
              <a:rPr>
                <a:solidFill>
                  <a:srgbClr val="703DAA"/>
                </a:solidFill>
              </a:rPr>
              <a:t>collisionBitMask</a:t>
            </a:r>
            <a:r>
              <a:t> = </a:t>
            </a:r>
            <a:r>
              <a:rPr>
                <a:solidFill>
                  <a:srgbClr val="4F8187"/>
                </a:solidFill>
              </a:rPr>
              <a:t>worldCategory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 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rotateByAngle</a:t>
            </a:r>
            <a:r>
              <a:t>(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(</a:t>
            </a:r>
            <a:r>
              <a:rPr>
                <a:solidFill>
                  <a:srgbClr val="703DAA"/>
                </a:solidFill>
              </a:rPr>
              <a:t>M_PI</a:t>
            </a:r>
            <a:r>
              <a:t>) *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(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.</a:t>
            </a:r>
            <a:r>
              <a:rPr>
                <a:solidFill>
                  <a:srgbClr val="703DAA"/>
                </a:solidFill>
              </a:rPr>
              <a:t>y</a:t>
            </a:r>
            <a:r>
              <a:t>) * </a:t>
            </a:r>
            <a:r>
              <a:rPr>
                <a:solidFill>
                  <a:srgbClr val="272AD8"/>
                </a:solidFill>
              </a:rPr>
              <a:t>0.01</a:t>
            </a:r>
            <a:r>
              <a:t>, duration:</a:t>
            </a:r>
            <a:r>
              <a:rPr>
                <a:solidFill>
                  <a:srgbClr val="272AD8"/>
                </a:solidFill>
              </a:rPr>
              <a:t>1</a:t>
            </a:r>
            <a:r>
              <a:t>), completion:{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 })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// Flash background if contact is detected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t>removeActionForKey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D12F1B"/>
                </a:solidFill>
              </a:rPr>
              <a:t>"flash"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runAction</a:t>
            </a:r>
            <a:r>
              <a:t>(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repeatAction</a:t>
            </a:r>
            <a:r>
              <a:t>(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sequence</a:t>
            </a:r>
            <a:r>
              <a:t>([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runBlock</a:t>
            </a:r>
            <a:r>
              <a:t>({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backgroundColor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SKColor</a:t>
            </a:r>
            <a:r>
              <a:t>(red: </a:t>
            </a:r>
            <a:r>
              <a:rPr>
                <a:solidFill>
                  <a:srgbClr val="272AD8"/>
                </a:solidFill>
              </a:rPr>
              <a:t>1</a:t>
            </a:r>
            <a:r>
              <a:t>, green: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blue: </a:t>
            </a:r>
            <a:r>
              <a:rPr>
                <a:solidFill>
                  <a:srgbClr val="272AD8"/>
                </a:solidFill>
              </a:rPr>
              <a:t>0</a:t>
            </a:r>
            <a:r>
              <a:t>, alpha: </a:t>
            </a:r>
            <a:r>
              <a:rPr>
                <a:solidFill>
                  <a:srgbClr val="272AD8"/>
                </a:solidFill>
              </a:rPr>
              <a:t>1.0</a:t>
            </a:r>
            <a:r>
              <a:t>)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}),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waitForDuration</a:t>
            </a:r>
            <a:r>
              <a:t>(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0.05</a:t>
            </a:r>
            <a:r>
              <a:t>)),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runBlock</a:t>
            </a:r>
            <a:r>
              <a:t>({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backgroundColor</a:t>
            </a:r>
            <a:r>
              <a:t> =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4F8187"/>
                </a:solidFill>
              </a:rPr>
              <a:t>skyColor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}),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waitForDuration</a:t>
            </a:r>
            <a:r>
              <a:t>(</a:t>
            </a:r>
            <a:r>
              <a:rPr>
                <a:solidFill>
                  <a:srgbClr val="703DAA"/>
                </a:solidFill>
              </a:rPr>
              <a:t>NSTimeInterval</a:t>
            </a:r>
            <a:r>
              <a:t>(</a:t>
            </a:r>
            <a:r>
              <a:rPr>
                <a:solidFill>
                  <a:srgbClr val="272AD8"/>
                </a:solidFill>
              </a:rPr>
              <a:t>0.05</a:t>
            </a:r>
            <a:r>
              <a:t>))]), count:</a:t>
            </a:r>
            <a:r>
              <a:rPr>
                <a:solidFill>
                  <a:srgbClr val="272AD8"/>
                </a:solidFill>
              </a:rPr>
              <a:t>4</a:t>
            </a:r>
            <a:r>
              <a:t>),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runBlock</a:t>
            </a:r>
            <a:r>
              <a:t>({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4F8187"/>
                </a:solidFill>
              </a:rPr>
              <a:t>canRestart</a:t>
            </a:r>
            <a:r>
              <a:t> = </a:t>
            </a:r>
            <a:r>
              <a:rPr>
                <a:solidFill>
                  <a:srgbClr val="BB2CA2"/>
                </a:solidFill>
              </a:rPr>
              <a:t>true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})]), withKey: </a:t>
            </a:r>
            <a:r>
              <a:rPr>
                <a:solidFill>
                  <a:srgbClr val="D12F1B"/>
                </a:solidFill>
              </a:rPr>
              <a:t>"flash"</a:t>
            </a:r>
            <a:r>
              <a:t>)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25195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23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11: Setting up the score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SKLabelNode initializer passes in the font type</a:t>
            </a:r>
          </a:p>
          <a:p>
            <a:pPr/>
            <a:r>
              <a:t>Position sets up the x and y coordinates of the node</a:t>
            </a:r>
          </a:p>
          <a:p>
            <a:pPr/>
            <a:r>
              <a:t>zPosition is the height of the score node relative to its parent (the game scene)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setUpScore()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score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scoreLabelNode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SKLabelNode</a:t>
            </a:r>
            <a:r>
              <a:rPr>
                <a:solidFill>
                  <a:srgbClr val="000000"/>
                </a:solidFill>
              </a:rPr>
              <a:t>(fontNamed:</a:t>
            </a:r>
            <a:r>
              <a:t>"MarkerFelt-Wide"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scoreLabelNode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rPr>
                <a:solidFill>
                  <a:srgbClr val="000000"/>
                </a:solidFill>
              </a:rPr>
              <a:t>( x: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midX</a:t>
            </a:r>
            <a:r>
              <a:rPr>
                <a:solidFill>
                  <a:srgbClr val="000000"/>
                </a:solidFill>
              </a:rPr>
              <a:t>, y: </a:t>
            </a:r>
            <a:r>
              <a:rPr>
                <a:solidFill>
                  <a:srgbClr val="272AD8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 *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rPr>
                <a:solidFill>
                  <a:srgbClr val="000000"/>
                </a:solidFill>
              </a:rPr>
              <a:t> / </a:t>
            </a:r>
            <a:r>
              <a:rPr>
                <a:solidFill>
                  <a:srgbClr val="272AD8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scoreLabelNode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zPosition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272AD8"/>
                </a:solidFill>
              </a:rPr>
              <a:t>100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scoreLabelNode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text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(</a:t>
            </a:r>
            <a:r>
              <a:t>score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rPr>
                <a:solidFill>
                  <a:srgbClr val="000000"/>
                </a:solidFill>
              </a:rPr>
              <a:t>(</a:t>
            </a:r>
            <a:r>
              <a:t>scoreLabelNode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12: resetting the scene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collision bit masks, bitwise OR means that the bird can collide with either the world (ground) or a pipe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resetScene (){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Move bird to original position and reset velocity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t>(x: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/ </a:t>
            </a:r>
            <a:r>
              <a:rPr>
                <a:solidFill>
                  <a:srgbClr val="272AD8"/>
                </a:solidFill>
              </a:rPr>
              <a:t>2.5</a:t>
            </a:r>
            <a:r>
              <a:t>, y: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midY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velocity</a:t>
            </a:r>
            <a:r>
              <a:rPr>
                <a:solidFill>
                  <a:srgbClr val="000000"/>
                </a:solidFill>
              </a:rPr>
              <a:t> = </a:t>
            </a:r>
            <a:r>
              <a:t>CGVector</a:t>
            </a:r>
            <a:r>
              <a:rPr>
                <a:solidFill>
                  <a:srgbClr val="000000"/>
                </a:solidFill>
              </a:rPr>
              <a:t>( dx: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, dy: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collisionBitMask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4F8187"/>
                </a:solidFill>
              </a:rPr>
              <a:t>worldCategory</a:t>
            </a:r>
            <a:r>
              <a:rPr>
                <a:solidFill>
                  <a:srgbClr val="000000"/>
                </a:solidFill>
              </a:rPr>
              <a:t> | </a:t>
            </a:r>
            <a:r>
              <a:rPr>
                <a:solidFill>
                  <a:srgbClr val="4F8187"/>
                </a:solidFill>
              </a:rPr>
              <a:t>pipeCategory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= </a:t>
            </a:r>
            <a:r>
              <a:rPr>
                <a:solidFill>
                  <a:srgbClr val="272AD8"/>
                </a:solidFill>
              </a:rPr>
              <a:t>1.0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zRotation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272AD8"/>
                </a:solidFill>
              </a:rPr>
              <a:t>0.0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Remove all existing pipes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pipes</a:t>
            </a:r>
            <a:r>
              <a:rPr>
                <a:solidFill>
                  <a:srgbClr val="000000"/>
                </a:solidFill>
              </a:rPr>
              <a:t>.</a:t>
            </a:r>
            <a:r>
              <a:t>removeAllChildren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Reset _canRestart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canRestart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BB2CA2"/>
                </a:solidFill>
              </a:rPr>
              <a:t>false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Reset score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score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scoreLabelNode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text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(</a:t>
            </a:r>
            <a:r>
              <a:t>score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Restart animation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moving</a:t>
            </a:r>
            <a:r>
              <a:t>.</a:t>
            </a:r>
            <a:r>
              <a:rPr>
                <a:solidFill>
                  <a:srgbClr val="703DAA"/>
                </a:solidFill>
              </a:rPr>
              <a:t>speed</a:t>
            </a:r>
            <a:r>
              <a:t> =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Fin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complete repository is at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https://github.com/Darthpwner/iOS-Game-Programming-Complete.git</a:t>
            </a:r>
          </a:p>
          <a:p>
            <a:pPr lvl="1"/>
            <a:r>
              <a:t>git clone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https://github.com/Darthpwner/iOS-Game-Programming-Complete.git</a:t>
            </a:r>
          </a:p>
          <a:p>
            <a:pPr lvl="1"/>
            <a:r>
              <a:t>If you want the original repo…</a:t>
            </a:r>
          </a:p>
          <a:p>
            <a:pPr lvl="2"/>
            <a:r>
              <a:t>git clone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https://github.com/fullstackio/FlappySwift.git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matthew lin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About me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3rd Year Computer Science Major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Incoming Software Engineering Intern at Apple (Summer 2016)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Started learning Swift in Summer 2015 through Stanford 193P tutorials on iTunes U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Released an iOS game to the App Store called “Keepy-Uppy”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Avid video game fan since the age of 4 (1999)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you!</a:t>
            </a:r>
          </a:p>
        </p:txBody>
      </p:sp>
      <p:pic>
        <p:nvPicPr>
          <p:cNvPr id="243" name="Apple Inc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5186" y="552451"/>
            <a:ext cx="3774428" cy="2827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teve Job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733" y="5930728"/>
            <a:ext cx="5449334" cy="340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iOS game development?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iOS game development is fun!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Play the games you develop!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iPhone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iPad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Make money on the App Store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Purchase fee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Ads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In-app purchases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Good resume booster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Apple loves iOS developers!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sprite kit?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73887">
              <a:spcBef>
                <a:spcPts val="1700"/>
              </a:spcBef>
              <a:defRPr sz="3839"/>
            </a:lvl1pPr>
          </a:lstStyle>
          <a:p>
            <a:pPr/>
            <a:r>
              <a:t>spritekit is a graphics library that makes it easy to develop iOS games!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SpriteKit provides a plethora of useful features </a:t>
            </a:r>
          </a:p>
          <a:p>
            <a:pPr lvl="1"/>
            <a:r>
              <a:t>Renders frames of animation efficiently using graphics hardware</a:t>
            </a:r>
          </a:p>
          <a:p>
            <a:pPr lvl="1"/>
            <a:r>
              <a:t>Creates physics simulations such as gravity, collisions, etc.</a:t>
            </a:r>
          </a:p>
          <a:p>
            <a:pPr lvl="1"/>
            <a:r>
              <a:t>Develop complex special effects and create various texture atlases (sprites)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let’s get started!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1900"/>
              </a:spcBef>
              <a:defRPr sz="2312"/>
            </a:pPr>
            <a:r>
              <a:t>Tools you need: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Mac Laptop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Xcode 7 (for Swift 2.0)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t>Optional Tools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iPhone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iPad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Lightning to USB cable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t>Run this line in your Terminal:</a:t>
            </a:r>
          </a:p>
          <a:p>
            <a:pPr lvl="1" marL="604520" indent="-302260" defTabSz="397256">
              <a:spcBef>
                <a:spcPts val="1900"/>
              </a:spcBef>
              <a:defRPr sz="2312"/>
            </a:pPr>
            <a:r>
              <a:t>git clone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https://github.com/Darthpwner/iOS-Game-Programming-Skeleton-Code.git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spritekit basics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import SpriteKit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class &lt;file name&gt;: SKScene, SKPhysicsContactDelegate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SpriteKit variable types: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SKSpriteNode: Creates a textured image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SKColor: Represents color and sometimes opacity (alpha value)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SKTexture: Manages the texture data and graphics that are needed to render the image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SKAction: Action that is executed by a node in the scene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SKLabelNode: Loads font and creates text for display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NSInteger: Used to describe an integer in SpriteKit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UInt32: A 32-bit unsigned integer that is used to handle collisions and contact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1: Setting up the bird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filteringMode is used when to make sprite size responsive</a:t>
            </a:r>
          </a:p>
          <a:p>
            <a:pPr lvl="1" marL="817880" indent="-408940" defTabSz="537463">
              <a:spcBef>
                <a:spcPts val="2500"/>
              </a:spcBef>
              <a:defRPr sz="3128"/>
            </a:pPr>
            <a:r>
              <a:t>.Nearest means each pixel is drawn with the nearest point in the texture.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animateWithTextures alternates between the two images every 0.2 seconds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setupBird() {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birdTexture1 =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t>(imageNamed: </a:t>
            </a:r>
            <a:r>
              <a:rPr>
                <a:solidFill>
                  <a:srgbClr val="D12F1B"/>
                </a:solidFill>
              </a:rPr>
              <a:t>"bird-01"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birdTexture1.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birdTexture2 = </a:t>
            </a:r>
            <a:r>
              <a:rPr>
                <a:solidFill>
                  <a:srgbClr val="703DAA"/>
                </a:solidFill>
              </a:rPr>
              <a:t>SKTexture</a:t>
            </a:r>
            <a:r>
              <a:t>(imageNamed: </a:t>
            </a:r>
            <a:r>
              <a:rPr>
                <a:solidFill>
                  <a:srgbClr val="D12F1B"/>
                </a:solidFill>
              </a:rPr>
              <a:t>"bird-02"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birdTexture2.</a:t>
            </a:r>
            <a:r>
              <a:rPr>
                <a:solidFill>
                  <a:srgbClr val="703DAA"/>
                </a:solidFill>
              </a:rPr>
              <a:t>filteringMode</a:t>
            </a:r>
            <a:r>
              <a:t> = .</a:t>
            </a:r>
            <a:r>
              <a:rPr>
                <a:solidFill>
                  <a:srgbClr val="3D1D81"/>
                </a:solidFill>
              </a:rPr>
              <a:t>Nearest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t> anim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t>.</a:t>
            </a:r>
            <a:r>
              <a:rPr>
                <a:solidFill>
                  <a:srgbClr val="3D1D81"/>
                </a:solidFill>
              </a:rPr>
              <a:t>animateWithTextures</a:t>
            </a:r>
            <a:r>
              <a:t>([birdTexture1, birdTexture2], timePerFrame: </a:t>
            </a:r>
            <a:r>
              <a:rPr>
                <a:solidFill>
                  <a:srgbClr val="272AD8"/>
                </a:solidFill>
              </a:rPr>
              <a:t>0.2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flap = </a:t>
            </a:r>
            <a:r>
              <a:rPr>
                <a:solidFill>
                  <a:srgbClr val="703DAA"/>
                </a:solidFill>
              </a:rPr>
              <a:t>SKAction</a:t>
            </a:r>
            <a:r>
              <a:rPr>
                <a:solidFill>
                  <a:srgbClr val="000000"/>
                </a:solidFill>
              </a:rPr>
              <a:t>.</a:t>
            </a:r>
            <a:r>
              <a:t>repeatActionForever</a:t>
            </a:r>
            <a:r>
              <a:rPr>
                <a:solidFill>
                  <a:srgbClr val="000000"/>
                </a:solidFill>
              </a:rPr>
              <a:t>(anim)</a:t>
            </a:r>
            <a:endParaRPr>
              <a:solidFill>
                <a:srgbClr val="000000"/>
              </a:solidFill>
            </a:endParaRP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SKSpriteNode</a:t>
            </a:r>
            <a:r>
              <a:t>(texture: birdTexture1)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3D1D81"/>
                </a:solidFill>
              </a:rPr>
              <a:t>setScale</a:t>
            </a:r>
            <a:r>
              <a:t>(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position</a:t>
            </a:r>
            <a:r>
              <a:t> = </a:t>
            </a:r>
            <a:r>
              <a:rPr>
                <a:solidFill>
                  <a:srgbClr val="703DAA"/>
                </a:solidFill>
              </a:rPr>
              <a:t>CGPoint</a:t>
            </a:r>
            <a:r>
              <a:t>(x: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width</a:t>
            </a:r>
            <a:r>
              <a:t> * </a:t>
            </a:r>
            <a:r>
              <a:rPr>
                <a:solidFill>
                  <a:srgbClr val="272AD8"/>
                </a:solidFill>
              </a:rPr>
              <a:t>0.35</a:t>
            </a:r>
            <a:r>
              <a:t>, y: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frame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* </a:t>
            </a:r>
            <a:r>
              <a:rPr>
                <a:solidFill>
                  <a:srgbClr val="272AD8"/>
                </a:solidFill>
              </a:rPr>
              <a:t>0.6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3D1D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runAction</a:t>
            </a:r>
            <a:r>
              <a:rPr>
                <a:solidFill>
                  <a:srgbClr val="000000"/>
                </a:solidFill>
              </a:rPr>
              <a:t>(flap)</a:t>
            </a:r>
            <a:endParaRPr>
              <a:solidFill>
                <a:srgbClr val="000000"/>
              </a:solidFill>
            </a:endParaRP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t>.</a:t>
            </a:r>
            <a:r>
              <a:rPr>
                <a:solidFill>
                  <a:srgbClr val="3D1D81"/>
                </a:solidFill>
              </a:rPr>
              <a:t>addChild</a:t>
            </a:r>
            <a:r>
              <a:t>(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)</a:t>
            </a:r>
          </a:p>
          <a:p>
            <a:pPr marL="0" indent="0" defTabSz="420623">
              <a:spcBef>
                <a:spcPts val="0"/>
              </a:spcBef>
              <a:buClrTx/>
              <a:buSzTx/>
              <a:buFontTx/>
              <a:buNone/>
              <a:tabLst>
                <a:tab pos="304800" algn="l"/>
              </a:tabLst>
              <a:defRPr sz="1012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2: setting up the physics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physicsWorld applies physical properties to the entire game world</a:t>
            </a:r>
          </a:p>
          <a:p>
            <a:pPr/>
            <a:r>
              <a:t>bird.physicsBody applies physical properties to the bird node</a:t>
            </a:r>
          </a:p>
          <a:p>
            <a:pPr lvl="1" marL="0" indent="22860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setupPhysics()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physicsWorld</a:t>
            </a:r>
            <a:r>
              <a:rPr>
                <a:solidFill>
                  <a:srgbClr val="000000"/>
                </a:solidFill>
              </a:rPr>
              <a:t>.</a:t>
            </a:r>
            <a:r>
              <a:t>gravity</a:t>
            </a:r>
            <a:r>
              <a:rPr>
                <a:solidFill>
                  <a:srgbClr val="000000"/>
                </a:solidFill>
              </a:rPr>
              <a:t> = </a:t>
            </a:r>
            <a:r>
              <a:t>CGVector</a:t>
            </a:r>
            <a:r>
              <a:rPr>
                <a:solidFill>
                  <a:srgbClr val="000000"/>
                </a:solidFill>
              </a:rPr>
              <a:t>( dx: </a:t>
            </a:r>
            <a:r>
              <a:rPr>
                <a:solidFill>
                  <a:srgbClr val="272AD8"/>
                </a:solidFill>
              </a:rPr>
              <a:t>0.0</a:t>
            </a:r>
            <a:r>
              <a:rPr>
                <a:solidFill>
                  <a:srgbClr val="000000"/>
                </a:solidFill>
              </a:rPr>
              <a:t>, dy: -</a:t>
            </a:r>
            <a:r>
              <a:rPr>
                <a:solidFill>
                  <a:srgbClr val="272AD8"/>
                </a:solidFill>
              </a:rPr>
              <a:t>5.0</a:t>
            </a:r>
            <a:r>
              <a:rPr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physicsWorld</a:t>
            </a:r>
            <a:r>
              <a:rPr>
                <a:solidFill>
                  <a:srgbClr val="000000"/>
                </a:solidFill>
              </a:rPr>
              <a:t>.</a:t>
            </a:r>
            <a:r>
              <a:t>contactDelegate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BB2CA2"/>
                </a:solidFill>
              </a:rPr>
              <a:t>self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setupBirdPhysics()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physicsBody</a:t>
            </a:r>
            <a:r>
              <a:t> = </a:t>
            </a:r>
            <a:r>
              <a:rPr>
                <a:solidFill>
                  <a:srgbClr val="703DAA"/>
                </a:solidFill>
              </a:rPr>
              <a:t>SKPhysicsBody</a:t>
            </a:r>
            <a:r>
              <a:t>(circleOfRadius: </a:t>
            </a:r>
            <a:r>
              <a:rPr>
                <a:solidFill>
                  <a:srgbClr val="4F8187"/>
                </a:solidFill>
              </a:rPr>
              <a:t>bird</a:t>
            </a:r>
            <a:r>
              <a:t>.</a:t>
            </a:r>
            <a:r>
              <a:rPr>
                <a:solidFill>
                  <a:srgbClr val="703DAA"/>
                </a:solidFill>
              </a:rPr>
              <a:t>size</a:t>
            </a:r>
            <a:r>
              <a:t>.</a:t>
            </a:r>
            <a:r>
              <a:rPr>
                <a:solidFill>
                  <a:srgbClr val="703DAA"/>
                </a:solidFill>
              </a:rPr>
              <a:t>height</a:t>
            </a:r>
            <a:r>
              <a:t> / </a:t>
            </a:r>
            <a:r>
              <a:rPr>
                <a:solidFill>
                  <a:srgbClr val="272AD8"/>
                </a:solidFill>
              </a:rPr>
              <a:t>2.0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dynamic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BB2CA2"/>
                </a:solidFill>
              </a:rPr>
              <a:t>true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allowsRotation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BB2CA2"/>
                </a:solidFill>
              </a:rPr>
              <a:t>false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categoryBitMask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4F8187"/>
                </a:solidFill>
              </a:rPr>
              <a:t>birdCategory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collisionBitMask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4F8187"/>
                </a:solidFill>
              </a:rPr>
              <a:t>worldCategory</a:t>
            </a:r>
            <a:r>
              <a:rPr>
                <a:solidFill>
                  <a:srgbClr val="000000"/>
                </a:solidFill>
              </a:rPr>
              <a:t> | </a:t>
            </a:r>
            <a:r>
              <a:rPr>
                <a:solidFill>
                  <a:srgbClr val="4F8187"/>
                </a:solidFill>
              </a:rPr>
              <a:t>pipeCategory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?.</a:t>
            </a:r>
            <a:r>
              <a:t>contactTestBitMask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4F8187"/>
                </a:solidFill>
              </a:rPr>
              <a:t>worldCategory</a:t>
            </a:r>
            <a:r>
              <a:rPr>
                <a:solidFill>
                  <a:srgbClr val="000000"/>
                </a:solidFill>
              </a:rPr>
              <a:t> | </a:t>
            </a:r>
            <a:r>
              <a:rPr>
                <a:solidFill>
                  <a:srgbClr val="4F8187"/>
                </a:solidFill>
              </a:rPr>
              <a:t>pipeCategory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game programming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step 3: Setting up the bird’s orientation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clamp helper function is used to prevent the bird from spinning around too much in the game world</a:t>
            </a:r>
          </a:p>
          <a:p>
            <a:pPr/>
            <a:r>
              <a:t>zRotation represents the Euler rotation around the vertical axis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TODO: Move to utilities somewhere. There's no reason this should be a member function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clamp(min: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, max: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, value: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) -&gt; </a:t>
            </a:r>
            <a:r>
              <a:rPr>
                <a:solidFill>
                  <a:srgbClr val="703DAA"/>
                </a:solidFill>
              </a:rPr>
              <a:t>CGFloat</a:t>
            </a:r>
            <a:r>
              <a:t>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( value &gt; max 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max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BB2CA2"/>
                </a:solidFill>
              </a:rPr>
              <a:t>else</a:t>
            </a:r>
            <a:r>
              <a:t> </a:t>
            </a:r>
            <a:r>
              <a:rPr>
                <a:solidFill>
                  <a:srgbClr val="BB2CA2"/>
                </a:solidFill>
              </a:rPr>
              <a:t>if</a:t>
            </a:r>
            <a:r>
              <a:t>( value &lt; min 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min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BB2CA2"/>
                </a:solidFill>
              </a:rPr>
              <a:t>else</a:t>
            </a:r>
            <a:r>
              <a:t>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value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override</a:t>
            </a:r>
            <a:r>
              <a:t>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update(currentTime: </a:t>
            </a:r>
            <a:r>
              <a:rPr>
                <a:solidFill>
                  <a:srgbClr val="703DAA"/>
                </a:solidFill>
              </a:rPr>
              <a:t>CFTimeInterval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//Called before each frame is rendered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zRotation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>
                <a:solidFill>
                  <a:srgbClr val="BB2C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31595D"/>
                </a:solidFill>
              </a:rPr>
              <a:t>clamp</a:t>
            </a:r>
            <a:r>
              <a:rPr>
                <a:solidFill>
                  <a:srgbClr val="000000"/>
                </a:solidFill>
              </a:rPr>
              <a:t>(-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max: </a:t>
            </a:r>
            <a:r>
              <a:rPr>
                <a:solidFill>
                  <a:srgbClr val="272AD8"/>
                </a:solidFill>
              </a:rPr>
              <a:t>0.5</a:t>
            </a:r>
            <a:r>
              <a:rPr>
                <a:solidFill>
                  <a:srgbClr val="000000"/>
                </a:solidFill>
              </a:rPr>
              <a:t>, value: 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!.</a:t>
            </a:r>
            <a:r>
              <a:t>velocity</a:t>
            </a:r>
            <a:r>
              <a:rPr>
                <a:solidFill>
                  <a:srgbClr val="000000"/>
                </a:solidFill>
              </a:rPr>
              <a:t>.</a:t>
            </a:r>
            <a:r>
              <a:t>dy</a:t>
            </a:r>
            <a:r>
              <a:rPr>
                <a:solidFill>
                  <a:srgbClr val="000000"/>
                </a:solidFill>
              </a:rPr>
              <a:t> * (</a:t>
            </a:r>
            <a:r>
              <a:rPr>
                <a:solidFill>
                  <a:srgbClr val="4F8187"/>
                </a:solidFill>
              </a:rPr>
              <a:t>bird</a:t>
            </a:r>
            <a:r>
              <a:rPr>
                <a:solidFill>
                  <a:srgbClr val="000000"/>
                </a:solidFill>
              </a:rPr>
              <a:t>.</a:t>
            </a:r>
            <a:r>
              <a:t>physicsBody</a:t>
            </a:r>
            <a:r>
              <a:rPr>
                <a:solidFill>
                  <a:srgbClr val="000000"/>
                </a:solidFill>
              </a:rPr>
              <a:t>!.</a:t>
            </a:r>
            <a:r>
              <a:t>velocity</a:t>
            </a:r>
            <a:r>
              <a:rPr>
                <a:solidFill>
                  <a:srgbClr val="000000"/>
                </a:solidFill>
              </a:rPr>
              <a:t>.</a:t>
            </a:r>
            <a:r>
              <a:t>dy</a:t>
            </a:r>
            <a:r>
              <a:rPr>
                <a:solidFill>
                  <a:srgbClr val="000000"/>
                </a:solidFill>
              </a:rPr>
              <a:t> &lt;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 ? </a:t>
            </a:r>
            <a:r>
              <a:rPr>
                <a:solidFill>
                  <a:srgbClr val="272AD8"/>
                </a:solidFill>
              </a:rPr>
              <a:t>0.003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272AD8"/>
                </a:solidFill>
              </a:rPr>
              <a:t>0.001</a:t>
            </a:r>
            <a:r>
              <a:rPr>
                <a:solidFill>
                  <a:srgbClr val="000000"/>
                </a:solidFill>
              </a:rPr>
              <a:t> ) 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30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