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617ED-46C6-AE11-A20F-5DE182F42998}" v="803" dt="2024-05-19T18:33:5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6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65" r:id="rId7"/>
    <p:sldLayoutId id="2147483766" r:id="rId8"/>
    <p:sldLayoutId id="2147483773" r:id="rId9"/>
    <p:sldLayoutId id="2147483764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063" y="-1040374"/>
            <a:ext cx="10773693" cy="2253132"/>
          </a:xfrm>
        </p:spPr>
        <p:txBody>
          <a:bodyPr>
            <a:normAutofit/>
          </a:bodyPr>
          <a:lstStyle/>
          <a:p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 Южный федеральный университет </a:t>
            </a:r>
            <a:b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</a:b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Институт математики, механики и компьютерных наук </a:t>
            </a:r>
            <a:b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</a:b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им. И. И. </a:t>
            </a:r>
            <a:r>
              <a:rPr lang="ru-RU" sz="2000" i="1" dirty="0" err="1">
                <a:solidFill>
                  <a:srgbClr val="002060"/>
                </a:solidFill>
                <a:ea typeface="+mj-lt"/>
                <a:cs typeface="+mj-lt"/>
              </a:rPr>
              <a:t>Воровича</a:t>
            </a: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,</a:t>
            </a:r>
            <a:b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</a:b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ПМИ-4 1 Курс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9857" y="2167685"/>
            <a:ext cx="6033605" cy="25186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dirty="0">
                <a:solidFill>
                  <a:srgbClr val="002060"/>
                </a:solidFill>
                <a:latin typeface="Segoe UI"/>
                <a:cs typeface="Segoe UI"/>
              </a:rPr>
              <a:t>Проект-игра на тему:</a:t>
            </a:r>
            <a:endParaRPr lang="en-US" sz="400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002060"/>
                </a:solidFill>
                <a:latin typeface="Segoe UI"/>
                <a:cs typeface="Segoe UI"/>
              </a:rPr>
              <a:t>«Virus Jump</a:t>
            </a:r>
            <a:r>
              <a:rPr lang="ru-RU" sz="4000" b="1" dirty="0">
                <a:solidFill>
                  <a:srgbClr val="002060"/>
                </a:solidFill>
                <a:latin typeface="Segoe UI"/>
                <a:cs typeface="Segoe UI"/>
              </a:rPr>
              <a:t>»</a:t>
            </a:r>
            <a:endParaRPr lang="ru-RU" sz="4000" b="1" dirty="0">
              <a:solidFill>
                <a:srgbClr val="002060"/>
              </a:solidFill>
              <a:latin typeface="Segoe UI"/>
              <a:ea typeface="Calibri"/>
              <a:cs typeface="Segoe UI"/>
            </a:endParaRPr>
          </a:p>
        </p:txBody>
      </p:sp>
      <p:grpSp>
        <p:nvGrpSpPr>
          <p:cNvPr id="23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Графика, логотип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06C15A2-2F34-FA91-2235-80EB7BA9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77" y="2514604"/>
            <a:ext cx="3818585" cy="3644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5CED-79B9-26AB-4756-B1468E564137}"/>
              </a:ext>
            </a:extLst>
          </p:cNvPr>
          <p:cNvSpPr txBox="1"/>
          <p:nvPr/>
        </p:nvSpPr>
        <p:spPr>
          <a:xfrm>
            <a:off x="308162" y="4104154"/>
            <a:ext cx="543485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solidFill>
                  <a:srgbClr val="002060"/>
                </a:solidFill>
                <a:latin typeface="Segoe UI"/>
                <a:cs typeface="Segoe UI"/>
              </a:rPr>
              <a:t>Название команды: </a:t>
            </a:r>
            <a:endParaRPr lang="en-US" sz="2400" dirty="0">
              <a:latin typeface="Segoe UI"/>
              <a:cs typeface="Segoe UI"/>
            </a:endParaRPr>
          </a:p>
          <a:p>
            <a:r>
              <a:rPr lang="ru-RU" sz="2400" dirty="0">
                <a:solidFill>
                  <a:srgbClr val="002060"/>
                </a:solidFill>
                <a:latin typeface="Segoe UI"/>
                <a:cs typeface="Segoe UI"/>
              </a:rPr>
              <a:t>Артак</a:t>
            </a:r>
            <a:endParaRPr lang="en-US" sz="2400" dirty="0">
              <a:latin typeface="Segoe UI"/>
              <a:cs typeface="Segoe UI"/>
            </a:endParaRPr>
          </a:p>
          <a:p>
            <a:endParaRPr lang="ru-RU" sz="2400" dirty="0">
              <a:latin typeface="Segoe UI"/>
              <a:cs typeface="Segoe UI"/>
            </a:endParaRPr>
          </a:p>
          <a:p>
            <a:r>
              <a:rPr lang="ru-RU" sz="2400" i="1" dirty="0">
                <a:solidFill>
                  <a:srgbClr val="002060"/>
                </a:solidFill>
                <a:latin typeface="Segoe UI"/>
                <a:cs typeface="Segoe UI"/>
              </a:rPr>
              <a:t>Руководитель:</a:t>
            </a:r>
            <a:endParaRPr lang="en-US" sz="2400" dirty="0">
              <a:latin typeface="Segoe UI"/>
              <a:cs typeface="Segoe UI"/>
            </a:endParaRPr>
          </a:p>
          <a:p>
            <a:r>
              <a:rPr lang="ru-RU" sz="2400" dirty="0">
                <a:solidFill>
                  <a:srgbClr val="002060"/>
                </a:solidFill>
                <a:latin typeface="Segoe UI"/>
                <a:cs typeface="Segoe UI"/>
              </a:rPr>
              <a:t>Пустовалова Ольга Геннадиевна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1CDD5-9BAB-0307-60AE-B768DE9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aseline="0" dirty="0">
                <a:solidFill>
                  <a:srgbClr val="002060"/>
                </a:solidFill>
                <a:latin typeface="Jumble"/>
              </a:rPr>
              <a:t>В создании проекта</a:t>
            </a:r>
            <a:r>
              <a:rPr lang="ru-RU" sz="3200" dirty="0">
                <a:solidFill>
                  <a:srgbClr val="002060"/>
                </a:solidFill>
                <a:latin typeface="Jumble"/>
              </a:rPr>
              <a:t> </a:t>
            </a:r>
            <a:r>
              <a:rPr lang="ru-RU" sz="3200" baseline="0" dirty="0">
                <a:solidFill>
                  <a:srgbClr val="002060"/>
                </a:solidFill>
                <a:latin typeface="Jumble"/>
              </a:rPr>
              <a:t>принимали участие: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3C75B-B077-DD7C-93A7-678FF6AB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Морозов Сергей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 dirty="0" err="1">
                <a:solidFill>
                  <a:srgbClr val="000000"/>
                </a:solidFill>
                <a:latin typeface="Arial"/>
                <a:cs typeface="Arial"/>
              </a:rPr>
              <a:t>Гутый</a:t>
            </a: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 Богдан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Зубцов Владислав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Нестеров Иван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>
                <a:solidFill>
                  <a:srgbClr val="000000"/>
                </a:solidFill>
                <a:latin typeface="Arial"/>
                <a:cs typeface="Arial"/>
              </a:rPr>
              <a:t>Кардашов </a:t>
            </a: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Артём</a:t>
            </a:r>
            <a:endParaRPr lang="ru-RU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5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F596E531-7430-4087-BC87-6EBBD9F5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3761DBE9-7FE6-4545-A3E3-3CB13BEFB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F9925-E9B8-4C78-4D80-DC70E524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9" y="429859"/>
            <a:ext cx="8289025" cy="4275610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6000" dirty="0"/>
              <a:t>Что такое </a:t>
            </a:r>
            <a:r>
              <a:rPr lang="ru-RU" sz="6000" err="1"/>
              <a:t>Virus</a:t>
            </a:r>
            <a:r>
              <a:rPr lang="ru-RU" sz="6000" dirty="0"/>
              <a:t> </a:t>
            </a:r>
            <a:r>
              <a:rPr lang="ru-RU" sz="6000" err="1"/>
              <a:t>Jump</a:t>
            </a:r>
            <a:r>
              <a:rPr lang="ru-RU" sz="4400" dirty="0"/>
              <a:t>?</a:t>
            </a:r>
            <a:br>
              <a:rPr lang="ru-RU" sz="4400" dirty="0"/>
            </a:br>
            <a:br>
              <a:rPr lang="ru-RU" sz="4400" dirty="0"/>
            </a:br>
            <a:r>
              <a:rPr lang="en-US" sz="2800" b="1" dirty="0">
                <a:latin typeface="Calibri"/>
                <a:ea typeface="Calibri"/>
                <a:cs typeface="Calibri"/>
              </a:rPr>
              <a:t>Virus Jump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r>
              <a:rPr lang="en-US" sz="2800" dirty="0">
                <a:latin typeface="Calibri"/>
                <a:ea typeface="Calibri"/>
                <a:cs typeface="Calibri"/>
              </a:rPr>
              <a:t>- </a:t>
            </a:r>
            <a:r>
              <a:rPr lang="en-US" sz="2800" err="1">
                <a:latin typeface="Calibri"/>
                <a:ea typeface="Calibri"/>
                <a:cs typeface="Calibri"/>
              </a:rPr>
              <a:t>это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компьютерная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игра</a:t>
            </a:r>
            <a:r>
              <a:rPr lang="en-US" sz="2800" dirty="0">
                <a:latin typeface="Calibri"/>
                <a:ea typeface="Calibri"/>
                <a:cs typeface="Calibri"/>
              </a:rPr>
              <a:t> в </a:t>
            </a:r>
            <a:r>
              <a:rPr lang="en-US" sz="2800" err="1">
                <a:latin typeface="Calibri"/>
                <a:ea typeface="Calibri"/>
                <a:cs typeface="Calibri"/>
              </a:rPr>
              <a:t>жанре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платформера</a:t>
            </a:r>
            <a:r>
              <a:rPr lang="en-US" sz="2800" dirty="0">
                <a:latin typeface="Calibri"/>
                <a:ea typeface="Calibri"/>
                <a:cs typeface="Calibri"/>
              </a:rPr>
              <a:t>. </a:t>
            </a:r>
            <a:endParaRPr lang="ru-RU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2800" err="1">
                <a:latin typeface="Calibri"/>
                <a:ea typeface="Calibri"/>
                <a:cs typeface="Calibri"/>
              </a:rPr>
              <a:t>Цель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игры</a:t>
            </a:r>
            <a:r>
              <a:rPr lang="en-US" sz="2800" dirty="0">
                <a:latin typeface="Calibri"/>
                <a:ea typeface="Calibri"/>
                <a:cs typeface="Calibri"/>
              </a:rPr>
              <a:t> - </a:t>
            </a:r>
            <a:r>
              <a:rPr lang="en-US" sz="2800" err="1">
                <a:latin typeface="Calibri"/>
                <a:ea typeface="Calibri"/>
                <a:cs typeface="Calibri"/>
              </a:rPr>
              <a:t>набирать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всё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больше</a:t>
            </a:r>
            <a:r>
              <a:rPr lang="en-US" sz="2800" dirty="0">
                <a:latin typeface="Calibri"/>
                <a:ea typeface="Calibri"/>
                <a:cs typeface="Calibri"/>
              </a:rPr>
              <a:t> и </a:t>
            </a:r>
            <a:r>
              <a:rPr lang="en-US" sz="2800" err="1">
                <a:latin typeface="Calibri"/>
                <a:ea typeface="Calibri"/>
                <a:cs typeface="Calibri"/>
              </a:rPr>
              <a:t>больше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очков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за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преодоление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расстояния</a:t>
            </a:r>
            <a:r>
              <a:rPr lang="en-US" sz="2800" dirty="0">
                <a:latin typeface="Calibri"/>
                <a:ea typeface="Calibri"/>
                <a:cs typeface="Calibri"/>
              </a:rPr>
              <a:t>. </a:t>
            </a:r>
            <a:endParaRPr lang="ru-RU" sz="2800" dirty="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090D15CC-A235-4941-B59D-649F70CD1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7532C7-1215-4178-A923-EF573EC9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FD62D6-D98A-489D-A5FC-24518D6F9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17A8E1-0887-4BEB-AF88-4C490056D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DF5A22-9D25-46A9-8FC0-ED95CF464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8CCD3-5B43-4E89-B609-74BE058F7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Объект 3" descr="Изображение выглядит как снимок экрана, текст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D07E002-E6B9-CEE5-1472-26A012CAB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16" b="2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2ED952AF-F490-D696-46F9-C5CA049A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5054" y="6610537"/>
            <a:ext cx="1065911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7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4" name="Rectangle 32">
            <a:extLst>
              <a:ext uri="{FF2B5EF4-FFF2-40B4-BE49-F238E27FC236}">
                <a16:creationId xmlns:a16="http://schemas.microsoft.com/office/drawing/2014/main" id="{D3F20AFC-BB03-4237-8883-1B3F34F9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34">
            <a:extLst>
              <a:ext uri="{FF2B5EF4-FFF2-40B4-BE49-F238E27FC236}">
                <a16:creationId xmlns:a16="http://schemas.microsoft.com/office/drawing/2014/main" id="{2C0CE8E7-1B0F-4CFF-BFE7-0F5D27BE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94B9A-12D3-7695-25AE-1616D8D2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39362"/>
            <a:ext cx="7606552" cy="30550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пути</a:t>
            </a:r>
            <a:r>
              <a:rPr lang="en-US" dirty="0"/>
              <a:t> </a:t>
            </a:r>
            <a:r>
              <a:rPr lang="en-US" dirty="0" err="1"/>
              <a:t>вам</a:t>
            </a:r>
            <a:r>
              <a:rPr lang="en-US" dirty="0"/>
              <a:t> </a:t>
            </a:r>
            <a:r>
              <a:rPr lang="en-US" dirty="0" err="1"/>
              <a:t>могут</a:t>
            </a:r>
            <a:r>
              <a:rPr lang="en-US" dirty="0"/>
              <a:t> </a:t>
            </a:r>
            <a:r>
              <a:rPr lang="en-US" dirty="0" err="1"/>
              <a:t>попадаться</a:t>
            </a:r>
            <a:r>
              <a:rPr lang="en-US" dirty="0"/>
              <a:t> </a:t>
            </a:r>
            <a:r>
              <a:rPr lang="en-US" dirty="0" err="1"/>
              <a:t>монстры</a:t>
            </a:r>
            <a:r>
              <a:rPr lang="en-US" dirty="0"/>
              <a:t> </a:t>
            </a:r>
            <a:r>
              <a:rPr lang="en-US" dirty="0" err="1"/>
              <a:t>мещающие</a:t>
            </a:r>
            <a:r>
              <a:rPr lang="en-US" dirty="0"/>
              <a:t> </a:t>
            </a:r>
            <a:r>
              <a:rPr lang="en-US" dirty="0" err="1"/>
              <a:t>прохождения</a:t>
            </a:r>
            <a:r>
              <a:rPr lang="en-US" dirty="0"/>
              <a:t> </a:t>
            </a:r>
            <a:r>
              <a:rPr lang="en-US" dirty="0" err="1"/>
              <a:t>игры</a:t>
            </a:r>
            <a:r>
              <a:rPr lang="en-US" dirty="0"/>
              <a:t>.</a:t>
            </a:r>
          </a:p>
        </p:txBody>
      </p:sp>
      <p:grpSp>
        <p:nvGrpSpPr>
          <p:cNvPr id="66" name="Decorative Circles">
            <a:extLst>
              <a:ext uri="{FF2B5EF4-FFF2-40B4-BE49-F238E27FC236}">
                <a16:creationId xmlns:a16="http://schemas.microsoft.com/office/drawing/2014/main" id="{CCD899B5-A5B0-48AE-A9A3-85BC75517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97673"/>
            <a:ext cx="9049452" cy="850558"/>
            <a:chOff x="2768271" y="1897673"/>
            <a:chExt cx="9049452" cy="8505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54259" y="1897673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Рисунок 5" descr="Изображение выглядит как мультфильм, графическая вставка, иллюстрация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C358DD7-AD5A-40E1-7E50-95E8A72F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5" r="12751" b="1"/>
          <a:stretch/>
        </p:blipFill>
        <p:spPr>
          <a:xfrm>
            <a:off x="3053" y="5"/>
            <a:ext cx="2861965" cy="3133761"/>
          </a:xfrm>
          <a:custGeom>
            <a:avLst/>
            <a:gdLst/>
            <a:ahLst/>
            <a:cxnLst/>
            <a:rect l="l" t="t" r="r" b="b"/>
            <a:pathLst>
              <a:path w="2861965" h="3133761">
                <a:moveTo>
                  <a:pt x="0" y="0"/>
                </a:moveTo>
                <a:lnTo>
                  <a:pt x="2715616" y="0"/>
                </a:lnTo>
                <a:lnTo>
                  <a:pt x="2757318" y="113938"/>
                </a:lnTo>
                <a:cubicBezTo>
                  <a:pt x="2825328" y="332595"/>
                  <a:pt x="2861965" y="565074"/>
                  <a:pt x="2861965" y="806110"/>
                </a:cubicBezTo>
                <a:cubicBezTo>
                  <a:pt x="2861965" y="2091636"/>
                  <a:pt x="1819840" y="3133761"/>
                  <a:pt x="534314" y="3133761"/>
                </a:cubicBezTo>
                <a:cubicBezTo>
                  <a:pt x="373623" y="3133761"/>
                  <a:pt x="216735" y="3117478"/>
                  <a:pt x="65211" y="3086472"/>
                </a:cubicBezTo>
                <a:lnTo>
                  <a:pt x="0" y="3069704"/>
                </a:lnTo>
                <a:close/>
              </a:path>
            </a:pathLst>
          </a:custGeom>
        </p:spPr>
      </p:pic>
      <p:pic>
        <p:nvPicPr>
          <p:cNvPr id="7" name="Рисунок 6" descr="Изображение выглядит как графическая вставка, иллюстр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3E12F2B-235A-C351-A5F5-24D706EC6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8" r="15003" b="1"/>
          <a:stretch/>
        </p:blipFill>
        <p:spPr>
          <a:xfrm>
            <a:off x="3765176" y="55811"/>
            <a:ext cx="3103758" cy="3103758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5" name="Рисунок 4" descr="Изображение выглядит как графическая вставка, эмотикон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E8ECCF0-9C81-BC03-8181-266ED5199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81" r="-2" b="-2"/>
          <a:stretch/>
        </p:blipFill>
        <p:spPr>
          <a:xfrm>
            <a:off x="7118077" y="5613"/>
            <a:ext cx="4408870" cy="2474031"/>
          </a:xfrm>
          <a:custGeom>
            <a:avLst/>
            <a:gdLst/>
            <a:ahLst/>
            <a:cxnLst/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</p:spPr>
      </p:pic>
      <p:pic>
        <p:nvPicPr>
          <p:cNvPr id="4" name="Объект 3" descr="Изображение выглядит как черный, темнота, силуэт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5245F729-0DFE-8232-2F13-EAE875F2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5948" r="18452" b="2"/>
          <a:stretch/>
        </p:blipFill>
        <p:spPr>
          <a:xfrm>
            <a:off x="9006031" y="3224681"/>
            <a:ext cx="3182927" cy="363892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652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0B8BDA-A6D4-43D7-9EB7-2D7ABAC05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37FC3-CCFC-4EEC-81EB-33CC3FECF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D480A239-E1D3-4265-911A-B0E22BFC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1901154"/>
            <a:ext cx="9049452" cy="891962"/>
            <a:chOff x="374277" y="1901154"/>
            <a:chExt cx="9049452" cy="89196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5B6676-3326-42C9-9711-A1484A3BB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4FF066-7CB2-44AF-A8FB-998401FD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14015" y="210914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DF57D1-4F69-4670-921D-CB0A1C74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B553CD-4462-471C-8BDE-3B43B30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1252A7-89B5-4C54-8ABB-0C1EAF64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3">
            <a:extLst>
              <a:ext uri="{FF2B5EF4-FFF2-40B4-BE49-F238E27FC236}">
                <a16:creationId xmlns:a16="http://schemas.microsoft.com/office/drawing/2014/main" id="{1FCA8005-F663-4C8D-81B1-5862A64B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9D9F1AB-3EB3-41DE-A991-97CBE9A69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27" name="Oval 4">
            <a:extLst>
              <a:ext uri="{FF2B5EF4-FFF2-40B4-BE49-F238E27FC236}">
                <a16:creationId xmlns:a16="http://schemas.microsoft.com/office/drawing/2014/main" id="{80535765-91A2-4416-9DF0-5A8806BBD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5166" y="94983"/>
            <a:ext cx="3441339" cy="3441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AC67CA28-A9DA-F510-BFAD-3F515FBF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462" y="739850"/>
            <a:ext cx="3705062" cy="2155553"/>
          </a:xfrm>
          <a:prstGeom prst="rect">
            <a:avLst/>
          </a:prstGeom>
        </p:spPr>
      </p:pic>
      <p:sp>
        <p:nvSpPr>
          <p:cNvPr id="29" name="Oval 2">
            <a:extLst>
              <a:ext uri="{FF2B5EF4-FFF2-40B4-BE49-F238E27FC236}">
                <a16:creationId xmlns:a16="http://schemas.microsoft.com/office/drawing/2014/main" id="{6E11A1E8-7E48-444A-96C1-DB715EC2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5013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3756511-CF50-459F-A622-474890D5F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917" t="40037" r="12288" b="12942"/>
          <a:stretch/>
        </p:blipFill>
        <p:spPr>
          <a:xfrm rot="5400000">
            <a:off x="9239834" y="142588"/>
            <a:ext cx="3094752" cy="2809578"/>
          </a:xfrm>
          <a:prstGeom prst="rect">
            <a:avLst/>
          </a:prstGeom>
        </p:spPr>
      </p:pic>
      <p:sp>
        <p:nvSpPr>
          <p:cNvPr id="33" name="Oval 1">
            <a:extLst>
              <a:ext uri="{FF2B5EF4-FFF2-40B4-BE49-F238E27FC236}">
                <a16:creationId xmlns:a16="http://schemas.microsoft.com/office/drawing/2014/main" id="{7263BF3B-928D-488C-BCD1-8EBBC246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17B4FC5-F76A-EEDC-785E-73139C141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87" y="3695162"/>
            <a:ext cx="3663073" cy="21779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E90B4D-CC30-824F-AC79-0DE6CEFA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753" y="3695891"/>
            <a:ext cx="7412800" cy="29669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3600" baseline="0" dirty="0">
                <a:solidFill>
                  <a:srgbClr val="420023"/>
                </a:solidFill>
                <a:latin typeface="Gill Sans Nova"/>
              </a:rPr>
              <a:t>За убийство монстров , нажав на кнопку "1" на клавиатуре или смерть от них выводится информация</a:t>
            </a:r>
            <a:r>
              <a:rPr lang="ru-RU" sz="3600" dirty="0">
                <a:latin typeface="Gill Sans Nova"/>
                <a:ea typeface="Gill Sans Nova"/>
                <a:cs typeface="Gill Sans Nova"/>
              </a:rPr>
              <a:t>​ о вирусе поражающего компьютер</a:t>
            </a: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5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89B08A-9FD8-41B6-81CF-7A268F4B3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Рисунок 14" descr="Изображение выглядит как Детское искусство, графическая вста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8DA6D294-C6F2-32AB-F439-BA4A2FA95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D884B-F538-EA19-A0A6-A5248C3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Остальные монстры из игры</a:t>
            </a:r>
          </a:p>
        </p:txBody>
      </p:sp>
      <p:grpSp>
        <p:nvGrpSpPr>
          <p:cNvPr id="45" name="Decorative Circles">
            <a:extLst>
              <a:ext uri="{FF2B5EF4-FFF2-40B4-BE49-F238E27FC236}">
                <a16:creationId xmlns:a16="http://schemas.microsoft.com/office/drawing/2014/main" id="{3B2D8255-4848-4E36-99F3-7A6E600BA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299808"/>
            <a:ext cx="4998994" cy="5600563"/>
            <a:chOff x="7098662" y="299808"/>
            <a:chExt cx="4998994" cy="560056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C8200A-A7B3-4613-B7DE-00CCCDD1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51990" y="103364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207B8D-338E-4AEA-94E5-5E46EBE9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1215" y="58491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81BDF11-7368-4953-B4B2-93537993C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DC691F-7108-48CA-BC16-B5FE70329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0986" y="2879779"/>
              <a:ext cx="262912" cy="262912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1076CF-E7C0-4959-93E6-C045AE1E4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74974" y="34028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D64EF7B-7FC7-4BD2-A1CE-56DD61BD9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8623" y="524416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8ECD45-A967-4146-8D1C-479E62B40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Объект 10" descr="Изображение выглядит как мультфильм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A0F0A231-248B-F439-6532-9353CB92B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110" r="19543" b="3"/>
          <a:stretch/>
        </p:blipFill>
        <p:spPr>
          <a:xfrm>
            <a:off x="7852709" y="-1026"/>
            <a:ext cx="3495799" cy="4012078"/>
          </a:xfrm>
          <a:custGeom>
            <a:avLst/>
            <a:gdLst/>
            <a:ahLst/>
            <a:cxnLst/>
            <a:rect l="l" t="t" r="r" b="b"/>
            <a:pathLst>
              <a:path w="3462614" h="3973992">
                <a:moveTo>
                  <a:pt x="1986996" y="0"/>
                </a:moveTo>
                <a:cubicBezTo>
                  <a:pt x="2535690" y="0"/>
                  <a:pt x="3032439" y="222402"/>
                  <a:pt x="3392015" y="581978"/>
                </a:cubicBezTo>
                <a:lnTo>
                  <a:pt x="3462614" y="659657"/>
                </a:lnTo>
                <a:lnTo>
                  <a:pt x="3462614" y="3314336"/>
                </a:lnTo>
                <a:lnTo>
                  <a:pt x="3392015" y="3392015"/>
                </a:lnTo>
                <a:cubicBezTo>
                  <a:pt x="3032439" y="3751590"/>
                  <a:pt x="2535690" y="3973992"/>
                  <a:pt x="1986996" y="3973992"/>
                </a:cubicBezTo>
                <a:cubicBezTo>
                  <a:pt x="889608" y="3973992"/>
                  <a:pt x="0" y="3084384"/>
                  <a:pt x="0" y="1986996"/>
                </a:cubicBezTo>
                <a:cubicBezTo>
                  <a:pt x="0" y="889608"/>
                  <a:pt x="889608" y="0"/>
                  <a:pt x="1986996" y="0"/>
                </a:cubicBezTo>
                <a:close/>
              </a:path>
            </a:pathLst>
          </a:custGeom>
        </p:spPr>
      </p:pic>
      <p:pic>
        <p:nvPicPr>
          <p:cNvPr id="13" name="Рисунок 12" descr="Изображение выглядит как графическая вставка, иллюстрация, рисунок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DBE1DF3-1C5A-C1E4-4FB9-6E7BF3186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38" b="4"/>
          <a:stretch/>
        </p:blipFill>
        <p:spPr>
          <a:xfrm>
            <a:off x="-363173" y="4560799"/>
            <a:ext cx="3047060" cy="2463497"/>
          </a:xfrm>
          <a:custGeom>
            <a:avLst/>
            <a:gdLst/>
            <a:ahLst/>
            <a:cxnLst/>
            <a:rect l="l" t="t" r="r" b="b"/>
            <a:pathLst>
              <a:path w="3047060" h="2463497">
                <a:moveTo>
                  <a:pt x="326110" y="0"/>
                </a:moveTo>
                <a:lnTo>
                  <a:pt x="2720950" y="0"/>
                </a:lnTo>
                <a:lnTo>
                  <a:pt x="2786865" y="88147"/>
                </a:lnTo>
                <a:cubicBezTo>
                  <a:pt x="2951138" y="331304"/>
                  <a:pt x="3047060" y="624434"/>
                  <a:pt x="3047060" y="939967"/>
                </a:cubicBezTo>
                <a:cubicBezTo>
                  <a:pt x="3047060" y="1781389"/>
                  <a:pt x="2364952" y="2463497"/>
                  <a:pt x="1523530" y="2463497"/>
                </a:cubicBezTo>
                <a:cubicBezTo>
                  <a:pt x="682108" y="2463497"/>
                  <a:pt x="0" y="1781389"/>
                  <a:pt x="0" y="939967"/>
                </a:cubicBezTo>
                <a:cubicBezTo>
                  <a:pt x="0" y="624434"/>
                  <a:pt x="95922" y="331304"/>
                  <a:pt x="260195" y="88147"/>
                </a:cubicBezTo>
                <a:close/>
              </a:path>
            </a:pathLst>
          </a:custGeom>
        </p:spPr>
      </p:pic>
      <p:pic>
        <p:nvPicPr>
          <p:cNvPr id="16" name="Рисунок 15" descr="Изображение выглядит как графическая вставка, лошадь, искусство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C6421014-D1DA-F449-FEB6-6EF5611C5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743" y="3504328"/>
            <a:ext cx="6096000" cy="31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2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D9B4F8-1BF6-46BD-BBDD-70866351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4DDE89-0F6B-4901-B0E1-9FA266FBD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64C71-EF68-5733-224B-402BF779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98" y="281923"/>
            <a:ext cx="5204370" cy="4427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err="1"/>
              <a:t>Главный</a:t>
            </a:r>
            <a:r>
              <a:rPr lang="en-US" sz="3200" b="1" dirty="0"/>
              <a:t> </a:t>
            </a:r>
            <a:r>
              <a:rPr lang="en-US" sz="3200" b="1" err="1"/>
              <a:t>герой</a:t>
            </a:r>
            <a:r>
              <a:rPr lang="en-US" sz="3200" dirty="0"/>
              <a:t> </a:t>
            </a:r>
            <a:r>
              <a:rPr lang="en-US" sz="3200" err="1"/>
              <a:t>может</a:t>
            </a:r>
            <a:r>
              <a:rPr lang="en-US" sz="3200" dirty="0"/>
              <a:t> </a:t>
            </a:r>
            <a:r>
              <a:rPr lang="en-US" sz="3200" err="1"/>
              <a:t>пользоваться</a:t>
            </a:r>
            <a:r>
              <a:rPr lang="en-US" sz="3200" dirty="0"/>
              <a:t> </a:t>
            </a:r>
            <a:r>
              <a:rPr lang="en-US" sz="3200" err="1"/>
              <a:t>некоторыми</a:t>
            </a:r>
            <a:r>
              <a:rPr lang="en-US" sz="3200" dirty="0"/>
              <a:t> </a:t>
            </a:r>
            <a:r>
              <a:rPr lang="en-US" sz="3200" err="1"/>
              <a:t>преимуществами</a:t>
            </a:r>
            <a:r>
              <a:rPr lang="en-US" sz="3200" dirty="0"/>
              <a:t> </a:t>
            </a:r>
            <a:r>
              <a:rPr lang="en-US" sz="3200" err="1"/>
              <a:t>по</a:t>
            </a:r>
            <a:r>
              <a:rPr lang="en-US" sz="3200" dirty="0"/>
              <a:t> </a:t>
            </a:r>
            <a:r>
              <a:rPr lang="en-US" sz="3200" err="1"/>
              <a:t>дороге</a:t>
            </a:r>
            <a:r>
              <a:rPr lang="en-US" sz="3200" dirty="0"/>
              <a:t> - </a:t>
            </a:r>
            <a:r>
              <a:rPr lang="en-US" sz="3200" b="1" err="1"/>
              <a:t>вентилятор</a:t>
            </a:r>
            <a:r>
              <a:rPr lang="en-US" sz="3200" b="1" dirty="0"/>
              <a:t> </a:t>
            </a:r>
            <a:r>
              <a:rPr lang="en-US" sz="3200" dirty="0"/>
              <a:t>, </a:t>
            </a:r>
            <a:r>
              <a:rPr lang="en-US" sz="3200" err="1"/>
              <a:t>благодаря</a:t>
            </a:r>
            <a:r>
              <a:rPr lang="en-US" sz="3200" dirty="0"/>
              <a:t> </a:t>
            </a:r>
            <a:r>
              <a:rPr lang="en-US" sz="3200" err="1"/>
              <a:t>которому</a:t>
            </a:r>
            <a:r>
              <a:rPr lang="en-US" sz="3200" dirty="0"/>
              <a:t> </a:t>
            </a:r>
            <a:r>
              <a:rPr lang="en-US" sz="3200" err="1"/>
              <a:t>можно</a:t>
            </a:r>
            <a:r>
              <a:rPr lang="en-US" sz="3200" dirty="0"/>
              <a:t> </a:t>
            </a:r>
            <a:r>
              <a:rPr lang="en-US" sz="3200" err="1"/>
              <a:t>быстро</a:t>
            </a:r>
            <a:r>
              <a:rPr lang="en-US" sz="3200" dirty="0"/>
              <a:t> </a:t>
            </a:r>
            <a:r>
              <a:rPr lang="en-US" sz="3200" err="1"/>
              <a:t>ускориться</a:t>
            </a:r>
            <a:r>
              <a:rPr lang="en-US" sz="3200" dirty="0"/>
              <a:t> </a:t>
            </a:r>
            <a:r>
              <a:rPr lang="en-US" sz="3200" err="1"/>
              <a:t>вверх</a:t>
            </a:r>
            <a:endParaRPr lang="en-US" sz="3200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CB11DCE3-89D3-4E29-868F-46453D9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0AD0AF8-EC2A-45E9-8CF7-D3DC3652D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ED7AE5-FF47-4DAF-A22F-90202DAC0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B6DFCD2-A9CE-488B-8C40-D47B823F7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C6E257-28E8-40DB-B246-E74C5C30F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Oval 3">
            <a:extLst>
              <a:ext uri="{FF2B5EF4-FFF2-40B4-BE49-F238E27FC236}">
                <a16:creationId xmlns:a16="http://schemas.microsoft.com/office/drawing/2014/main" id="{1DF69991-26B6-448F-8453-AA082B6BB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310" y="284085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EAAA609-19BF-4D92-AADB-B97A2B0B9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925" y="278365"/>
            <a:ext cx="1571299" cy="1571299"/>
          </a:xfrm>
          <a:prstGeom prst="rect">
            <a:avLst/>
          </a:prstGeom>
        </p:spPr>
      </p:pic>
      <p:pic>
        <p:nvPicPr>
          <p:cNvPr id="6" name="Рисунок 5" descr="Изображение выглядит как мультфильм, Вымышленный персонаж, иллюстр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CB60DEB-5CC9-6EF4-E321-0B398B4EB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6501"/>
          <a:stretch/>
        </p:blipFill>
        <p:spPr>
          <a:xfrm>
            <a:off x="6517758" y="1512697"/>
            <a:ext cx="3620842" cy="362084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4" name="Объект 3" descr="Изображение выглядит как мультфильм, Вымышленный персонаж, кот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61DB3F51-62A6-EC30-A086-3B4B6C28B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7" b="16506"/>
          <a:stretch/>
        </p:blipFill>
        <p:spPr>
          <a:xfrm>
            <a:off x="9676394" y="-3815"/>
            <a:ext cx="2737529" cy="2692706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7" name="Рисунок 6" descr="Изображение выглядит как фана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AD858F23-8D0C-98ED-FD10-19DD6F4753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791"/>
          <a:stretch/>
        </p:blipFill>
        <p:spPr>
          <a:xfrm>
            <a:off x="10288879" y="5126639"/>
            <a:ext cx="1206166" cy="1206166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0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5E8E4-7CDD-1D9F-BC0D-85A67FBE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365125"/>
            <a:ext cx="14334639" cy="5583798"/>
          </a:xfrm>
        </p:spPr>
        <p:txBody>
          <a:bodyPr>
            <a:normAutofit/>
          </a:bodyPr>
          <a:lstStyle/>
          <a:p>
            <a:r>
              <a:rPr lang="ru-RU" sz="8800" dirty="0"/>
              <a:t>Спасибо за внимание 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3C902-B6C4-DAA7-D04A-FBC3083D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" y="5624419"/>
            <a:ext cx="106591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baseline="0" dirty="0">
                <a:latin typeface="Century Gothic"/>
              </a:rPr>
              <a:t>Руководитель проекта</a:t>
            </a:r>
            <a:r>
              <a:rPr lang="ru-RU" sz="1800" dirty="0">
                <a:latin typeface="Century Gothic"/>
                <a:ea typeface="Century Gothic"/>
                <a:cs typeface="Century Gothic"/>
              </a:rPr>
              <a:t>​</a:t>
            </a:r>
          </a:p>
          <a:p>
            <a:pPr>
              <a:buClr>
                <a:srgbClr val="B1005E"/>
              </a:buClr>
            </a:pPr>
            <a:r>
              <a:rPr lang="ru-RU" sz="1800" dirty="0">
                <a:latin typeface="Century Gothic"/>
              </a:rPr>
              <a:t>Морозов Сергей Владимирович</a:t>
            </a:r>
          </a:p>
          <a:p>
            <a:pPr>
              <a:buClr>
                <a:srgbClr val="B1005E"/>
              </a:buClr>
            </a:pPr>
            <a:r>
              <a:rPr lang="ru-RU" sz="1800" dirty="0">
                <a:latin typeface="Century Gothic"/>
              </a:rPr>
              <a:t>Smorozov@sfedu.ru</a:t>
            </a:r>
          </a:p>
        </p:txBody>
      </p:sp>
    </p:spTree>
    <p:extLst>
      <p:ext uri="{BB962C8B-B14F-4D97-AF65-F5344CB8AC3E}">
        <p14:creationId xmlns:p14="http://schemas.microsoft.com/office/powerpoint/2010/main" val="38693597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Gill Sans Nova</vt:lpstr>
      <vt:lpstr>Jumble</vt:lpstr>
      <vt:lpstr>Segoe UI</vt:lpstr>
      <vt:lpstr>ConfettiVTI</vt:lpstr>
      <vt:lpstr> Южный федеральный университет  Институт математики, механики и компьютерных наук  им. И. И. Воровича, ПМИ-4 1 Курс</vt:lpstr>
      <vt:lpstr>В создании проекта принимали участие:</vt:lpstr>
      <vt:lpstr>Что такое Virus Jump?  Virus Jump - это компьютерная игра в жанре платформера.  Цель игры - набирать всё больше и больше очков за преодоление расстояния. </vt:lpstr>
      <vt:lpstr>На пути вам могут попадаться монстры мещающие прохождения игры.</vt:lpstr>
      <vt:lpstr>Презентация PowerPoint</vt:lpstr>
      <vt:lpstr>Остальные монстры из игры</vt:lpstr>
      <vt:lpstr>Главный герой может пользоваться некоторыми преимуществами по дороге - вентилятор , благодаря которому можно быстро ускориться вверх</vt:lpstr>
      <vt:lpstr>Спасибо за внимание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Сергей Морозов</cp:lastModifiedBy>
  <cp:revision>208</cp:revision>
  <dcterms:created xsi:type="dcterms:W3CDTF">2024-05-19T17:47:49Z</dcterms:created>
  <dcterms:modified xsi:type="dcterms:W3CDTF">2024-05-19T18:57:47Z</dcterms:modified>
</cp:coreProperties>
</file>