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3" r:id="rId2"/>
  </p:sldMasterIdLst>
  <p:notesMasterIdLst>
    <p:notesMasterId r:id="rId91"/>
  </p:notesMasterIdLst>
  <p:handoutMasterIdLst>
    <p:handoutMasterId r:id="rId92"/>
  </p:handoutMasterIdLst>
  <p:sldIdLst>
    <p:sldId id="403" r:id="rId3"/>
    <p:sldId id="404" r:id="rId4"/>
    <p:sldId id="511" r:id="rId5"/>
    <p:sldId id="519" r:id="rId6"/>
    <p:sldId id="521" r:id="rId7"/>
    <p:sldId id="523" r:id="rId8"/>
    <p:sldId id="522" r:id="rId9"/>
    <p:sldId id="524" r:id="rId10"/>
    <p:sldId id="525" r:id="rId11"/>
    <p:sldId id="526" r:id="rId12"/>
    <p:sldId id="623" r:id="rId13"/>
    <p:sldId id="624" r:id="rId14"/>
    <p:sldId id="618" r:id="rId15"/>
    <p:sldId id="619" r:id="rId16"/>
    <p:sldId id="620" r:id="rId17"/>
    <p:sldId id="621" r:id="rId18"/>
    <p:sldId id="622" r:id="rId19"/>
    <p:sldId id="553" r:id="rId20"/>
    <p:sldId id="557" r:id="rId21"/>
    <p:sldId id="555" r:id="rId22"/>
    <p:sldId id="556" r:id="rId23"/>
    <p:sldId id="617" r:id="rId24"/>
    <p:sldId id="615" r:id="rId25"/>
    <p:sldId id="625" r:id="rId26"/>
    <p:sldId id="626" r:id="rId27"/>
    <p:sldId id="611" r:id="rId28"/>
    <p:sldId id="612" r:id="rId29"/>
    <p:sldId id="587" r:id="rId30"/>
    <p:sldId id="588" r:id="rId31"/>
    <p:sldId id="589" r:id="rId32"/>
    <p:sldId id="592" r:id="rId33"/>
    <p:sldId id="593" r:id="rId34"/>
    <p:sldId id="590" r:id="rId35"/>
    <p:sldId id="591" r:id="rId36"/>
    <p:sldId id="594" r:id="rId37"/>
    <p:sldId id="595" r:id="rId38"/>
    <p:sldId id="596" r:id="rId39"/>
    <p:sldId id="597" r:id="rId40"/>
    <p:sldId id="598" r:id="rId41"/>
    <p:sldId id="599" r:id="rId42"/>
    <p:sldId id="606" r:id="rId43"/>
    <p:sldId id="607" r:id="rId44"/>
    <p:sldId id="608" r:id="rId45"/>
    <p:sldId id="609" r:id="rId46"/>
    <p:sldId id="527" r:id="rId47"/>
    <p:sldId id="528" r:id="rId48"/>
    <p:sldId id="554" r:id="rId49"/>
    <p:sldId id="529" r:id="rId50"/>
    <p:sldId id="530" r:id="rId51"/>
    <p:sldId id="543" r:id="rId52"/>
    <p:sldId id="566" r:id="rId53"/>
    <p:sldId id="567" r:id="rId54"/>
    <p:sldId id="568" r:id="rId55"/>
    <p:sldId id="569" r:id="rId56"/>
    <p:sldId id="570" r:id="rId57"/>
    <p:sldId id="627" r:id="rId58"/>
    <p:sldId id="571" r:id="rId59"/>
    <p:sldId id="572" r:id="rId60"/>
    <p:sldId id="573" r:id="rId61"/>
    <p:sldId id="574" r:id="rId62"/>
    <p:sldId id="575" r:id="rId63"/>
    <p:sldId id="610" r:id="rId64"/>
    <p:sldId id="538" r:id="rId65"/>
    <p:sldId id="539" r:id="rId66"/>
    <p:sldId id="540" r:id="rId67"/>
    <p:sldId id="559" r:id="rId68"/>
    <p:sldId id="560" r:id="rId69"/>
    <p:sldId id="577" r:id="rId70"/>
    <p:sldId id="561" r:id="rId71"/>
    <p:sldId id="562" r:id="rId72"/>
    <p:sldId id="563" r:id="rId73"/>
    <p:sldId id="564" r:id="rId74"/>
    <p:sldId id="576" r:id="rId75"/>
    <p:sldId id="531" r:id="rId76"/>
    <p:sldId id="532" r:id="rId77"/>
    <p:sldId id="533" r:id="rId78"/>
    <p:sldId id="493" r:id="rId79"/>
    <p:sldId id="534" r:id="rId80"/>
    <p:sldId id="494" r:id="rId81"/>
    <p:sldId id="495" r:id="rId82"/>
    <p:sldId id="496" r:id="rId83"/>
    <p:sldId id="497" r:id="rId84"/>
    <p:sldId id="498" r:id="rId85"/>
    <p:sldId id="499" r:id="rId86"/>
    <p:sldId id="500" r:id="rId87"/>
    <p:sldId id="406" r:id="rId88"/>
    <p:sldId id="542" r:id="rId89"/>
    <p:sldId id="541" r:id="rId90"/>
  </p:sldIdLst>
  <p:sldSz cx="12192000" cy="6858000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io carro" initials="sc" lastIdx="1" clrIdx="0">
    <p:extLst>
      <p:ext uri="{19B8F6BF-5375-455C-9EA6-DF929625EA0E}">
        <p15:presenceInfo xmlns:p15="http://schemas.microsoft.com/office/powerpoint/2012/main" userId="1bcfb59d4b12ed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E00"/>
    <a:srgbClr val="3E863D"/>
    <a:srgbClr val="13009C"/>
    <a:srgbClr val="3333FF"/>
    <a:srgbClr val="FF0000"/>
    <a:srgbClr val="FFCC00"/>
    <a:srgbClr val="FF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89474" autoAdjust="0"/>
  </p:normalViewPr>
  <p:slideViewPr>
    <p:cSldViewPr snapToGrid="0">
      <p:cViewPr varScale="1">
        <p:scale>
          <a:sx n="69" d="100"/>
          <a:sy n="69" d="100"/>
        </p:scale>
        <p:origin x="84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-2184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viewProps" Target="view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52B77B6-5FD2-409C-9A49-F58735208D7A}" type="datetimeFigureOut">
              <a:rPr lang="pt-BR"/>
              <a:pPr>
                <a:defRPr/>
              </a:pPr>
              <a:t>20/05/2025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0804295-5E3E-42B5-B5DB-6F6F540317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01158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6775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/>
              <a:t>‹#›</a:t>
            </a:r>
          </a:p>
        </p:txBody>
      </p:sp>
      <p:sp>
        <p:nvSpPr>
          <p:cNvPr id="9219" name="Text Box 2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US" altLang="pt-BR"/>
              <a:t>1</a:t>
            </a:r>
          </a:p>
        </p:txBody>
      </p:sp>
      <p:sp>
        <p:nvSpPr>
          <p:cNvPr id="92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1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pt-BR" b="1">
                <a:latin typeface="Arial" panose="020B0604020202020204" pitchFamily="34" charset="0"/>
              </a:rPr>
              <a:t>Antes de começar:</a:t>
            </a:r>
          </a:p>
          <a:p>
            <a:pPr eaLnBrk="1" hangingPunct="1"/>
            <a:r>
              <a:rPr lang="en-US" altLang="pt-BR">
                <a:latin typeface="Arial" panose="020B0604020202020204" pitchFamily="34" charset="0"/>
              </a:rPr>
              <a:t>Os alunos que participam deste curso devem saber como iniciar os fluxos de trabalho Aprovação e Coletar Comentários e compreender como eles funcionam. Como alternativa, podem assistir às apresentações de treinamento do Microsoft Office Online "Fluxos de trabalho I: informações básicas que você deve saber” e "Fluxos de trabalho II: coletar comentários para um arquivo". </a:t>
            </a:r>
          </a:p>
          <a:p>
            <a:pPr eaLnBrk="1" hangingPunct="1"/>
            <a:r>
              <a:rPr lang="en-US" altLang="pt-BR">
                <a:latin typeface="Arial" panose="020B0604020202020204" pitchFamily="34" charset="0"/>
              </a:rPr>
              <a:t>[</a:t>
            </a:r>
            <a:r>
              <a:rPr lang="en-US" altLang="pt-BR" b="1">
                <a:latin typeface="Arial" panose="020B0604020202020204" pitchFamily="34" charset="0"/>
              </a:rPr>
              <a:t>Observações para o instrutor</a:t>
            </a:r>
            <a:r>
              <a:rPr lang="en-US" altLang="pt-BR">
                <a:latin typeface="Arial" panose="020B0604020202020204" pitchFamily="34" charset="0"/>
              </a:rPr>
              <a:t>: </a:t>
            </a:r>
          </a:p>
          <a:p>
            <a:pPr eaLnBrk="1" hangingPunct="1">
              <a:buFontTx/>
              <a:buChar char="•"/>
            </a:pPr>
            <a:r>
              <a:rPr lang="en-US" altLang="pt-BR">
                <a:latin typeface="Arial" panose="020B0604020202020204" pitchFamily="34" charset="0"/>
              </a:rPr>
              <a:t>Para obter ajuda detalhada com a personalização deste modelo, consulte o último slide. Além disso, procure textos adicionais da lição no painel de anotações de alguns slides.</a:t>
            </a:r>
          </a:p>
          <a:p>
            <a:pPr eaLnBrk="1" hangingPunct="1">
              <a:buFontTx/>
              <a:buChar char="•"/>
            </a:pPr>
            <a:r>
              <a:rPr lang="en-US" altLang="pt-BR" b="1">
                <a:latin typeface="Arial" panose="020B0604020202020204" pitchFamily="34" charset="0"/>
              </a:rPr>
              <a:t>Animações em Adobe Flash</a:t>
            </a:r>
            <a:r>
              <a:rPr lang="en-US" altLang="pt-BR">
                <a:latin typeface="Arial" panose="020B0604020202020204" pitchFamily="34" charset="0"/>
              </a:rPr>
              <a:t>: este modelo contém animações em Flash, que serão executadas no PowerPoint 2000 e em versões posteriores. No entanto, se quiser salvar esse modelo no PowerPoint 2007, salve-o no formato de arquivo anterior do PowerPoint: </a:t>
            </a:r>
            <a:r>
              <a:rPr lang="en-US" altLang="pt-BR" b="1">
                <a:latin typeface="Arial" panose="020B0604020202020204" pitchFamily="34" charset="0"/>
              </a:rPr>
              <a:t>Apresentação do PowerPoint 97-2003 (*.ppt) </a:t>
            </a:r>
            <a:r>
              <a:rPr lang="en-US" altLang="pt-BR">
                <a:latin typeface="Arial" panose="020B0604020202020204" pitchFamily="34" charset="0"/>
              </a:rPr>
              <a:t>ou </a:t>
            </a:r>
            <a:r>
              <a:rPr lang="en-US" altLang="pt-BR" b="1">
                <a:latin typeface="Arial" panose="020B0604020202020204" pitchFamily="34" charset="0"/>
              </a:rPr>
              <a:t>Modelo do PowerPoint 97-2003 (*.PT)</a:t>
            </a:r>
            <a:r>
              <a:rPr lang="en-US" altLang="pt-BR">
                <a:latin typeface="Arial" panose="020B0604020202020204" pitchFamily="34" charset="0"/>
              </a:rPr>
              <a:t> (você verá os tipos de arquivos na caixa de diálogo </a:t>
            </a:r>
            <a:r>
              <a:rPr lang="en-US" altLang="pt-BR" b="1">
                <a:latin typeface="Arial" panose="020B0604020202020204" pitchFamily="34" charset="0"/>
              </a:rPr>
              <a:t>Salvar como</a:t>
            </a:r>
            <a:r>
              <a:rPr lang="en-US" altLang="pt-BR">
                <a:latin typeface="Arial" panose="020B0604020202020204" pitchFamily="34" charset="0"/>
              </a:rPr>
              <a:t>, ao lado de </a:t>
            </a:r>
            <a:r>
              <a:rPr lang="en-US" altLang="pt-BR" b="1">
                <a:latin typeface="Arial" panose="020B0604020202020204" pitchFamily="34" charset="0"/>
              </a:rPr>
              <a:t>Salvar como tipo)</a:t>
            </a:r>
            <a:r>
              <a:rPr lang="en-US" altLang="pt-BR">
                <a:latin typeface="Arial" panose="020B0604020202020204" pitchFamily="34" charset="0"/>
              </a:rPr>
              <a:t>. </a:t>
            </a:r>
            <a:br>
              <a:rPr lang="en-US" altLang="pt-BR">
                <a:latin typeface="Arial" panose="020B0604020202020204" pitchFamily="34" charset="0"/>
              </a:rPr>
            </a:br>
            <a:r>
              <a:rPr lang="en-US" altLang="pt-BR" b="1">
                <a:latin typeface="Arial" panose="020B0604020202020204" pitchFamily="34" charset="0"/>
              </a:rPr>
              <a:t>Aviso:</a:t>
            </a:r>
            <a:r>
              <a:rPr lang="en-US" altLang="pt-BR">
                <a:latin typeface="Arial" panose="020B0604020202020204" pitchFamily="34" charset="0"/>
              </a:rPr>
              <a:t> se você salvá-lo em um formato de arquivo do PowerPoint 2007, como </a:t>
            </a:r>
            <a:r>
              <a:rPr lang="en-US" altLang="pt-BR" b="1">
                <a:latin typeface="Arial" panose="020B0604020202020204" pitchFamily="34" charset="0"/>
              </a:rPr>
              <a:t>Apresentação do PowerPoint (*.pptx)</a:t>
            </a:r>
            <a:r>
              <a:rPr lang="en-US" altLang="pt-BR">
                <a:latin typeface="Arial" panose="020B0604020202020204" pitchFamily="34" charset="0"/>
              </a:rPr>
              <a:t> ou </a:t>
            </a:r>
            <a:r>
              <a:rPr lang="en-US" altLang="pt-BR" b="1">
                <a:latin typeface="Arial" panose="020B0604020202020204" pitchFamily="34" charset="0"/>
              </a:rPr>
              <a:t>Modelo do PowerPoint (*.potx)</a:t>
            </a:r>
            <a:r>
              <a:rPr lang="en-US" altLang="pt-BR">
                <a:latin typeface="Arial" panose="020B0604020202020204" pitchFamily="34" charset="0"/>
              </a:rPr>
              <a:t>, as animações não serão preservadas no arquivo salvo.</a:t>
            </a:r>
            <a:endParaRPr lang="en-US" altLang="pt-BR" b="1"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pt-BR" b="1">
                <a:latin typeface="Arial" panose="020B0604020202020204" pitchFamily="34" charset="0"/>
              </a:rPr>
              <a:t>Além disso</a:t>
            </a:r>
            <a:r>
              <a:rPr lang="en-US" altLang="pt-BR">
                <a:latin typeface="Arial" panose="020B0604020202020204" pitchFamily="34" charset="0"/>
              </a:rPr>
              <a:t>: como esta apresentação contém animações em Flash, salvar o modelo pode fazer com seja exibida uma mensagem de aviso relacionada a informações pessoais. A menos que você adicione informações às propriedades do próprio arquivo Flash, esse aviso não se aplicará a esta apresentação. Clique em </a:t>
            </a:r>
            <a:r>
              <a:rPr lang="en-US" altLang="pt-BR" b="1">
                <a:latin typeface="Arial" panose="020B0604020202020204" pitchFamily="34" charset="0"/>
              </a:rPr>
              <a:t>OK</a:t>
            </a:r>
            <a:r>
              <a:rPr lang="en-US" altLang="pt-BR">
                <a:latin typeface="Arial" panose="020B0604020202020204" pitchFamily="34" charset="0"/>
              </a:rPr>
              <a:t> na mensagem.]</a:t>
            </a:r>
          </a:p>
        </p:txBody>
      </p:sp>
    </p:spTree>
    <p:extLst>
      <p:ext uri="{BB962C8B-B14F-4D97-AF65-F5344CB8AC3E}">
        <p14:creationId xmlns:p14="http://schemas.microsoft.com/office/powerpoint/2010/main" val="124173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78085488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15227176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4018" y="73026"/>
            <a:ext cx="2855383" cy="58705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1" y="73026"/>
            <a:ext cx="8365067" cy="58705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79324772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4450"/>
            <a:ext cx="109728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7440613" y="61658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AE57C-C605-4C5B-993C-49DC527B0D9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3159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4450"/>
            <a:ext cx="109728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0EECA-EDFB-49ED-A61B-21CC0C0ACC8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82576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384267236"/>
      </p:ext>
    </p:extLst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35763291"/>
      </p:ext>
    </p:extLst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88832649"/>
      </p:ext>
    </p:extLst>
  </p:cSld>
  <p:clrMapOvr>
    <a:masterClrMapping/>
  </p:clrMapOvr>
  <p:transition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784" y="914400"/>
            <a:ext cx="5518149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133" y="914400"/>
            <a:ext cx="5520267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9422665"/>
      </p:ext>
    </p:extLst>
  </p:cSld>
  <p:clrMapOvr>
    <a:masterClrMapping/>
  </p:clrMapOvr>
  <p:transition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88255636"/>
      </p:ext>
    </p:extLst>
  </p:cSld>
  <p:clrMapOvr>
    <a:masterClrMapping/>
  </p:clrMapOvr>
  <p:transition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33608880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9526308"/>
      </p:ext>
    </p:extLst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52668513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09713365"/>
      </p:ext>
    </p:extLst>
  </p:cSld>
  <p:clrMapOvr>
    <a:masterClrMapping/>
  </p:clrMapOvr>
  <p:transition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92147901"/>
      </p:ext>
    </p:extLst>
  </p:cSld>
  <p:clrMapOvr>
    <a:masterClrMapping/>
  </p:clrMapOvr>
  <p:transition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84206011"/>
      </p:ext>
    </p:extLst>
  </p:cSld>
  <p:clrMapOvr>
    <a:masterClrMapping/>
  </p:clrMapOvr>
  <p:transition spd="med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4018" y="73026"/>
            <a:ext cx="2855383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1" y="73026"/>
            <a:ext cx="8365067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45567487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78783008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784" y="914400"/>
            <a:ext cx="5518149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133" y="914400"/>
            <a:ext cx="5520267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73359608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6570620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10640640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Forma livre 1"/>
          <p:cNvSpPr/>
          <p:nvPr userDrawn="1"/>
        </p:nvSpPr>
        <p:spPr>
          <a:xfrm>
            <a:off x="-4370" y="2920179"/>
            <a:ext cx="12196371" cy="3765756"/>
          </a:xfrm>
          <a:custGeom>
            <a:avLst/>
            <a:gdLst>
              <a:gd name="connsiteX0" fmla="*/ 0 w 9144000"/>
              <a:gd name="connsiteY0" fmla="*/ 0 h 1602658"/>
              <a:gd name="connsiteX1" fmla="*/ 9144000 w 9144000"/>
              <a:gd name="connsiteY1" fmla="*/ 0 h 1602658"/>
              <a:gd name="connsiteX2" fmla="*/ 9144000 w 9144000"/>
              <a:gd name="connsiteY2" fmla="*/ 1602658 h 1602658"/>
              <a:gd name="connsiteX3" fmla="*/ 0 w 9144000"/>
              <a:gd name="connsiteY3" fmla="*/ 1602658 h 1602658"/>
              <a:gd name="connsiteX4" fmla="*/ 0 w 9144000"/>
              <a:gd name="connsiteY4" fmla="*/ 0 h 1602658"/>
              <a:gd name="connsiteX0" fmla="*/ 10205 w 9144000"/>
              <a:gd name="connsiteY0" fmla="*/ 0 h 2478119"/>
              <a:gd name="connsiteX1" fmla="*/ 9144000 w 9144000"/>
              <a:gd name="connsiteY1" fmla="*/ 875461 h 2478119"/>
              <a:gd name="connsiteX2" fmla="*/ 9144000 w 9144000"/>
              <a:gd name="connsiteY2" fmla="*/ 2478119 h 2478119"/>
              <a:gd name="connsiteX3" fmla="*/ 0 w 9144000"/>
              <a:gd name="connsiteY3" fmla="*/ 2478119 h 2478119"/>
              <a:gd name="connsiteX4" fmla="*/ 10205 w 9144000"/>
              <a:gd name="connsiteY4" fmla="*/ 0 h 2478119"/>
              <a:gd name="connsiteX0" fmla="*/ 357186 w 9490981"/>
              <a:gd name="connsiteY0" fmla="*/ 0 h 2492239"/>
              <a:gd name="connsiteX1" fmla="*/ 9490981 w 9490981"/>
              <a:gd name="connsiteY1" fmla="*/ 875461 h 2492239"/>
              <a:gd name="connsiteX2" fmla="*/ 9490981 w 9490981"/>
              <a:gd name="connsiteY2" fmla="*/ 2478119 h 2492239"/>
              <a:gd name="connsiteX3" fmla="*/ 0 w 9490981"/>
              <a:gd name="connsiteY3" fmla="*/ 2492239 h 2492239"/>
              <a:gd name="connsiteX4" fmla="*/ 357186 w 9490981"/>
              <a:gd name="connsiteY4" fmla="*/ 0 h 2492239"/>
              <a:gd name="connsiteX0" fmla="*/ 3402 w 9494383"/>
              <a:gd name="connsiteY0" fmla="*/ 0 h 2704044"/>
              <a:gd name="connsiteX1" fmla="*/ 9494383 w 9494383"/>
              <a:gd name="connsiteY1" fmla="*/ 1087266 h 2704044"/>
              <a:gd name="connsiteX2" fmla="*/ 9494383 w 9494383"/>
              <a:gd name="connsiteY2" fmla="*/ 2689924 h 2704044"/>
              <a:gd name="connsiteX3" fmla="*/ 3402 w 9494383"/>
              <a:gd name="connsiteY3" fmla="*/ 2704044 h 2704044"/>
              <a:gd name="connsiteX4" fmla="*/ 3402 w 9494383"/>
              <a:gd name="connsiteY4" fmla="*/ 0 h 2704044"/>
              <a:gd name="connsiteX0" fmla="*/ 3402 w 9494383"/>
              <a:gd name="connsiteY0" fmla="*/ 0 h 2704044"/>
              <a:gd name="connsiteX1" fmla="*/ 8739187 w 9494383"/>
              <a:gd name="connsiteY1" fmla="*/ 2273374 h 2704044"/>
              <a:gd name="connsiteX2" fmla="*/ 9494383 w 9494383"/>
              <a:gd name="connsiteY2" fmla="*/ 2689924 h 2704044"/>
              <a:gd name="connsiteX3" fmla="*/ 3402 w 9494383"/>
              <a:gd name="connsiteY3" fmla="*/ 2704044 h 2704044"/>
              <a:gd name="connsiteX4" fmla="*/ 3402 w 9494383"/>
              <a:gd name="connsiteY4" fmla="*/ 0 h 2704044"/>
              <a:gd name="connsiteX0" fmla="*/ 3402 w 9494384"/>
              <a:gd name="connsiteY0" fmla="*/ 0 h 2704044"/>
              <a:gd name="connsiteX1" fmla="*/ 9494384 w 9494384"/>
              <a:gd name="connsiteY1" fmla="*/ 1447335 h 2704044"/>
              <a:gd name="connsiteX2" fmla="*/ 9494383 w 9494384"/>
              <a:gd name="connsiteY2" fmla="*/ 2689924 h 2704044"/>
              <a:gd name="connsiteX3" fmla="*/ 3402 w 9494384"/>
              <a:gd name="connsiteY3" fmla="*/ 2704044 h 2704044"/>
              <a:gd name="connsiteX4" fmla="*/ 3402 w 9494384"/>
              <a:gd name="connsiteY4" fmla="*/ 0 h 270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384" h="2704044">
                <a:moveTo>
                  <a:pt x="3402" y="0"/>
                </a:moveTo>
                <a:lnTo>
                  <a:pt x="9494384" y="1447335"/>
                </a:lnTo>
                <a:cubicBezTo>
                  <a:pt x="9494384" y="1861531"/>
                  <a:pt x="9494383" y="2275728"/>
                  <a:pt x="9494383" y="2689924"/>
                </a:cubicBezTo>
                <a:lnTo>
                  <a:pt x="3402" y="2704044"/>
                </a:lnTo>
                <a:cubicBezTo>
                  <a:pt x="6804" y="1878004"/>
                  <a:pt x="0" y="826040"/>
                  <a:pt x="3402" y="0"/>
                </a:cubicBezTo>
                <a:close/>
              </a:path>
            </a:pathLst>
          </a:cu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188800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32953917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63861952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657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75000"/>
              </a:spcAft>
              <a:defRPr/>
            </a:pPr>
            <a:endParaRPr lang="pt-BR" altLang="pt-BR" sz="2400">
              <a:solidFill>
                <a:schemeClr val="tx2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200775"/>
            <a:ext cx="12192000" cy="657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75000"/>
              </a:spcAft>
              <a:defRPr/>
            </a:pPr>
            <a:endParaRPr lang="pt-BR" altLang="pt-BR" sz="2400">
              <a:solidFill>
                <a:schemeClr val="tx2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14400"/>
            <a:ext cx="1124108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73025"/>
            <a:ext cx="1097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0077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24263" y="6303963"/>
            <a:ext cx="4943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0077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spcAft>
                <a:spcPct val="0"/>
              </a:spcAft>
              <a:defRPr sz="1600"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54" r:id="rId1"/>
    <p:sldLayoutId id="2147484955" r:id="rId2"/>
    <p:sldLayoutId id="2147484956" r:id="rId3"/>
    <p:sldLayoutId id="2147484957" r:id="rId4"/>
    <p:sldLayoutId id="2147484958" r:id="rId5"/>
    <p:sldLayoutId id="2147484959" r:id="rId6"/>
    <p:sldLayoutId id="2147484975" r:id="rId7"/>
    <p:sldLayoutId id="2147484960" r:id="rId8"/>
    <p:sldLayoutId id="2147484961" r:id="rId9"/>
    <p:sldLayoutId id="2147484962" r:id="rId10"/>
    <p:sldLayoutId id="2147484963" r:id="rId11"/>
    <p:sldLayoutId id="2147484976" r:id="rId12"/>
    <p:sldLayoutId id="2147484977" r:id="rId13"/>
  </p:sldLayoutIdLst>
  <p:transition spd="med">
    <p:wipe dir="d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14400"/>
            <a:ext cx="1124108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73025"/>
            <a:ext cx="1097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0077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4" r:id="rId1"/>
    <p:sldLayoutId id="2147484965" r:id="rId2"/>
    <p:sldLayoutId id="2147484966" r:id="rId3"/>
    <p:sldLayoutId id="2147484967" r:id="rId4"/>
    <p:sldLayoutId id="2147484968" r:id="rId5"/>
    <p:sldLayoutId id="2147484969" r:id="rId6"/>
    <p:sldLayoutId id="2147484970" r:id="rId7"/>
    <p:sldLayoutId id="2147484971" r:id="rId8"/>
    <p:sldLayoutId id="2147484972" r:id="rId9"/>
    <p:sldLayoutId id="2147484973" r:id="rId10"/>
    <p:sldLayoutId id="2147484974" r:id="rId11"/>
  </p:sldLayoutIdLst>
  <p:transition spd="med">
    <p:wipe dir="d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ilvio@unoeste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guide/components/props.html#prop-passing-details" TargetMode="Externa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freecodecamp.org/news/how-to-use-props-in-vuejs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ws/SP/Presidente%20Prudente/Rua%20Jose%20Bongiovani/json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br.vuejs.org/v2/guide/class-and-style.html" TargetMode="External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learn/modules/vue-cli-components/" TargetMode="External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mailto:empresa@email.com" TargetMode="External"/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m3.material.io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vuetifyjs.com/en/components/system-bars/" TargetMode="External"/><Relationship Id="rId7" Type="http://schemas.openxmlformats.org/officeDocument/2006/relationships/hyperlink" Target="https://vuetifyjs.com/en/features/application-layout/" TargetMode="External"/><Relationship Id="rId2" Type="http://schemas.openxmlformats.org/officeDocument/2006/relationships/hyperlink" Target="https://vuetifyjs.com/en/components/app-bars/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vuetifyjs.com/en/components/bottom-navigation/" TargetMode="External"/><Relationship Id="rId5" Type="http://schemas.openxmlformats.org/officeDocument/2006/relationships/hyperlink" Target="https://vuetifyjs.com/en/components/footers/" TargetMode="External"/><Relationship Id="rId4" Type="http://schemas.openxmlformats.org/officeDocument/2006/relationships/hyperlink" Target="https://vuetifyjs.com/en/components/navigation-drawers/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vuetifyjs.com/en/features/application-layout/" TargetMode="External"/><Relationship Id="rId1" Type="http://schemas.openxmlformats.org/officeDocument/2006/relationships/slideLayout" Target="../slideLayouts/slideLayout2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vuetifyjs.com/en/styles/border-radius/#border-radius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2.png"/><Relationship Id="rId4" Type="http://schemas.openxmlformats.org/officeDocument/2006/relationships/hyperlink" Target="https://vuetifyjs.com/en/styles/elevatio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vuetifyjs.com/en/styles/flex/" TargetMode="External"/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4cUxeGkcC9g0MQZfHwKcuB0Yswgb3gA5" TargetMode="External"/><Relationship Id="rId1" Type="http://schemas.openxmlformats.org/officeDocument/2006/relationships/slideLayout" Target="../slideLayouts/slideLayout2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ws/SP/Presidente%20Prudente/Rua%20Jose%20Bongiovani/json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s.google.com/web/updates/2015/03/introduction-to-fetch" TargetMode="Externa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www.devmedia.com.br/javascript-fetch/41206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br.vuejs.org/v2/guide/index.html" TargetMode="External"/><Relationship Id="rId7" Type="http://schemas.openxmlformats.org/officeDocument/2006/relationships/hyperlink" Target="https://www.youtube.com/@tiagomatosweb" TargetMode="External"/><Relationship Id="rId2" Type="http://schemas.openxmlformats.org/officeDocument/2006/relationships/hyperlink" Target="https://www.devmedia.com.br/vue-js-tutorial/38042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tutorialspoint.com/vuejs/" TargetMode="External"/><Relationship Id="rId5" Type="http://schemas.openxmlformats.org/officeDocument/2006/relationships/hyperlink" Target="https://vueschool.io/courses/the-vuejs-master-class" TargetMode="External"/><Relationship Id="rId4" Type="http://schemas.openxmlformats.org/officeDocument/2006/relationships/hyperlink" Target="https://www.javatpoint.com/vue-js" TargetMode="Externa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491038" y="3802063"/>
            <a:ext cx="7700962" cy="949325"/>
          </a:xfrm>
        </p:spPr>
        <p:txBody>
          <a:bodyPr/>
          <a:lstStyle/>
          <a:p>
            <a:pPr algn="r" eaLnBrk="1" hangingPunct="1"/>
            <a:r>
              <a:rPr lang="en-US" altLang="pt-BR" sz="6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introdução</a:t>
            </a:r>
            <a:endParaRPr lang="en-US" altLang="pt-BR" sz="4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95" name="Rectangle 15"/>
          <p:cNvSpPr>
            <a:spLocks noChangeArrowheads="1"/>
          </p:cNvSpPr>
          <p:nvPr/>
        </p:nvSpPr>
        <p:spPr bwMode="auto">
          <a:xfrm>
            <a:off x="5943600" y="4751388"/>
            <a:ext cx="6248400" cy="2133600"/>
          </a:xfrm>
          <a:prstGeom prst="rect">
            <a:avLst/>
          </a:prstGeom>
          <a:solidFill>
            <a:srgbClr val="026E0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2"/>
              </a:buClr>
              <a:buSzPct val="110000"/>
            </a:pPr>
            <a:endParaRPr lang="pt-BR" altLang="pt-BR" sz="2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eaLnBrk="1" hangingPunct="1">
              <a:buClr>
                <a:schemeClr val="accent2"/>
              </a:buClr>
              <a:buSzPct val="110000"/>
            </a:pPr>
            <a:r>
              <a:rPr lang="pt-BR" altLang="pt-BR" sz="24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Profº</a:t>
            </a:r>
            <a:r>
              <a:rPr lang="pt-BR" altLang="pt-BR" sz="2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altLang="pt-BR" sz="3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Silvio </a:t>
            </a:r>
            <a:r>
              <a:rPr lang="pt-BR" altLang="pt-BR" sz="32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Antonio</a:t>
            </a:r>
            <a:r>
              <a:rPr lang="pt-BR" altLang="pt-BR" sz="3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Carro</a:t>
            </a:r>
          </a:p>
          <a:p>
            <a:pPr algn="ctr" eaLnBrk="1" hangingPunct="1">
              <a:buClr>
                <a:schemeClr val="accent2"/>
              </a:buClr>
              <a:buSzPct val="110000"/>
            </a:pPr>
            <a:r>
              <a:rPr lang="pt-BR" altLang="pt-BR" sz="2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silvio@unoeste.br</a:t>
            </a:r>
            <a:endParaRPr lang="pt-BR" altLang="pt-BR" sz="2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96" name="Retângulo 7"/>
          <p:cNvSpPr>
            <a:spLocks noChangeArrowheads="1"/>
          </p:cNvSpPr>
          <p:nvPr/>
        </p:nvSpPr>
        <p:spPr bwMode="auto">
          <a:xfrm>
            <a:off x="0" y="4751388"/>
            <a:ext cx="59436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110000"/>
              <a:buFont typeface="Times New Roman" panose="02020603050405020304" pitchFamily="18" charset="0"/>
              <a:buChar char="•"/>
            </a:pPr>
            <a:endParaRPr lang="pt-BR" altLang="pt-BR" sz="32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8197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5043488"/>
            <a:ext cx="4184650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383" y="338138"/>
            <a:ext cx="5103813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710006" y="1616286"/>
            <a:ext cx="3357794" cy="198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5AB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pt-BR" sz="6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</a:t>
            </a:r>
            <a:r>
              <a:rPr lang="en-US" alt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CLI 3.0</a:t>
            </a:r>
            <a:endParaRPr lang="en-US" altLang="pt-BR" sz="4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229605" y="754053"/>
            <a:ext cx="3862137" cy="59093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scoped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40px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brown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PainelExemlo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msg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hello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&gt;{{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}}&lt;/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   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-91073" y="0"/>
            <a:ext cx="41056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Anexando outros componentes </a:t>
            </a:r>
          </a:p>
        </p:txBody>
      </p:sp>
      <p:sp>
        <p:nvSpPr>
          <p:cNvPr id="8" name="Retângulo 7"/>
          <p:cNvSpPr/>
          <p:nvPr/>
        </p:nvSpPr>
        <p:spPr>
          <a:xfrm>
            <a:off x="3344628" y="2139047"/>
            <a:ext cx="1756917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Novo componente criado na pasta componentes, </a:t>
            </a:r>
            <a:r>
              <a:rPr lang="pt-BR" dirty="0">
                <a:solidFill>
                  <a:srgbClr val="FF0000"/>
                </a:solidFill>
              </a:rPr>
              <a:t>o nome deve obedecer a escrita </a:t>
            </a:r>
            <a:r>
              <a:rPr lang="pt-BR" dirty="0" err="1">
                <a:solidFill>
                  <a:srgbClr val="FF0000"/>
                </a:solidFill>
              </a:rPr>
              <a:t>multi-word</a:t>
            </a:r>
            <a:r>
              <a:rPr lang="pt-BR" dirty="0">
                <a:solidFill>
                  <a:srgbClr val="FF0000"/>
                </a:solidFill>
              </a:rPr>
              <a:t>, </a:t>
            </a:r>
            <a:r>
              <a:rPr lang="pt-BR" dirty="0" err="1">
                <a:solidFill>
                  <a:srgbClr val="FF0000"/>
                </a:solidFill>
              </a:rPr>
              <a:t>Camel</a:t>
            </a:r>
            <a:r>
              <a:rPr lang="pt-BR" dirty="0">
                <a:solidFill>
                  <a:srgbClr val="FF0000"/>
                </a:solidFill>
              </a:rPr>
              <a:t> Case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2410145" y="6365150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Painel.vue</a:t>
            </a:r>
            <a:endParaRPr lang="pt-BR" sz="20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14474" y="200055"/>
            <a:ext cx="6432884" cy="6463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scoped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D7BA7D"/>
                </a:solidFill>
                <a:latin typeface="Consolas" panose="020B0609020204030204" pitchFamily="49" charset="0"/>
              </a:rPr>
              <a:t>...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Painel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components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Painel.vue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titulo: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Vue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 JS versão 3'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descricao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'Primeiro Exemplo!'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components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Painel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product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"fonte-grande"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&gt;{{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titulo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}}&lt;/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&gt;{{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descricao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}}&lt;/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F44747"/>
                </a:solidFill>
                <a:latin typeface="Consolas" panose="020B0609020204030204" pitchFamily="49" charset="0"/>
              </a:rPr>
              <a:t>Painel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"Bem vindos ao seu Vue.js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035594" y="1548512"/>
            <a:ext cx="1347535" cy="1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8562474" y="3269505"/>
            <a:ext cx="1588167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Habilita e usa o componente</a:t>
            </a:r>
            <a:endParaRPr lang="pt-BR" sz="2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 flipH="1">
            <a:off x="7676147" y="3729789"/>
            <a:ext cx="721895" cy="14437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9264316" y="4399547"/>
            <a:ext cx="92242" cy="137561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10499897" y="6263253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App.vue</a:t>
            </a:r>
            <a:endParaRPr lang="pt-BR" sz="20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37296"/>
      </p:ext>
    </p:extLst>
  </p:cSld>
  <p:clrMapOvr>
    <a:masterClrMapping/>
  </p:clrMapOvr>
  <p:transition spd="med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7105182" y="2284480"/>
            <a:ext cx="6858000" cy="2479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pt-BR" sz="8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Estrutura  Componentes </a:t>
            </a:r>
            <a:r>
              <a:rPr lang="pt-BR" sz="8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</a:t>
            </a:r>
            <a:endParaRPr lang="pt-BR" sz="8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" y="416697"/>
            <a:ext cx="7765365" cy="621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53866" y="5530728"/>
            <a:ext cx="3736403" cy="132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5AB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Vue.js</a:t>
            </a:r>
            <a:endParaRPr lang="en-US" altLang="pt-BR" sz="4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913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33136" y="192519"/>
            <a:ext cx="1124551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//seu 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htlm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ComponenteVue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props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 aqui*/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/*atributos aqui*/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/*métodos*/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computed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/*funções */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watch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watches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*/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/* eventos do ciclo de vida */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mounted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 },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beforeMount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 },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 },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demais eventos do ciclo de vida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scoped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   /*seu CSS*/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642038"/>
      </p:ext>
    </p:extLst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0" y="219076"/>
            <a:ext cx="11982450" cy="631824"/>
          </a:xfrm>
        </p:spPr>
        <p:txBody>
          <a:bodyPr/>
          <a:lstStyle/>
          <a:p>
            <a:pPr marL="0" indent="0" algn="ctr" eaLnBrk="1" hangingPunct="1"/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Estrutura dos Componentes </a:t>
            </a:r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Vue</a:t>
            </a:r>
            <a:endParaRPr lang="pt-BR" altLang="pt-BR" sz="1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11317" y="1033405"/>
            <a:ext cx="1155031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Data()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Define e inicia todas as variáveis reativas do componente.</a:t>
            </a:r>
          </a:p>
          <a:p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b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pt-BR" sz="2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Define as  funções utilizadas para tratar dados, conexões </a:t>
            </a:r>
            <a:r>
              <a:rPr lang="pt-BR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APIs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etc.</a:t>
            </a:r>
          </a:p>
          <a:p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b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Computed</a:t>
            </a:r>
            <a:endParaRPr lang="pt-BR" sz="2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O </a:t>
            </a:r>
            <a:r>
              <a:rPr lang="pt-BR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computed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é uma propriedade que atualiza automaticamente sem ser chamada.. </a:t>
            </a:r>
            <a:r>
              <a:rPr lang="pt-BR" sz="24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podem receber parâmetros.</a:t>
            </a:r>
          </a:p>
          <a:p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b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Watch</a:t>
            </a:r>
            <a:endParaRPr lang="pt-BR" sz="2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Local para monitorar (</a:t>
            </a:r>
            <a:r>
              <a:rPr lang="pt-BR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listen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uma variável e toda vez que essa variável sofrer alteração ela irá invocar a função atribuída a ela.</a:t>
            </a:r>
            <a:endParaRPr lang="pt-BR" sz="24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0759"/>
      </p:ext>
    </p:extLst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2289" y="704119"/>
            <a:ext cx="8911771" cy="59400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  &lt;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     &lt;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 @click="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getRandomMethod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(50)"&gt;{{num}}&lt;/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&gt;&lt;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 </a:t>
            </a:r>
            <a:endParaRPr lang="pt-B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     &lt;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&gt;{{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getRandomComputed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}}&lt;/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  &lt;/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&lt;script&gt;</a:t>
            </a:r>
          </a:p>
          <a:p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 default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num:</a:t>
            </a:r>
            <a:r>
              <a:rPr lang="pt-B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getRandomMethod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t-BR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computed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getRandomComputed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&lt;/script&gt;</a:t>
            </a:r>
            <a:endParaRPr lang="pt-B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881" y="72295"/>
            <a:ext cx="11982450" cy="631824"/>
          </a:xfrm>
        </p:spPr>
        <p:txBody>
          <a:bodyPr/>
          <a:lstStyle/>
          <a:p>
            <a:pPr marL="0" indent="0" eaLnBrk="1" hangingPunct="1"/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computed</a:t>
            </a:r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endParaRPr lang="pt-BR" altLang="pt-BR" sz="24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05639"/>
              </p:ext>
            </p:extLst>
          </p:nvPr>
        </p:nvGraphicFramePr>
        <p:xfrm>
          <a:off x="7095715" y="2081380"/>
          <a:ext cx="4997616" cy="3437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876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Methods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Computed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50">
                <a:tc>
                  <a:txBody>
                    <a:bodyPr/>
                    <a:lstStyle/>
                    <a:p>
                      <a:r>
                        <a:rPr lang="pt-BR" dirty="0"/>
                        <a:t>Podem receber parâmetros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podem receber</a:t>
                      </a:r>
                      <a:r>
                        <a:rPr lang="pt-BR" baseline="0" dirty="0"/>
                        <a:t> parâmetros*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50">
                <a:tc>
                  <a:txBody>
                    <a:bodyPr/>
                    <a:lstStyle/>
                    <a:p>
                      <a:r>
                        <a:rPr lang="pt-BR" dirty="0"/>
                        <a:t>Podem ser executados por eventos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podem ser executados</a:t>
                      </a:r>
                      <a:r>
                        <a:rPr lang="pt-BR" baseline="0" dirty="0"/>
                        <a:t> por eventos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250">
                <a:tc>
                  <a:txBody>
                    <a:bodyPr/>
                    <a:lstStyle/>
                    <a:p>
                      <a:r>
                        <a:rPr lang="pt-BR" dirty="0"/>
                        <a:t>Devem usar () na chamada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 somente o nome na chamada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25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 o cache do navegador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173468"/>
      </p:ext>
    </p:extLst>
  </p:cSld>
  <p:clrMapOvr>
    <a:masterClrMapping/>
  </p:clrMapOvr>
  <p:transition spd="med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11982450" cy="631824"/>
          </a:xfrm>
        </p:spPr>
        <p:txBody>
          <a:bodyPr/>
          <a:lstStyle/>
          <a:p>
            <a:pPr marL="0" indent="0" eaLnBrk="1" hangingPunct="1"/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watch</a:t>
            </a:r>
            <a:endParaRPr lang="pt-BR" altLang="pt-BR" sz="24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78972" y="822688"/>
            <a:ext cx="8650514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  &lt;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&gt; </a:t>
            </a: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    Celsius : &lt;input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 = 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 v-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model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 = "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celsius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"&gt;&lt;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/&gt; </a:t>
            </a: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    Fahrenheit : &lt;input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 = 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 v-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model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 = "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fahrenheit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"&gt; </a:t>
            </a: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  &lt;/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&gt; </a:t>
            </a: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&lt;script&gt;</a:t>
            </a:r>
          </a:p>
          <a:p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 default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celsius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fahrenheit: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watch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celsius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fahrenheit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celsius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&lt;/script&gt;</a:t>
            </a: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39472"/>
      </p:ext>
    </p:extLst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0" y="219076"/>
            <a:ext cx="11982450" cy="631824"/>
          </a:xfrm>
        </p:spPr>
        <p:txBody>
          <a:bodyPr/>
          <a:lstStyle/>
          <a:p>
            <a:pPr marL="0" indent="0" algn="ctr" eaLnBrk="1" hangingPunct="1"/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Lifecycle</a:t>
            </a:r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Hooks</a:t>
            </a:r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Ciclo de vida dos componentes - resumo</a:t>
            </a:r>
            <a:endParaRPr lang="pt-BR" altLang="pt-BR" sz="1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65460" y="1649196"/>
            <a:ext cx="65143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beforeCreate</a:t>
            </a:r>
            <a:endParaRPr lang="pt-BR" sz="2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somente o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eventos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estão disponíveis;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b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</a:t>
            </a:r>
            <a:endParaRPr lang="pt-BR" sz="2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odas injeções de dependências e as reatividades presentes no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estão definidas;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b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beforeMount</a:t>
            </a:r>
            <a:endParaRPr lang="pt-BR" sz="2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HTML já está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renderizado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b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mounted</a:t>
            </a:r>
            <a:endParaRPr lang="pt-BR" sz="2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componentes já estão montados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634843" y="1157744"/>
            <a:ext cx="477338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mounted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mounted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beforeMount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before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mount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created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beforeCreate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before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updated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unmounted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98937824"/>
      </p:ext>
    </p:extLst>
  </p:cSld>
  <p:clrMapOvr>
    <a:masterClrMapping/>
  </p:clrMapOvr>
  <p:transition spd="med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49" y="219076"/>
            <a:ext cx="2792329" cy="631824"/>
          </a:xfrm>
        </p:spPr>
        <p:txBody>
          <a:bodyPr/>
          <a:lstStyle/>
          <a:p>
            <a:pPr marL="0" indent="0" algn="ctr" eaLnBrk="1" hangingPunct="1"/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Ciclo de vida dos componentes</a:t>
            </a:r>
            <a:endParaRPr lang="pt-BR" altLang="pt-BR" sz="1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omponent lifecycle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10" y="-20490"/>
            <a:ext cx="4355431" cy="688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965754"/>
      </p:ext>
    </p:extLst>
  </p:cSld>
  <p:clrMapOvr>
    <a:masterClrMapping/>
  </p:clrMapOvr>
  <p:transition spd="med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433462" y="2351314"/>
            <a:ext cx="508376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</a:p>
        </p:txBody>
      </p:sp>
      <p:sp>
        <p:nvSpPr>
          <p:cNvPr id="2" name="Retângulo 1"/>
          <p:cNvSpPr/>
          <p:nvPr/>
        </p:nvSpPr>
        <p:spPr>
          <a:xfrm>
            <a:off x="9641840" y="843378"/>
            <a:ext cx="20421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>
                <a:hlinkClick r:id="rId2"/>
              </a:rPr>
              <a:t>https://vuejs.org/guide/components/props.html#prop-passing-details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576736749"/>
      </p:ext>
    </p:extLst>
  </p:cSld>
  <p:clrMapOvr>
    <a:masterClrMapping/>
  </p:clrMapOvr>
  <p:transition spd="med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21298" y="888512"/>
            <a:ext cx="10558462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: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="{ </a:t>
            </a:r>
            <a:r>
              <a:rPr lang="pt-BR" dirty="0" err="1">
                <a:solidFill>
                  <a:srgbClr val="C8C8C8"/>
                </a:solidFill>
                <a:latin typeface="Consolas" panose="020B0609020204030204" pitchFamily="49" charset="0"/>
              </a:rPr>
              <a:t>backgroundColor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bgColor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}"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{{ </a:t>
            </a:r>
            <a:r>
              <a:rPr lang="pt-BR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name</a:t>
            </a:r>
            <a:r>
              <a:rPr lang="pt-BR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 }}</a:t>
            </a:r>
            <a:endParaRPr lang="pt-BR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'Button'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bgColor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457354" y="53847"/>
            <a:ext cx="2457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https://www.freecodecamp.org/news/how-to-use-props-in-vuejs/</a:t>
            </a:r>
            <a:endParaRPr lang="pt-BR" dirty="0"/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075270" y="483144"/>
            <a:ext cx="1351652" cy="369332"/>
          </a:xfrm>
          <a:prstGeom prst="rect">
            <a:avLst/>
          </a:prstGeom>
          <a:ln>
            <a:solidFill>
              <a:srgbClr val="026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v-bind:style</a:t>
            </a:r>
            <a:endParaRPr lang="pt-BR" dirty="0"/>
          </a:p>
        </p:txBody>
      </p:sp>
      <p:sp>
        <p:nvSpPr>
          <p:cNvPr id="11" name="Seta para a direita 10"/>
          <p:cNvSpPr/>
          <p:nvPr/>
        </p:nvSpPr>
        <p:spPr>
          <a:xfrm rot="5400000">
            <a:off x="3600703" y="815468"/>
            <a:ext cx="300787" cy="372980"/>
          </a:xfrm>
          <a:prstGeom prst="rightArrow">
            <a:avLst/>
          </a:prstGeom>
          <a:noFill/>
          <a:ln>
            <a:solidFill>
              <a:srgbClr val="3E86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141" y="2145606"/>
            <a:ext cx="1333686" cy="342947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019" y="2407169"/>
            <a:ext cx="3705742" cy="457264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3352800" y="3119120"/>
            <a:ext cx="398296" cy="38608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38800" y="5273159"/>
            <a:ext cx="627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color-button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'button 1'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bgColor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color-button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'button 2'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bgColor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'green'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color-button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'button 3'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bgColor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'blue'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13721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14668" y="2178248"/>
            <a:ext cx="1122756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Criado pelo chinês Evan </a:t>
            </a:r>
            <a:r>
              <a:rPr lang="pt-BR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colaborador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do Google em 2013.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 para criar interfaces, concorre com </a:t>
            </a:r>
            <a:r>
              <a:rPr lang="pt-BR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Angular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Baseado em componentes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Curva de aprendizado baixa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Está entre os frameworks mais utilizados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41276" y="99368"/>
            <a:ext cx="1132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Características Gerais</a:t>
            </a:r>
          </a:p>
        </p:txBody>
      </p:sp>
      <p:pic>
        <p:nvPicPr>
          <p:cNvPr id="1026" name="Picture 2" descr="Conheça a Equipe — Vu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049" y="316206"/>
            <a:ext cx="2609801" cy="26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442611"/>
      </p:ext>
    </p:extLst>
  </p:cSld>
  <p:clrMapOvr>
    <a:masterClrMapping/>
  </p:clrMapOvr>
  <p:transition spd="med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7526478" y="2608005"/>
            <a:ext cx="6858000" cy="164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pt-BR" sz="7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</a:t>
            </a:r>
          </a:p>
          <a:p>
            <a:pPr algn="ctr">
              <a:lnSpc>
                <a:spcPts val="6000"/>
              </a:lnSpc>
            </a:pPr>
            <a:r>
              <a:rPr lang="pt-BR" sz="6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Cards</a:t>
            </a:r>
            <a:endParaRPr lang="pt-BR" sz="6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76990"/>
            <a:ext cx="5867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09959"/>
      </p:ext>
    </p:extLst>
  </p:cSld>
  <p:clrMapOvr>
    <a:masterClrMapping/>
  </p:clrMapOvr>
  <p:transition spd="med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46100" y="109481"/>
            <a:ext cx="11036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Crie componentes que representam </a:t>
            </a:r>
            <a:r>
              <a:rPr lang="pt-BR" sz="2400" b="1" dirty="0" err="1">
                <a:solidFill>
                  <a:schemeClr val="bg1"/>
                </a:solidFill>
              </a:rPr>
              <a:t>cards</a:t>
            </a:r>
            <a:r>
              <a:rPr lang="pt-BR" sz="2400" b="1" dirty="0">
                <a:solidFill>
                  <a:schemeClr val="bg1"/>
                </a:solidFill>
              </a:rPr>
              <a:t>. Os </a:t>
            </a:r>
            <a:r>
              <a:rPr lang="pt-BR" sz="2400" b="1" dirty="0" err="1">
                <a:solidFill>
                  <a:schemeClr val="bg1"/>
                </a:solidFill>
              </a:rPr>
              <a:t>cards</a:t>
            </a:r>
            <a:r>
              <a:rPr lang="pt-BR" sz="2400" b="1" dirty="0">
                <a:solidFill>
                  <a:schemeClr val="bg1"/>
                </a:solidFill>
              </a:rPr>
              <a:t> devem ter um título, um texto, a cor de fundo e um link que será acionado pelo </a:t>
            </a:r>
            <a:r>
              <a:rPr lang="pt-BR" sz="2400" b="1" dirty="0" err="1">
                <a:solidFill>
                  <a:schemeClr val="bg1"/>
                </a:solidFill>
              </a:rPr>
              <a:t>button</a:t>
            </a:r>
            <a:r>
              <a:rPr lang="pt-BR" sz="2400" b="1">
                <a:solidFill>
                  <a:schemeClr val="bg1"/>
                </a:solidFill>
              </a:rPr>
              <a:t>: </a:t>
            </a:r>
            <a:r>
              <a:rPr lang="pt-BR" sz="2400" b="1" dirty="0">
                <a:solidFill>
                  <a:schemeClr val="bg1"/>
                </a:solidFill>
              </a:rPr>
              <a:t>“Saiba mais”. Todas as informações dos </a:t>
            </a:r>
            <a:r>
              <a:rPr lang="pt-BR" sz="2400" b="1" dirty="0" err="1">
                <a:solidFill>
                  <a:schemeClr val="bg1"/>
                </a:solidFill>
              </a:rPr>
              <a:t>cards</a:t>
            </a:r>
            <a:r>
              <a:rPr lang="pt-BR" sz="2400" b="1" dirty="0">
                <a:solidFill>
                  <a:schemeClr val="bg1"/>
                </a:solidFill>
              </a:rPr>
              <a:t> devem ser tratadas como </a:t>
            </a:r>
            <a:r>
              <a:rPr lang="pt-BR" sz="2400" b="1" dirty="0" err="1">
                <a:solidFill>
                  <a:schemeClr val="bg1"/>
                </a:solidFill>
              </a:rPr>
              <a:t>props</a:t>
            </a:r>
            <a:r>
              <a:rPr lang="pt-BR" sz="24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00" y="2746177"/>
            <a:ext cx="1056469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94678"/>
      </p:ext>
    </p:extLst>
  </p:cSld>
  <p:clrMapOvr>
    <a:masterClrMapping/>
  </p:clrMapOvr>
  <p:transition spd="med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348231" y="1280607"/>
            <a:ext cx="570624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Atributos</a:t>
            </a:r>
          </a:p>
          <a:p>
            <a:pPr algn="ctr"/>
            <a:r>
              <a:rPr lang="pt-BR" sz="9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Reativos e </a:t>
            </a:r>
          </a:p>
          <a:p>
            <a:pPr algn="ctr"/>
            <a:r>
              <a:rPr lang="pt-BR" sz="9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1339913389"/>
      </p:ext>
    </p:extLst>
  </p:cSld>
  <p:clrMapOvr>
    <a:masterClrMapping/>
  </p:clrMapOvr>
  <p:transition spd="med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39676" y="466691"/>
            <a:ext cx="4294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Atributos reativos</a:t>
            </a:r>
          </a:p>
          <a:p>
            <a:pPr algn="ctr"/>
            <a:r>
              <a:rPr lang="pt-BR" sz="3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métodos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5005982" y="876506"/>
            <a:ext cx="5287352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 default 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mensagem: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Ola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Vue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!'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mudaMensagem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mensagem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affff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tângulo 5"/>
          <p:cNvSpPr/>
          <p:nvPr/>
        </p:nvSpPr>
        <p:spPr>
          <a:xfrm>
            <a:off x="939116" y="5098256"/>
            <a:ext cx="8875444" cy="12618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{{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mensagem</a:t>
            </a:r>
            <a:r>
              <a:rPr lang="pt-BR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mudaMensagem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clique aqui com o mouse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Forma livre 12"/>
          <p:cNvSpPr/>
          <p:nvPr/>
        </p:nvSpPr>
        <p:spPr>
          <a:xfrm rot="19088812" flipV="1">
            <a:off x="3438361" y="3771281"/>
            <a:ext cx="5055623" cy="926526"/>
          </a:xfrm>
          <a:custGeom>
            <a:avLst/>
            <a:gdLst>
              <a:gd name="connsiteX0" fmla="*/ 0 w 6677527"/>
              <a:gd name="connsiteY0" fmla="*/ 1828800 h 1828800"/>
              <a:gd name="connsiteX1" fmla="*/ 3224464 w 6677527"/>
              <a:gd name="connsiteY1" fmla="*/ 613610 h 1828800"/>
              <a:gd name="connsiteX2" fmla="*/ 6677527 w 6677527"/>
              <a:gd name="connsiteY2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77527" h="1828800">
                <a:moveTo>
                  <a:pt x="0" y="1828800"/>
                </a:moveTo>
                <a:cubicBezTo>
                  <a:pt x="1055771" y="1373605"/>
                  <a:pt x="2111543" y="918410"/>
                  <a:pt x="3224464" y="613610"/>
                </a:cubicBezTo>
                <a:cubicBezTo>
                  <a:pt x="4337385" y="308810"/>
                  <a:pt x="6087980" y="90237"/>
                  <a:pt x="6677527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CaixaDeTexto 6"/>
          <p:cNvSpPr txBox="1">
            <a:spLocks noChangeArrowheads="1"/>
          </p:cNvSpPr>
          <p:nvPr/>
        </p:nvSpPr>
        <p:spPr bwMode="auto">
          <a:xfrm rot="21143407">
            <a:off x="3907356" y="4142977"/>
            <a:ext cx="2450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 sz="1600" dirty="0">
                <a:solidFill>
                  <a:schemeClr val="bg1"/>
                </a:solidFill>
              </a:rPr>
              <a:t>Vincula o elemento </a:t>
            </a:r>
            <a:r>
              <a:rPr lang="pt-BR" altLang="pt-BR" sz="1600" dirty="0" err="1">
                <a:solidFill>
                  <a:schemeClr val="bg1"/>
                </a:solidFill>
              </a:rPr>
              <a:t>html</a:t>
            </a:r>
            <a:r>
              <a:rPr lang="pt-BR" altLang="pt-BR" sz="1600" dirty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lang="pt-BR" altLang="pt-BR" sz="1600" dirty="0">
                <a:solidFill>
                  <a:schemeClr val="bg1"/>
                </a:solidFill>
              </a:rPr>
              <a:t>e o deixa </a:t>
            </a:r>
            <a:r>
              <a:rPr lang="pt-BR" altLang="pt-BR" sz="1600" b="1" dirty="0">
                <a:solidFill>
                  <a:schemeClr val="bg1"/>
                </a:solidFill>
              </a:rPr>
              <a:t>reativo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912198" y="5071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script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39116" y="472892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template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0" name="Forma livre 9"/>
          <p:cNvSpPr/>
          <p:nvPr/>
        </p:nvSpPr>
        <p:spPr>
          <a:xfrm rot="16200000">
            <a:off x="1056859" y="4298957"/>
            <a:ext cx="2250764" cy="609717"/>
          </a:xfrm>
          <a:custGeom>
            <a:avLst/>
            <a:gdLst>
              <a:gd name="connsiteX0" fmla="*/ 0 w 6677527"/>
              <a:gd name="connsiteY0" fmla="*/ 1828800 h 1828800"/>
              <a:gd name="connsiteX1" fmla="*/ 3224464 w 6677527"/>
              <a:gd name="connsiteY1" fmla="*/ 613610 h 1828800"/>
              <a:gd name="connsiteX2" fmla="*/ 6677527 w 6677527"/>
              <a:gd name="connsiteY2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77527" h="1828800">
                <a:moveTo>
                  <a:pt x="0" y="1828800"/>
                </a:moveTo>
                <a:cubicBezTo>
                  <a:pt x="1055771" y="1373605"/>
                  <a:pt x="2111543" y="918410"/>
                  <a:pt x="3224464" y="613610"/>
                </a:cubicBezTo>
                <a:cubicBezTo>
                  <a:pt x="4337385" y="308810"/>
                  <a:pt x="6087980" y="90237"/>
                  <a:pt x="6677527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CaixaDeTexto 6"/>
          <p:cNvSpPr txBox="1">
            <a:spLocks noChangeArrowheads="1"/>
          </p:cNvSpPr>
          <p:nvPr/>
        </p:nvSpPr>
        <p:spPr bwMode="auto">
          <a:xfrm rot="21143407">
            <a:off x="531708" y="2799824"/>
            <a:ext cx="2450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 sz="1600" dirty="0">
                <a:solidFill>
                  <a:schemeClr val="bg1"/>
                </a:solidFill>
              </a:rPr>
              <a:t>Eventos do </a:t>
            </a:r>
            <a:r>
              <a:rPr lang="pt-BR" altLang="pt-BR" sz="1600" dirty="0" err="1">
                <a:solidFill>
                  <a:schemeClr val="bg1"/>
                </a:solidFill>
              </a:rPr>
              <a:t>Vue</a:t>
            </a:r>
            <a:r>
              <a:rPr lang="pt-BR" altLang="pt-BR" sz="1600" dirty="0">
                <a:solidFill>
                  <a:schemeClr val="bg1"/>
                </a:solidFill>
              </a:rPr>
              <a:t>, troque o </a:t>
            </a:r>
            <a:r>
              <a:rPr lang="pt-BR" altLang="pt-BR" sz="1600" dirty="0" err="1">
                <a:solidFill>
                  <a:schemeClr val="bg1"/>
                </a:solidFill>
              </a:rPr>
              <a:t>on</a:t>
            </a:r>
            <a:r>
              <a:rPr lang="pt-BR" altLang="pt-BR" sz="1600" dirty="0">
                <a:solidFill>
                  <a:schemeClr val="bg1"/>
                </a:solidFill>
              </a:rPr>
              <a:t>... pelo @...</a:t>
            </a:r>
            <a:endParaRPr lang="pt-BR" altLang="pt-B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05347"/>
      </p:ext>
    </p:extLst>
  </p:cSld>
  <p:clrMapOvr>
    <a:masterClrMapping/>
  </p:clrMapOvr>
  <p:transition spd="med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7947392" y="2613391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pt-BR" sz="8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v-on</a:t>
            </a:r>
            <a:endParaRPr lang="pt-BR" sz="8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6000"/>
              </a:lnSpc>
            </a:pPr>
            <a:endParaRPr lang="pt-BR" sz="8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" y="416697"/>
            <a:ext cx="7765365" cy="621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53866" y="5530728"/>
            <a:ext cx="3736403" cy="132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5AB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Vue.js</a:t>
            </a:r>
            <a:endParaRPr lang="en-US" altLang="pt-BR" sz="4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5962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0" y="14288"/>
            <a:ext cx="11982450" cy="6473825"/>
          </a:xfrm>
        </p:spPr>
        <p:txBody>
          <a:bodyPr/>
          <a:lstStyle/>
          <a:p>
            <a:pPr marL="0" indent="0" eaLnBrk="1" hangingPunct="1"/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v-on</a:t>
            </a:r>
            <a:endParaRPr lang="pt-BR" altLang="pt-BR" sz="2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4" y="4762073"/>
            <a:ext cx="4781550" cy="1524000"/>
          </a:xfrm>
          <a:prstGeom prst="rect">
            <a:avLst/>
          </a:prstGeom>
        </p:spPr>
      </p:pic>
      <p:sp>
        <p:nvSpPr>
          <p:cNvPr id="3" name="Texto Explicativo 1 2"/>
          <p:cNvSpPr/>
          <p:nvPr/>
        </p:nvSpPr>
        <p:spPr>
          <a:xfrm>
            <a:off x="6257130" y="1982038"/>
            <a:ext cx="2222500" cy="1257300"/>
          </a:xfrm>
          <a:prstGeom prst="borderCallout1">
            <a:avLst>
              <a:gd name="adj1" fmla="val 18750"/>
              <a:gd name="adj2" fmla="val -8333"/>
              <a:gd name="adj3" fmla="val -51136"/>
              <a:gd name="adj4" fmla="val -206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Pode ser substituído por: </a:t>
            </a:r>
            <a:r>
              <a:rPr lang="pt-BR" sz="2400" b="1" dirty="0">
                <a:solidFill>
                  <a:srgbClr val="FFC000"/>
                </a:solidFill>
              </a:rPr>
              <a:t>@</a:t>
            </a:r>
            <a:r>
              <a:rPr lang="pt-BR" sz="2400" b="1" dirty="0" err="1">
                <a:solidFill>
                  <a:srgbClr val="FFC000"/>
                </a:solidFill>
              </a:rPr>
              <a:t>keyup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31887" y="700182"/>
            <a:ext cx="1025048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v-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mensagem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"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v-on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keyup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paraMaiusculos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mensagem: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paraMaiusculos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mensagem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mensagem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toUpperCase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scoped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41806"/>
      </p:ext>
    </p:extLst>
  </p:cSld>
  <p:clrMapOvr>
    <a:masterClrMapping/>
  </p:clrMapOvr>
  <p:transition spd="med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7947392" y="2574150"/>
            <a:ext cx="6858000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pt-BR" sz="8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Consumindo </a:t>
            </a:r>
            <a:r>
              <a:rPr lang="pt-BR" sz="8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APIs</a:t>
            </a:r>
            <a:endParaRPr lang="pt-BR" sz="8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" y="416697"/>
            <a:ext cx="7765365" cy="621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53866" y="5530728"/>
            <a:ext cx="3736403" cy="132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5AB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Vue.js</a:t>
            </a:r>
            <a:endParaRPr lang="en-US" altLang="pt-BR" sz="4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1971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0" y="219076"/>
            <a:ext cx="11982450" cy="1020178"/>
          </a:xfrm>
        </p:spPr>
        <p:txBody>
          <a:bodyPr/>
          <a:lstStyle/>
          <a:p>
            <a:pPr marL="0" indent="0" eaLnBrk="1" hangingPunct="1"/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Vue</a:t>
            </a:r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Axios</a:t>
            </a:r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(consumindo </a:t>
            </a:r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APIs</a:t>
            </a:r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/>
            <a:r>
              <a:rPr lang="pt-BR" altLang="pt-BR" sz="2400" b="1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pt-BR" alt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pt-BR" alt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--</a:t>
            </a:r>
            <a:r>
              <a:rPr lang="pt-BR" altLang="pt-BR" sz="2400" b="1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save</a:t>
            </a:r>
            <a:r>
              <a:rPr lang="pt-BR" alt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axios</a:t>
            </a:r>
            <a:r>
              <a:rPr lang="pt-BR" alt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-&gt; </a:t>
            </a:r>
            <a:r>
              <a:rPr lang="pt-BR" altLang="pt-BR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instala o pacote </a:t>
            </a:r>
            <a:r>
              <a:rPr lang="pt-BR" altLang="pt-BR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axios</a:t>
            </a:r>
            <a:r>
              <a:rPr lang="pt-BR" altLang="pt-BR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no projeto</a:t>
            </a:r>
          </a:p>
          <a:p>
            <a:pPr marL="0" indent="0" eaLnBrk="1" hangingPunct="1"/>
            <a:endParaRPr lang="pt-BR" altLang="pt-BR" sz="1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 eaLnBrk="1" hangingPunct="1"/>
            <a:endParaRPr lang="pt-BR" altLang="pt-BR" sz="24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5250" y="1333121"/>
            <a:ext cx="6486525" cy="48320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`{{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info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}}`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mounted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'https://viacep.com.br/ws/01001000/json/'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response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})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  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tângulo 3"/>
          <p:cNvSpPr>
            <a:spLocks noChangeArrowheads="1"/>
          </p:cNvSpPr>
          <p:nvPr/>
        </p:nvSpPr>
        <p:spPr bwMode="auto">
          <a:xfrm>
            <a:off x="6810375" y="219076"/>
            <a:ext cx="5267325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pt-BR" altLang="pt-BR" sz="2800" b="1" dirty="0">
                <a:solidFill>
                  <a:schemeClr val="bg1"/>
                </a:solidFill>
              </a:rPr>
              <a:t>Selecionando os elementos JSON</a:t>
            </a:r>
          </a:p>
          <a:p>
            <a:pPr>
              <a:spcBef>
                <a:spcPct val="0"/>
              </a:spcBef>
            </a:pPr>
            <a:endParaRPr lang="pt-BR" altLang="pt-BR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pt-BR" altLang="pt-BR" sz="1800" b="1" dirty="0">
                <a:solidFill>
                  <a:srgbClr val="FFFF00"/>
                </a:solidFill>
              </a:rPr>
              <a:t>response</a:t>
            </a:r>
            <a:r>
              <a:rPr lang="pt-BR" altLang="pt-BR" sz="1800" dirty="0">
                <a:solidFill>
                  <a:schemeClr val="bg1"/>
                </a:solidFill>
              </a:rPr>
              <a:t>: </a:t>
            </a:r>
            <a:r>
              <a:rPr lang="pt-BR" altLang="pt-BR" sz="1600" dirty="0">
                <a:solidFill>
                  <a:schemeClr val="bg1"/>
                </a:solidFill>
              </a:rPr>
              <a:t>(tudo, incluindo cabeçalho)</a:t>
            </a:r>
          </a:p>
          <a:p>
            <a:pPr>
              <a:spcBef>
                <a:spcPct val="0"/>
              </a:spcBef>
            </a:pPr>
            <a:r>
              <a:rPr lang="pt-BR" altLang="pt-BR" sz="1100" dirty="0">
                <a:solidFill>
                  <a:srgbClr val="FFFF00"/>
                </a:solidFill>
              </a:rPr>
              <a:t>{ "data": { "</a:t>
            </a:r>
            <a:r>
              <a:rPr lang="pt-BR" altLang="pt-BR" sz="1100" dirty="0" err="1">
                <a:solidFill>
                  <a:srgbClr val="FFFF00"/>
                </a:solidFill>
              </a:rPr>
              <a:t>cep</a:t>
            </a:r>
            <a:r>
              <a:rPr lang="pt-BR" altLang="pt-BR" sz="1100" dirty="0">
                <a:solidFill>
                  <a:srgbClr val="FFFF00"/>
                </a:solidFill>
              </a:rPr>
              <a:t>": "01001-000", "logradouro": "Praça da Sé", "complemento": "lado ímpar", "bairro": "Sé", "localidade": "São Paulo", "uf": "SP", "</a:t>
            </a:r>
            <a:r>
              <a:rPr lang="pt-BR" altLang="pt-BR" sz="1100" dirty="0" err="1">
                <a:solidFill>
                  <a:srgbClr val="FFFF00"/>
                </a:solidFill>
              </a:rPr>
              <a:t>ibge</a:t>
            </a:r>
            <a:r>
              <a:rPr lang="pt-BR" altLang="pt-BR" sz="1100" dirty="0">
                <a:solidFill>
                  <a:srgbClr val="FFFF00"/>
                </a:solidFill>
              </a:rPr>
              <a:t>": "3550308", "</a:t>
            </a:r>
            <a:r>
              <a:rPr lang="pt-BR" altLang="pt-BR" sz="1100" dirty="0" err="1">
                <a:solidFill>
                  <a:srgbClr val="FFFF00"/>
                </a:solidFill>
              </a:rPr>
              <a:t>gia</a:t>
            </a:r>
            <a:r>
              <a:rPr lang="pt-BR" altLang="pt-BR" sz="1100" dirty="0">
                <a:solidFill>
                  <a:srgbClr val="FFFF00"/>
                </a:solidFill>
              </a:rPr>
              <a:t>": "1004", "</a:t>
            </a:r>
            <a:r>
              <a:rPr lang="pt-BR" altLang="pt-BR" sz="1100" dirty="0" err="1">
                <a:solidFill>
                  <a:srgbClr val="FFFF00"/>
                </a:solidFill>
              </a:rPr>
              <a:t>ddd</a:t>
            </a:r>
            <a:r>
              <a:rPr lang="pt-BR" altLang="pt-BR" sz="1100" dirty="0">
                <a:solidFill>
                  <a:srgbClr val="FFFF00"/>
                </a:solidFill>
              </a:rPr>
              <a:t>": "11", "</a:t>
            </a:r>
            <a:r>
              <a:rPr lang="pt-BR" altLang="pt-BR" sz="1100" dirty="0" err="1">
                <a:solidFill>
                  <a:srgbClr val="FFFF00"/>
                </a:solidFill>
              </a:rPr>
              <a:t>siafi</a:t>
            </a:r>
            <a:r>
              <a:rPr lang="pt-BR" altLang="pt-BR" sz="1100" dirty="0">
                <a:solidFill>
                  <a:srgbClr val="FFFF00"/>
                </a:solidFill>
              </a:rPr>
              <a:t>": "7107" }, "status": 200, "</a:t>
            </a:r>
            <a:r>
              <a:rPr lang="pt-BR" altLang="pt-BR" sz="1100" dirty="0" err="1">
                <a:solidFill>
                  <a:srgbClr val="FFFF00"/>
                </a:solidFill>
              </a:rPr>
              <a:t>statusText</a:t>
            </a:r>
            <a:r>
              <a:rPr lang="pt-BR" altLang="pt-BR" sz="1100" dirty="0">
                <a:solidFill>
                  <a:srgbClr val="FFFF00"/>
                </a:solidFill>
              </a:rPr>
              <a:t>": "OK", "</a:t>
            </a:r>
            <a:r>
              <a:rPr lang="pt-BR" altLang="pt-BR" sz="1100" dirty="0" err="1">
                <a:solidFill>
                  <a:srgbClr val="FFFF00"/>
                </a:solidFill>
              </a:rPr>
              <a:t>headers</a:t>
            </a:r>
            <a:r>
              <a:rPr lang="pt-BR" altLang="pt-BR" sz="1100" dirty="0">
                <a:solidFill>
                  <a:srgbClr val="FFFF00"/>
                </a:solidFill>
              </a:rPr>
              <a:t>": { "cache-</a:t>
            </a:r>
            <a:r>
              <a:rPr lang="pt-BR" altLang="pt-BR" sz="1100" dirty="0" err="1">
                <a:solidFill>
                  <a:srgbClr val="FFFF00"/>
                </a:solidFill>
              </a:rPr>
              <a:t>control</a:t>
            </a:r>
            <a:r>
              <a:rPr lang="pt-BR" altLang="pt-BR" sz="1100" dirty="0">
                <a:solidFill>
                  <a:srgbClr val="FFFF00"/>
                </a:solidFill>
              </a:rPr>
              <a:t>": "</a:t>
            </a:r>
            <a:r>
              <a:rPr lang="pt-BR" altLang="pt-BR" sz="1100" dirty="0" err="1">
                <a:solidFill>
                  <a:srgbClr val="FFFF00"/>
                </a:solidFill>
              </a:rPr>
              <a:t>max</a:t>
            </a:r>
            <a:r>
              <a:rPr lang="pt-BR" altLang="pt-BR" sz="1100" dirty="0">
                <a:solidFill>
                  <a:srgbClr val="FFFF00"/>
                </a:solidFill>
              </a:rPr>
              <a:t>-age=3600, </a:t>
            </a:r>
            <a:r>
              <a:rPr lang="pt-BR" altLang="pt-BR" sz="1100" dirty="0" err="1">
                <a:solidFill>
                  <a:srgbClr val="FFFF00"/>
                </a:solidFill>
              </a:rPr>
              <a:t>public</a:t>
            </a:r>
            <a:r>
              <a:rPr lang="pt-BR" altLang="pt-BR" sz="1100" dirty="0">
                <a:solidFill>
                  <a:srgbClr val="FFFF00"/>
                </a:solidFill>
              </a:rPr>
              <a:t>", "</a:t>
            </a:r>
            <a:r>
              <a:rPr lang="pt-BR" altLang="pt-BR" sz="1100" dirty="0" err="1">
                <a:solidFill>
                  <a:srgbClr val="FFFF00"/>
                </a:solidFill>
              </a:rPr>
              <a:t>content-type</a:t>
            </a:r>
            <a:r>
              <a:rPr lang="pt-BR" altLang="pt-BR" sz="1100" dirty="0">
                <a:solidFill>
                  <a:srgbClr val="FFFF00"/>
                </a:solidFill>
              </a:rPr>
              <a:t>": "</a:t>
            </a:r>
            <a:r>
              <a:rPr lang="pt-BR" altLang="pt-BR" sz="1100" dirty="0" err="1">
                <a:solidFill>
                  <a:srgbClr val="FFFF00"/>
                </a:solidFill>
              </a:rPr>
              <a:t>application</a:t>
            </a:r>
            <a:r>
              <a:rPr lang="pt-BR" altLang="pt-BR" sz="1100" dirty="0">
                <a:solidFill>
                  <a:srgbClr val="FFFF00"/>
                </a:solidFill>
              </a:rPr>
              <a:t>/</a:t>
            </a:r>
            <a:r>
              <a:rPr lang="pt-BR" altLang="pt-BR" sz="1100" dirty="0" err="1">
                <a:solidFill>
                  <a:srgbClr val="FFFF00"/>
                </a:solidFill>
              </a:rPr>
              <a:t>json</a:t>
            </a:r>
            <a:r>
              <a:rPr lang="pt-BR" altLang="pt-BR" sz="1100" dirty="0">
                <a:solidFill>
                  <a:srgbClr val="FFFF00"/>
                </a:solidFill>
              </a:rPr>
              <a:t>; </a:t>
            </a:r>
            <a:r>
              <a:rPr lang="pt-BR" altLang="pt-BR" sz="1100" dirty="0" err="1">
                <a:solidFill>
                  <a:srgbClr val="FFFF00"/>
                </a:solidFill>
              </a:rPr>
              <a:t>charset</a:t>
            </a:r>
            <a:r>
              <a:rPr lang="pt-BR" altLang="pt-BR" sz="1100" dirty="0">
                <a:solidFill>
                  <a:srgbClr val="FFFF00"/>
                </a:solidFill>
              </a:rPr>
              <a:t>=utf-8", "expires": "</a:t>
            </a:r>
            <a:r>
              <a:rPr lang="pt-BR" altLang="pt-BR" sz="1100" dirty="0" err="1">
                <a:solidFill>
                  <a:srgbClr val="FFFF00"/>
                </a:solidFill>
              </a:rPr>
              <a:t>Fri</a:t>
            </a:r>
            <a:r>
              <a:rPr lang="pt-BR" altLang="pt-BR" sz="1100" dirty="0">
                <a:solidFill>
                  <a:srgbClr val="FFFF00"/>
                </a:solidFill>
              </a:rPr>
              <a:t>, 03 </a:t>
            </a:r>
            <a:r>
              <a:rPr lang="pt-BR" altLang="pt-BR" sz="1100" dirty="0" err="1">
                <a:solidFill>
                  <a:srgbClr val="FFFF00"/>
                </a:solidFill>
              </a:rPr>
              <a:t>Sep</a:t>
            </a:r>
            <a:r>
              <a:rPr lang="pt-BR" altLang="pt-BR" sz="1100" dirty="0">
                <a:solidFill>
                  <a:srgbClr val="FFFF00"/>
                </a:solidFill>
              </a:rPr>
              <a:t> 2021 11:55:34 GMT", "</a:t>
            </a:r>
            <a:r>
              <a:rPr lang="pt-BR" altLang="pt-BR" sz="1100" dirty="0" err="1">
                <a:solidFill>
                  <a:srgbClr val="FFFF00"/>
                </a:solidFill>
              </a:rPr>
              <a:t>pragma</a:t>
            </a:r>
            <a:r>
              <a:rPr lang="pt-BR" altLang="pt-BR" sz="1100" dirty="0">
                <a:solidFill>
                  <a:srgbClr val="FFFF00"/>
                </a:solidFill>
              </a:rPr>
              <a:t>": "</a:t>
            </a:r>
            <a:r>
              <a:rPr lang="pt-BR" altLang="pt-BR" sz="1100" dirty="0" err="1">
                <a:solidFill>
                  <a:srgbClr val="FFFF00"/>
                </a:solidFill>
              </a:rPr>
              <a:t>public</a:t>
            </a:r>
            <a:r>
              <a:rPr lang="pt-BR" altLang="pt-BR" sz="1100" dirty="0">
                <a:solidFill>
                  <a:srgbClr val="FFFF00"/>
                </a:solidFill>
              </a:rPr>
              <a:t>" }, "</a:t>
            </a:r>
            <a:r>
              <a:rPr lang="pt-BR" altLang="pt-BR" sz="1100" dirty="0" err="1">
                <a:solidFill>
                  <a:srgbClr val="FFFF00"/>
                </a:solidFill>
              </a:rPr>
              <a:t>config</a:t>
            </a:r>
            <a:r>
              <a:rPr lang="pt-BR" altLang="pt-BR" sz="1100" dirty="0">
                <a:solidFill>
                  <a:srgbClr val="FFFF00"/>
                </a:solidFill>
              </a:rPr>
              <a:t>": { "</a:t>
            </a:r>
            <a:r>
              <a:rPr lang="pt-BR" altLang="pt-BR" sz="1100" dirty="0" err="1">
                <a:solidFill>
                  <a:srgbClr val="FFFF00"/>
                </a:solidFill>
              </a:rPr>
              <a:t>url</a:t>
            </a:r>
            <a:r>
              <a:rPr lang="pt-BR" altLang="pt-BR" sz="1100" dirty="0">
                <a:solidFill>
                  <a:srgbClr val="FFFF00"/>
                </a:solidFill>
              </a:rPr>
              <a:t>": "https://viacep.com.br/ws/01001000/json/", "</a:t>
            </a:r>
            <a:r>
              <a:rPr lang="pt-BR" altLang="pt-BR" sz="1100" dirty="0" err="1">
                <a:solidFill>
                  <a:srgbClr val="FFFF00"/>
                </a:solidFill>
              </a:rPr>
              <a:t>method</a:t>
            </a:r>
            <a:r>
              <a:rPr lang="pt-BR" altLang="pt-BR" sz="1100" dirty="0">
                <a:solidFill>
                  <a:srgbClr val="FFFF00"/>
                </a:solidFill>
              </a:rPr>
              <a:t>": "</a:t>
            </a:r>
            <a:r>
              <a:rPr lang="pt-BR" altLang="pt-BR" sz="1100" dirty="0" err="1">
                <a:solidFill>
                  <a:srgbClr val="FFFF00"/>
                </a:solidFill>
              </a:rPr>
              <a:t>get</a:t>
            </a:r>
            <a:r>
              <a:rPr lang="pt-BR" altLang="pt-BR" sz="1100" dirty="0">
                <a:solidFill>
                  <a:srgbClr val="FFFF00"/>
                </a:solidFill>
              </a:rPr>
              <a:t>", "</a:t>
            </a:r>
            <a:r>
              <a:rPr lang="pt-BR" altLang="pt-BR" sz="1100" dirty="0" err="1">
                <a:solidFill>
                  <a:srgbClr val="FFFF00"/>
                </a:solidFill>
              </a:rPr>
              <a:t>headers</a:t>
            </a:r>
            <a:r>
              <a:rPr lang="pt-BR" altLang="pt-BR" sz="1100" dirty="0">
                <a:solidFill>
                  <a:srgbClr val="FFFF00"/>
                </a:solidFill>
              </a:rPr>
              <a:t>": { "</a:t>
            </a:r>
            <a:r>
              <a:rPr lang="pt-BR" altLang="pt-BR" sz="1100" dirty="0" err="1">
                <a:solidFill>
                  <a:srgbClr val="FFFF00"/>
                </a:solidFill>
              </a:rPr>
              <a:t>Accept</a:t>
            </a:r>
            <a:r>
              <a:rPr lang="pt-BR" altLang="pt-BR" sz="1100" dirty="0">
                <a:solidFill>
                  <a:srgbClr val="FFFF00"/>
                </a:solidFill>
              </a:rPr>
              <a:t>": "</a:t>
            </a:r>
            <a:r>
              <a:rPr lang="pt-BR" altLang="pt-BR" sz="1100" dirty="0" err="1">
                <a:solidFill>
                  <a:srgbClr val="FFFF00"/>
                </a:solidFill>
              </a:rPr>
              <a:t>application</a:t>
            </a:r>
            <a:r>
              <a:rPr lang="pt-BR" altLang="pt-BR" sz="1100" dirty="0">
                <a:solidFill>
                  <a:srgbClr val="FFFF00"/>
                </a:solidFill>
              </a:rPr>
              <a:t>/</a:t>
            </a:r>
            <a:r>
              <a:rPr lang="pt-BR" altLang="pt-BR" sz="1100" dirty="0" err="1">
                <a:solidFill>
                  <a:srgbClr val="FFFF00"/>
                </a:solidFill>
              </a:rPr>
              <a:t>json</a:t>
            </a:r>
            <a:r>
              <a:rPr lang="pt-BR" altLang="pt-BR" sz="1100" dirty="0">
                <a:solidFill>
                  <a:srgbClr val="FFFF00"/>
                </a:solidFill>
              </a:rPr>
              <a:t>, </a:t>
            </a:r>
            <a:r>
              <a:rPr lang="pt-BR" altLang="pt-BR" sz="1100" dirty="0" err="1">
                <a:solidFill>
                  <a:srgbClr val="FFFF00"/>
                </a:solidFill>
              </a:rPr>
              <a:t>text</a:t>
            </a:r>
            <a:r>
              <a:rPr lang="pt-BR" altLang="pt-BR" sz="1100" dirty="0">
                <a:solidFill>
                  <a:srgbClr val="FFFF00"/>
                </a:solidFill>
              </a:rPr>
              <a:t>/</a:t>
            </a:r>
            <a:r>
              <a:rPr lang="pt-BR" altLang="pt-BR" sz="1100" dirty="0" err="1">
                <a:solidFill>
                  <a:srgbClr val="FFFF00"/>
                </a:solidFill>
              </a:rPr>
              <a:t>plain</a:t>
            </a:r>
            <a:r>
              <a:rPr lang="pt-BR" altLang="pt-BR" sz="1100" dirty="0">
                <a:solidFill>
                  <a:srgbClr val="FFFF00"/>
                </a:solidFill>
              </a:rPr>
              <a:t>, */*" }, "</a:t>
            </a:r>
            <a:r>
              <a:rPr lang="pt-BR" altLang="pt-BR" sz="1100" dirty="0" err="1">
                <a:solidFill>
                  <a:srgbClr val="FFFF00"/>
                </a:solidFill>
              </a:rPr>
              <a:t>transformRequest</a:t>
            </a:r>
            <a:r>
              <a:rPr lang="pt-BR" altLang="pt-BR" sz="1100" dirty="0">
                <a:solidFill>
                  <a:srgbClr val="FFFF00"/>
                </a:solidFill>
              </a:rPr>
              <a:t>": [ </a:t>
            </a:r>
            <a:r>
              <a:rPr lang="pt-BR" altLang="pt-BR" sz="1100" dirty="0" err="1">
                <a:solidFill>
                  <a:srgbClr val="FFFF00"/>
                </a:solidFill>
              </a:rPr>
              <a:t>null</a:t>
            </a:r>
            <a:r>
              <a:rPr lang="pt-BR" altLang="pt-BR" sz="1100" dirty="0">
                <a:solidFill>
                  <a:srgbClr val="FFFF00"/>
                </a:solidFill>
              </a:rPr>
              <a:t> ], "</a:t>
            </a:r>
            <a:r>
              <a:rPr lang="pt-BR" altLang="pt-BR" sz="1100" dirty="0" err="1">
                <a:solidFill>
                  <a:srgbClr val="FFFF00"/>
                </a:solidFill>
              </a:rPr>
              <a:t>transformResponse</a:t>
            </a:r>
            <a:r>
              <a:rPr lang="pt-BR" altLang="pt-BR" sz="1100" dirty="0">
                <a:solidFill>
                  <a:srgbClr val="FFFF00"/>
                </a:solidFill>
              </a:rPr>
              <a:t>": [ </a:t>
            </a:r>
            <a:r>
              <a:rPr lang="pt-BR" altLang="pt-BR" sz="1100" dirty="0" err="1">
                <a:solidFill>
                  <a:srgbClr val="FFFF00"/>
                </a:solidFill>
              </a:rPr>
              <a:t>null</a:t>
            </a:r>
            <a:r>
              <a:rPr lang="pt-BR" altLang="pt-BR" sz="1100" dirty="0">
                <a:solidFill>
                  <a:srgbClr val="FFFF00"/>
                </a:solidFill>
              </a:rPr>
              <a:t> ], "timeout": 0, "</a:t>
            </a:r>
            <a:r>
              <a:rPr lang="pt-BR" altLang="pt-BR" sz="1100" dirty="0" err="1">
                <a:solidFill>
                  <a:srgbClr val="FFFF00"/>
                </a:solidFill>
              </a:rPr>
              <a:t>xsrfCookieName</a:t>
            </a:r>
            <a:r>
              <a:rPr lang="pt-BR" altLang="pt-BR" sz="1100" dirty="0">
                <a:solidFill>
                  <a:srgbClr val="FFFF00"/>
                </a:solidFill>
              </a:rPr>
              <a:t>": "XSRF-TOKEN", "</a:t>
            </a:r>
            <a:r>
              <a:rPr lang="pt-BR" altLang="pt-BR" sz="1100" dirty="0" err="1">
                <a:solidFill>
                  <a:srgbClr val="FFFF00"/>
                </a:solidFill>
              </a:rPr>
              <a:t>xsrfHeaderName</a:t>
            </a:r>
            <a:r>
              <a:rPr lang="pt-BR" altLang="pt-BR" sz="1100" dirty="0">
                <a:solidFill>
                  <a:srgbClr val="FFFF00"/>
                </a:solidFill>
              </a:rPr>
              <a:t>": "X-XSRF-TOKEN", "</a:t>
            </a:r>
            <a:r>
              <a:rPr lang="pt-BR" altLang="pt-BR" sz="1100" dirty="0" err="1">
                <a:solidFill>
                  <a:srgbClr val="FFFF00"/>
                </a:solidFill>
              </a:rPr>
              <a:t>maxContentLength</a:t>
            </a:r>
            <a:r>
              <a:rPr lang="pt-BR" altLang="pt-BR" sz="1100" dirty="0">
                <a:solidFill>
                  <a:srgbClr val="FFFF00"/>
                </a:solidFill>
              </a:rPr>
              <a:t>": -1, "</a:t>
            </a:r>
            <a:r>
              <a:rPr lang="pt-BR" altLang="pt-BR" sz="1100" dirty="0" err="1">
                <a:solidFill>
                  <a:srgbClr val="FFFF00"/>
                </a:solidFill>
              </a:rPr>
              <a:t>maxBodyLength</a:t>
            </a:r>
            <a:r>
              <a:rPr lang="pt-BR" altLang="pt-BR" sz="1100" dirty="0">
                <a:solidFill>
                  <a:srgbClr val="FFFF00"/>
                </a:solidFill>
              </a:rPr>
              <a:t>": -1 }, "</a:t>
            </a:r>
            <a:r>
              <a:rPr lang="pt-BR" altLang="pt-BR" sz="1100" dirty="0" err="1">
                <a:solidFill>
                  <a:srgbClr val="FFFF00"/>
                </a:solidFill>
              </a:rPr>
              <a:t>request</a:t>
            </a:r>
            <a:r>
              <a:rPr lang="pt-BR" altLang="pt-BR" sz="1100" dirty="0">
                <a:solidFill>
                  <a:srgbClr val="FFFF00"/>
                </a:solidFill>
              </a:rPr>
              <a:t>": {} }</a:t>
            </a:r>
          </a:p>
          <a:p>
            <a:pPr>
              <a:spcBef>
                <a:spcPct val="0"/>
              </a:spcBef>
            </a:pPr>
            <a:endParaRPr lang="pt-BR" altLang="pt-BR" sz="1800" dirty="0"/>
          </a:p>
          <a:p>
            <a:pPr>
              <a:spcBef>
                <a:spcPct val="0"/>
              </a:spcBef>
            </a:pPr>
            <a:r>
              <a:rPr lang="pt-BR" altLang="pt-BR" sz="1800" b="1" dirty="0" err="1">
                <a:solidFill>
                  <a:srgbClr val="FFFF00"/>
                </a:solidFill>
              </a:rPr>
              <a:t>response</a:t>
            </a:r>
            <a:r>
              <a:rPr lang="pt-BR" altLang="pt-BR" sz="1800" dirty="0" err="1">
                <a:solidFill>
                  <a:schemeClr val="bg1"/>
                </a:solidFill>
              </a:rPr>
              <a:t>.data</a:t>
            </a:r>
            <a:r>
              <a:rPr lang="pt-BR" altLang="pt-BR" sz="1800" dirty="0">
                <a:solidFill>
                  <a:schemeClr val="bg1"/>
                </a:solidFill>
              </a:rPr>
              <a:t> </a:t>
            </a:r>
            <a:r>
              <a:rPr lang="pt-BR" altLang="pt-BR" sz="1400" dirty="0">
                <a:solidFill>
                  <a:schemeClr val="bg1"/>
                </a:solidFill>
              </a:rPr>
              <a:t>(somente os dados JSON)</a:t>
            </a:r>
          </a:p>
          <a:p>
            <a:pPr>
              <a:spcBef>
                <a:spcPct val="0"/>
              </a:spcBef>
            </a:pPr>
            <a:r>
              <a:rPr lang="pt-BR" altLang="pt-BR" sz="1200" dirty="0">
                <a:solidFill>
                  <a:srgbClr val="FFFF00"/>
                </a:solidFill>
              </a:rPr>
              <a:t>{ "</a:t>
            </a:r>
            <a:r>
              <a:rPr lang="pt-BR" altLang="pt-BR" sz="1200" dirty="0" err="1">
                <a:solidFill>
                  <a:srgbClr val="FFFF00"/>
                </a:solidFill>
              </a:rPr>
              <a:t>cep</a:t>
            </a:r>
            <a:r>
              <a:rPr lang="pt-BR" altLang="pt-BR" sz="1200" dirty="0">
                <a:solidFill>
                  <a:srgbClr val="FFFF00"/>
                </a:solidFill>
              </a:rPr>
              <a:t>": "01001-000", "logradouro": "Praça da Sé", "complemento": "lado ímpar", "bairro": "Sé", "localidade": "São Paulo", "uf": "SP", "</a:t>
            </a:r>
            <a:r>
              <a:rPr lang="pt-BR" altLang="pt-BR" sz="1200" dirty="0" err="1">
                <a:solidFill>
                  <a:srgbClr val="FFFF00"/>
                </a:solidFill>
              </a:rPr>
              <a:t>ibge</a:t>
            </a:r>
            <a:r>
              <a:rPr lang="pt-BR" altLang="pt-BR" sz="1200" dirty="0">
                <a:solidFill>
                  <a:srgbClr val="FFFF00"/>
                </a:solidFill>
              </a:rPr>
              <a:t>": "3550308", "</a:t>
            </a:r>
            <a:r>
              <a:rPr lang="pt-BR" altLang="pt-BR" sz="1200" dirty="0" err="1">
                <a:solidFill>
                  <a:srgbClr val="FFFF00"/>
                </a:solidFill>
              </a:rPr>
              <a:t>gia</a:t>
            </a:r>
            <a:r>
              <a:rPr lang="pt-BR" altLang="pt-BR" sz="1200" dirty="0">
                <a:solidFill>
                  <a:srgbClr val="FFFF00"/>
                </a:solidFill>
              </a:rPr>
              <a:t>": "1004", "</a:t>
            </a:r>
            <a:r>
              <a:rPr lang="pt-BR" altLang="pt-BR" sz="1200" dirty="0" err="1">
                <a:solidFill>
                  <a:srgbClr val="FFFF00"/>
                </a:solidFill>
              </a:rPr>
              <a:t>ddd</a:t>
            </a:r>
            <a:r>
              <a:rPr lang="pt-BR" altLang="pt-BR" sz="1200" dirty="0">
                <a:solidFill>
                  <a:srgbClr val="FFFF00"/>
                </a:solidFill>
              </a:rPr>
              <a:t>": "11", "</a:t>
            </a:r>
            <a:r>
              <a:rPr lang="pt-BR" altLang="pt-BR" sz="1200" dirty="0" err="1">
                <a:solidFill>
                  <a:srgbClr val="FFFF00"/>
                </a:solidFill>
              </a:rPr>
              <a:t>siafi</a:t>
            </a:r>
            <a:r>
              <a:rPr lang="pt-BR" altLang="pt-BR" sz="1200" dirty="0">
                <a:solidFill>
                  <a:srgbClr val="FFFF00"/>
                </a:solidFill>
              </a:rPr>
              <a:t>": "7107" } </a:t>
            </a:r>
          </a:p>
          <a:p>
            <a:pPr>
              <a:spcBef>
                <a:spcPct val="0"/>
              </a:spcBef>
            </a:pPr>
            <a:endParaRPr lang="pt-BR" altLang="pt-BR" sz="1800" dirty="0"/>
          </a:p>
          <a:p>
            <a:pPr>
              <a:spcBef>
                <a:spcPct val="0"/>
              </a:spcBef>
            </a:pPr>
            <a:r>
              <a:rPr lang="pt-BR" altLang="pt-BR" sz="1800" b="1" dirty="0" err="1">
                <a:solidFill>
                  <a:srgbClr val="FFFF00"/>
                </a:solidFill>
              </a:rPr>
              <a:t>response</a:t>
            </a:r>
            <a:r>
              <a:rPr lang="pt-BR" altLang="pt-BR" sz="1800" dirty="0" err="1">
                <a:solidFill>
                  <a:schemeClr val="bg1"/>
                </a:solidFill>
              </a:rPr>
              <a:t>.data.localidade</a:t>
            </a:r>
            <a:r>
              <a:rPr lang="pt-BR" altLang="pt-BR" sz="1800" dirty="0">
                <a:solidFill>
                  <a:schemeClr val="bg1"/>
                </a:solidFill>
              </a:rPr>
              <a:t> </a:t>
            </a:r>
            <a:r>
              <a:rPr lang="pt-BR" altLang="pt-BR" sz="1400" dirty="0">
                <a:solidFill>
                  <a:schemeClr val="bg1"/>
                </a:solidFill>
              </a:rPr>
              <a:t>(um determinado elemento)</a:t>
            </a:r>
            <a:endParaRPr lang="pt-BR" altLang="pt-BR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pt-BR" altLang="pt-BR" sz="1200" dirty="0">
                <a:solidFill>
                  <a:srgbClr val="FFFF00"/>
                </a:solidFill>
              </a:rPr>
              <a:t>São Paulo </a:t>
            </a:r>
            <a:endParaRPr lang="pt-BR" altLang="pt-BR" sz="1800" dirty="0">
              <a:solidFill>
                <a:srgbClr val="FFFF00"/>
              </a:solidFill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 flipH="1">
            <a:off x="1943099" y="1268833"/>
            <a:ext cx="2790825" cy="180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96697"/>
      </p:ext>
    </p:extLst>
  </p:cSld>
  <p:clrMapOvr>
    <a:masterClrMapping/>
  </p:clrMapOvr>
  <p:transition spd="med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7947392" y="2574150"/>
            <a:ext cx="6858000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pt-BR" sz="8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Mapeando elementos </a:t>
            </a:r>
            <a:r>
              <a:rPr lang="pt-BR" sz="8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endParaRPr lang="pt-BR" sz="8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" y="416697"/>
            <a:ext cx="7765365" cy="621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53866" y="5530728"/>
            <a:ext cx="3736403" cy="132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5AB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Vue.js</a:t>
            </a:r>
            <a:endParaRPr lang="en-US" altLang="pt-BR" sz="4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84867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0" y="0"/>
            <a:ext cx="11982450" cy="6473825"/>
          </a:xfrm>
        </p:spPr>
        <p:txBody>
          <a:bodyPr/>
          <a:lstStyle/>
          <a:p>
            <a:pPr marL="0" indent="0" eaLnBrk="1" hangingPunct="1"/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Mapeando os inputs                                             v-</a:t>
            </a:r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-   v-</a:t>
            </a:r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model.lazy</a:t>
            </a:r>
            <a:endParaRPr lang="pt-BR" altLang="pt-BR" sz="2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8800" y="615194"/>
            <a:ext cx="10160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pt-BR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20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numero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20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sz="2800" b="1" i="1" dirty="0">
                <a:solidFill>
                  <a:srgbClr val="7F007F"/>
                </a:solidFill>
                <a:latin typeface="Consolas" panose="020B0609020204030204" pitchFamily="49" charset="0"/>
              </a:rPr>
              <a:t>v-model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numero</a:t>
            </a:r>
            <a:r>
              <a:rPr lang="en-US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defRPr/>
            </a:pPr>
            <a:r>
              <a:rPr lang="pt-BR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pt-BR" sz="20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pt-BR" sz="20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"nome" </a:t>
            </a:r>
            <a:r>
              <a:rPr lang="pt-BR" sz="20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text</a:t>
            </a:r>
            <a:r>
              <a:rPr lang="pt-BR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2800" b="1" i="1" dirty="0">
                <a:solidFill>
                  <a:srgbClr val="7F007F"/>
                </a:solidFill>
                <a:latin typeface="Consolas" panose="020B0609020204030204" pitchFamily="49" charset="0"/>
              </a:rPr>
              <a:t>v-</a:t>
            </a:r>
            <a:r>
              <a:rPr lang="pt-BR" sz="2800" b="1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model.lazy</a:t>
            </a:r>
            <a:r>
              <a:rPr lang="pt-BR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"nome"</a:t>
            </a:r>
            <a:r>
              <a:rPr lang="pt-BR" sz="2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20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partido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20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sz="2800" b="1" i="1" dirty="0">
                <a:solidFill>
                  <a:srgbClr val="7F007F"/>
                </a:solidFill>
                <a:latin typeface="Consolas" panose="020B0609020204030204" pitchFamily="49" charset="0"/>
              </a:rPr>
              <a:t>v-</a:t>
            </a:r>
            <a:r>
              <a:rPr lang="en-US" sz="2800" b="1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model.lazy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partido</a:t>
            </a:r>
            <a:r>
              <a:rPr lang="en-US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pt-BR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pt-BR" sz="20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pt-BR" sz="20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"foto" </a:t>
            </a:r>
            <a:r>
              <a:rPr lang="pt-BR" sz="20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"foto" </a:t>
            </a:r>
            <a:r>
              <a:rPr lang="pt-BR" sz="20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"file" </a:t>
            </a:r>
            <a:r>
              <a:rPr lang="pt-BR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defRPr/>
            </a:pPr>
            <a:r>
              <a:rPr lang="pt-BR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pt-BR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2000" dirty="0"/>
          </a:p>
        </p:txBody>
      </p:sp>
      <p:sp>
        <p:nvSpPr>
          <p:cNvPr id="2" name="Retângulo 1"/>
          <p:cNvSpPr/>
          <p:nvPr/>
        </p:nvSpPr>
        <p:spPr>
          <a:xfrm>
            <a:off x="1952207" y="3033442"/>
            <a:ext cx="7597775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default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numero: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partido: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preencheForm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numero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"Jose"</a:t>
            </a:r>
            <a:r>
              <a:rPr lang="pt-BR" dirty="0">
                <a:solidFill>
                  <a:srgbClr val="F44747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partido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"PP";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} 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-166712" y="140002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template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1399491" y="45140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2616444015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41276" y="99368"/>
            <a:ext cx="1132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41276" y="1150566"/>
            <a:ext cx="1142186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nter-regular"/>
              </a:rPr>
              <a:t>Vue.js (</a:t>
            </a:r>
            <a:r>
              <a:rPr lang="en-US" sz="2400" dirty="0" err="1">
                <a:solidFill>
                  <a:schemeClr val="bg1"/>
                </a:solidFill>
                <a:latin typeface="inter-regular"/>
              </a:rPr>
              <a:t>pronunciado</a:t>
            </a:r>
            <a:r>
              <a:rPr lang="en-US" sz="2400" dirty="0">
                <a:solidFill>
                  <a:schemeClr val="bg1"/>
                </a:solidFill>
                <a:latin typeface="inter-regula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inter-regular"/>
              </a:rPr>
              <a:t>como</a:t>
            </a:r>
            <a:r>
              <a:rPr lang="en-US" sz="2400" dirty="0">
                <a:solidFill>
                  <a:schemeClr val="bg1"/>
                </a:solidFill>
                <a:latin typeface="inter-regular"/>
              </a:rPr>
              <a:t> View.js </a:t>
            </a:r>
            <a:r>
              <a:rPr lang="en-US" sz="2400" dirty="0" err="1">
                <a:solidFill>
                  <a:schemeClr val="bg1"/>
                </a:solidFill>
                <a:latin typeface="inter-regular"/>
              </a:rPr>
              <a:t>ou</a:t>
            </a:r>
            <a:r>
              <a:rPr lang="en-US" sz="2400" dirty="0">
                <a:solidFill>
                  <a:schemeClr val="bg1"/>
                </a:solidFill>
                <a:latin typeface="inter-regula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inter-regular"/>
              </a:rPr>
              <a:t>simplesmente</a:t>
            </a:r>
            <a:r>
              <a:rPr lang="en-US" sz="2400" dirty="0">
                <a:solidFill>
                  <a:schemeClr val="bg1"/>
                </a:solidFill>
                <a:latin typeface="inter-regular"/>
              </a:rPr>
              <a:t> View) é um </a:t>
            </a:r>
            <a:r>
              <a:rPr lang="en-US" sz="2400" b="1" i="1" dirty="0">
                <a:solidFill>
                  <a:schemeClr val="bg1"/>
                </a:solidFill>
                <a:latin typeface="inter-bold"/>
              </a:rPr>
              <a:t>open-source progressive JavaScript framework</a:t>
            </a:r>
            <a:r>
              <a:rPr lang="en-US" sz="2400" dirty="0">
                <a:solidFill>
                  <a:schemeClr val="bg1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inter-regular"/>
              </a:rPr>
              <a:t>utilizado</a:t>
            </a:r>
            <a:r>
              <a:rPr lang="en-US" sz="2400" dirty="0">
                <a:solidFill>
                  <a:schemeClr val="bg1"/>
                </a:solidFill>
                <a:latin typeface="inter-regular"/>
              </a:rPr>
              <a:t> no </a:t>
            </a:r>
            <a:r>
              <a:rPr lang="en-US" sz="2400" dirty="0" err="1">
                <a:solidFill>
                  <a:schemeClr val="bg1"/>
                </a:solidFill>
                <a:latin typeface="inter-regular"/>
              </a:rPr>
              <a:t>desenvolvimento</a:t>
            </a:r>
            <a:r>
              <a:rPr lang="en-US" sz="2400" dirty="0">
                <a:solidFill>
                  <a:schemeClr val="bg1"/>
                </a:solidFill>
                <a:latin typeface="inter-regular"/>
              </a:rPr>
              <a:t> interfaces web </a:t>
            </a:r>
            <a:r>
              <a:rPr lang="en-US" sz="2400" dirty="0" err="1">
                <a:solidFill>
                  <a:schemeClr val="bg1"/>
                </a:solidFill>
                <a:latin typeface="inter-regular"/>
              </a:rPr>
              <a:t>interativas</a:t>
            </a:r>
            <a:r>
              <a:rPr lang="en-US" sz="2400" dirty="0">
                <a:solidFill>
                  <a:schemeClr val="bg1"/>
                </a:solidFill>
                <a:latin typeface="inter-regular"/>
              </a:rPr>
              <a:t> e </a:t>
            </a:r>
            <a:r>
              <a:rPr lang="en-US" sz="2400" b="1" dirty="0">
                <a:solidFill>
                  <a:schemeClr val="bg1"/>
                </a:solidFill>
                <a:latin typeface="inter-bold"/>
              </a:rPr>
              <a:t>single-page applications (SPAs)</a:t>
            </a:r>
            <a:r>
              <a:rPr lang="en-US" sz="2400" dirty="0">
                <a:solidFill>
                  <a:schemeClr val="bg1"/>
                </a:solidFill>
                <a:latin typeface="inter-regular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latin typeface="inter-regular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Single page application or SPA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é uma aplicação Web ou um website que fornece aos usuários uma experiência muito fluida, reativa e rápida semelhante a um aplicativo de desktop.</a:t>
            </a:r>
          </a:p>
          <a:p>
            <a:endParaRPr lang="pt-BR" sz="2400" dirty="0">
              <a:solidFill>
                <a:schemeClr val="bg1"/>
              </a:solidFill>
              <a:latin typeface="inter-regular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inter-regular"/>
              </a:rPr>
              <a:t>SPAs</a:t>
            </a:r>
            <a:r>
              <a:rPr lang="en-US" sz="2400" dirty="0">
                <a:solidFill>
                  <a:schemeClr val="bg1"/>
                </a:solidFill>
                <a:latin typeface="inter-regular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inter-regular"/>
              </a:rPr>
              <a:t>contém menus, botões e blocos em uma única página. Quando um usuário clica em qualquer um deles, ele reescreve dinamicamente a página atual em vez de carregar novas páginas inteiras de um servidor. Essa é a razão por trás de sua velocidade rápida e reativa.</a:t>
            </a:r>
            <a:endParaRPr lang="en-US" sz="2400" dirty="0">
              <a:solidFill>
                <a:schemeClr val="bg1"/>
              </a:solidFill>
              <a:latin typeface="inter-regular"/>
            </a:endParaRP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665398"/>
      </p:ext>
    </p:extLst>
  </p:cSld>
  <p:clrMapOvr>
    <a:masterClrMapping/>
  </p:clrMapOvr>
  <p:transition spd="med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0" y="0"/>
            <a:ext cx="11982450" cy="6473825"/>
          </a:xfrm>
        </p:spPr>
        <p:txBody>
          <a:bodyPr/>
          <a:lstStyle/>
          <a:p>
            <a:pPr marL="0" indent="0" eaLnBrk="1" hangingPunct="1"/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Mapeando os inputs                                             v-</a:t>
            </a:r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-   v-</a:t>
            </a:r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model.lazy</a:t>
            </a:r>
            <a:endParaRPr lang="pt-BR" altLang="pt-BR" sz="2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16000" y="548640"/>
            <a:ext cx="9105900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 default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 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numero: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nome: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partido: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},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 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preencheForm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numero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"Jose"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partido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"PP"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 }  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  &lt;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form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     &lt;input 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="numero" 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type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pt-BR" sz="1600" dirty="0">
                <a:solidFill>
                  <a:srgbClr val="FFC000"/>
                </a:solidFill>
                <a:latin typeface="Consolas" panose="020B0609020204030204" pitchFamily="49" charset="0"/>
              </a:rPr>
              <a:t>v-</a:t>
            </a:r>
            <a:r>
              <a:rPr lang="pt-BR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model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="numero" /&gt;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     &lt;input 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="nome" 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type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pt-BR" sz="1600" dirty="0">
                <a:solidFill>
                  <a:srgbClr val="FFC000"/>
                </a:solidFill>
                <a:latin typeface="Consolas" panose="020B0609020204030204" pitchFamily="49" charset="0"/>
              </a:rPr>
              <a:t>v-</a:t>
            </a:r>
            <a:r>
              <a:rPr lang="pt-BR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model.lazy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="nome" /&gt; 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     &lt;input 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="partido" 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type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pt-BR" sz="1600" dirty="0">
                <a:solidFill>
                  <a:srgbClr val="FFC000"/>
                </a:solidFill>
                <a:latin typeface="Consolas" panose="020B0609020204030204" pitchFamily="49" charset="0"/>
              </a:rPr>
              <a:t>v-</a:t>
            </a:r>
            <a:r>
              <a:rPr lang="pt-BR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model.lazy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="partido" /&gt; 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     &lt;input id="foto" 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="foto" 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type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="file" /&gt;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   &lt;/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form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   &lt;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C000"/>
                </a:solidFill>
                <a:latin typeface="Consolas" panose="020B0609020204030204" pitchFamily="49" charset="0"/>
              </a:rPr>
              <a:t>@click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preencheForm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"&gt;preencher&lt;/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4397"/>
      </p:ext>
    </p:extLst>
  </p:cSld>
  <p:clrMapOvr>
    <a:masterClrMapping/>
  </p:clrMapOvr>
  <p:transition spd="med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7947392" y="2958870"/>
            <a:ext cx="6858000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pt-BR" sz="8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v-</a:t>
            </a:r>
            <a:r>
              <a:rPr lang="pt-BR" sz="8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bind</a:t>
            </a:r>
            <a:endParaRPr lang="pt-BR" sz="8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" y="416697"/>
            <a:ext cx="7765365" cy="621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53866" y="5530728"/>
            <a:ext cx="3736403" cy="132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5AB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Vue.js</a:t>
            </a:r>
            <a:endParaRPr lang="en-US" altLang="pt-BR" sz="4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0793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0" y="14288"/>
            <a:ext cx="11982450" cy="6473825"/>
          </a:xfrm>
        </p:spPr>
        <p:txBody>
          <a:bodyPr/>
          <a:lstStyle/>
          <a:p>
            <a:pPr marL="0" indent="0" eaLnBrk="1" hangingPunct="1"/>
            <a:r>
              <a:rPr lang="pt-BR" altLang="pt-BR" sz="2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Vinculando atributos do </a:t>
            </a:r>
            <a:r>
              <a:rPr lang="pt-BR" altLang="pt-BR" sz="2800" b="1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pt-BR" altLang="pt-BR" sz="2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v-</a:t>
            </a:r>
            <a:r>
              <a:rPr lang="pt-BR" altLang="pt-BR" sz="2800" b="1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bind</a:t>
            </a:r>
            <a:endParaRPr lang="pt-BR" altLang="pt-BR" sz="2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81610" y="1638151"/>
            <a:ext cx="11771630" cy="41857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&lt;template&gt;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v-bind:src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imagem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&lt;button @click="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carregarImagem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()"&gt;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Carregar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Imagem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&lt;/button&gt;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6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&lt;script&gt;</a:t>
            </a:r>
          </a:p>
          <a:p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imagem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}},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methods: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carregarImagem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imagem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"https://www.unoeste.br/fipp/Content/imagens/logo-fipp-440x172.png"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3" name="Texto Explicativo 2 2"/>
          <p:cNvSpPr/>
          <p:nvPr/>
        </p:nvSpPr>
        <p:spPr>
          <a:xfrm>
            <a:off x="5930265" y="473878"/>
            <a:ext cx="4815840" cy="116427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1446"/>
              <a:gd name="adj6" fmla="val -7454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Podemos usar a versão resumida (</a:t>
            </a:r>
            <a:r>
              <a:rPr lang="pt-BR" dirty="0" err="1"/>
              <a:t>Vue</a:t>
            </a:r>
            <a:r>
              <a:rPr lang="pt-BR" dirty="0"/>
              <a:t> 3):</a:t>
            </a:r>
          </a:p>
          <a:p>
            <a:pPr algn="ctr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imagem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44075"/>
      </p:ext>
    </p:extLst>
  </p:cSld>
  <p:clrMapOvr>
    <a:masterClrMapping/>
  </p:clrMapOvr>
  <p:transition spd="med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7947392" y="2958870"/>
            <a:ext cx="6858000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pt-BR" sz="8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v-for</a:t>
            </a:r>
          </a:p>
        </p:txBody>
      </p:sp>
      <p:pic>
        <p:nvPicPr>
          <p:cNvPr id="5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" y="416697"/>
            <a:ext cx="7765365" cy="621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53866" y="5530728"/>
            <a:ext cx="3736403" cy="132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5AB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Vue.js</a:t>
            </a:r>
            <a:endParaRPr lang="en-US" altLang="pt-BR" sz="4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6420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0" y="14288"/>
            <a:ext cx="11982450" cy="6473825"/>
          </a:xfrm>
        </p:spPr>
        <p:txBody>
          <a:bodyPr/>
          <a:lstStyle/>
          <a:p>
            <a:pPr marL="0" indent="0" eaLnBrk="1" hangingPunct="1"/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Iterando com v-for</a:t>
            </a:r>
            <a:endParaRPr lang="pt-BR" altLang="pt-BR" sz="2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08915" y="592812"/>
            <a:ext cx="11755120" cy="61762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"tabela"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C586C0"/>
                </a:solidFill>
                <a:latin typeface="Consolas" panose="020B0609020204030204" pitchFamily="49" charset="0"/>
              </a:rPr>
              <a:t>v-for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dados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{{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numero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}}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 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{{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}}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 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{{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partido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}}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apagar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)"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apagar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 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alterar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)"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alterar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preencheTabela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preencher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ComponenteFor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dados: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} },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preencheTabela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dados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'[{"id":2,"numero":23604,"nome":"Marilda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Fofoqueira","partido":"PSS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"},{ "id": 5,</a:t>
            </a:r>
          </a:p>
          <a:p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                                      "numero": 10300, "nome": "Tadeu da Lanchonete", "partido": "PLP" }]'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apagar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"apagando 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 },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alterar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"alterando 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scoped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674999" y="118884"/>
            <a:ext cx="385240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https://br.vuejs.org/v2/guide/list.html</a:t>
            </a:r>
          </a:p>
        </p:txBody>
      </p:sp>
    </p:spTree>
    <p:extLst>
      <p:ext uri="{BB962C8B-B14F-4D97-AF65-F5344CB8AC3E}">
        <p14:creationId xmlns:p14="http://schemas.microsoft.com/office/powerpoint/2010/main" val="2291490393"/>
      </p:ext>
    </p:extLst>
  </p:cSld>
  <p:clrMapOvr>
    <a:masterClrMapping/>
  </p:clrMapOvr>
  <p:transition spd="med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7526478" y="2223285"/>
            <a:ext cx="6858000" cy="2411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pt-BR" sz="7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</a:t>
            </a:r>
          </a:p>
          <a:p>
            <a:pPr algn="ctr">
              <a:lnSpc>
                <a:spcPts val="6000"/>
              </a:lnSpc>
            </a:pPr>
            <a:r>
              <a:rPr 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Consultando o CEP</a:t>
            </a:r>
          </a:p>
          <a:p>
            <a:pPr algn="ctr">
              <a:lnSpc>
                <a:spcPts val="6000"/>
              </a:lnSpc>
            </a:pPr>
            <a:r>
              <a:rPr 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endereços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76990"/>
            <a:ext cx="5867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4291"/>
      </p:ext>
    </p:extLst>
  </p:cSld>
  <p:clrMapOvr>
    <a:masterClrMapping/>
  </p:clrMapOvr>
  <p:transition spd="med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8056" y="134881"/>
            <a:ext cx="90424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Ao acessar a API https://viacep.com.br/ws/</a:t>
            </a:r>
            <a:r>
              <a:rPr lang="pt-BR" sz="2400" b="1" dirty="0">
                <a:solidFill>
                  <a:srgbClr val="FFFF00"/>
                </a:solidFill>
              </a:rPr>
              <a:t>UF</a:t>
            </a:r>
            <a:r>
              <a:rPr lang="pt-BR" sz="2400" b="1" dirty="0">
                <a:solidFill>
                  <a:schemeClr val="bg1"/>
                </a:solidFill>
              </a:rPr>
              <a:t>/</a:t>
            </a:r>
            <a:r>
              <a:rPr lang="pt-BR" sz="2400" b="1" dirty="0">
                <a:solidFill>
                  <a:srgbClr val="FFFF00"/>
                </a:solidFill>
              </a:rPr>
              <a:t>Cidade</a:t>
            </a:r>
            <a:r>
              <a:rPr lang="pt-BR" sz="2400" b="1" dirty="0">
                <a:solidFill>
                  <a:schemeClr val="bg1"/>
                </a:solidFill>
              </a:rPr>
              <a:t>/</a:t>
            </a:r>
            <a:r>
              <a:rPr lang="pt-BR" sz="2400" b="1" dirty="0">
                <a:solidFill>
                  <a:srgbClr val="FFFF00"/>
                </a:solidFill>
              </a:rPr>
              <a:t>Referência</a:t>
            </a:r>
            <a:r>
              <a:rPr lang="pt-BR" sz="2400" b="1" dirty="0">
                <a:solidFill>
                  <a:schemeClr val="bg1"/>
                </a:solidFill>
              </a:rPr>
              <a:t>/json/</a:t>
            </a:r>
          </a:p>
          <a:p>
            <a:endParaRPr lang="pt-BR" sz="2400" b="1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pt-BR" sz="2400" b="1" dirty="0">
                <a:solidFill>
                  <a:schemeClr val="bg1"/>
                </a:solidFill>
              </a:rPr>
              <a:t>	Temos como retorno uma lista JSON com a relação de </a:t>
            </a:r>
            <a:r>
              <a:rPr lang="pt-BR" sz="2400" b="1" dirty="0" err="1">
                <a:solidFill>
                  <a:schemeClr val="bg1"/>
                </a:solidFill>
              </a:rPr>
              <a:t>CEPs</a:t>
            </a:r>
            <a:r>
              <a:rPr lang="pt-BR" sz="2400" b="1" dirty="0">
                <a:solidFill>
                  <a:schemeClr val="bg1"/>
                </a:solidFill>
              </a:rPr>
              <a:t> e demais dados sobre uma determinada referência. </a:t>
            </a:r>
          </a:p>
          <a:p>
            <a:pPr>
              <a:spcAft>
                <a:spcPts val="600"/>
              </a:spcAft>
            </a:pPr>
            <a:r>
              <a:rPr lang="pt-BR" sz="2400" b="1" dirty="0">
                <a:solidFill>
                  <a:schemeClr val="bg1"/>
                </a:solidFill>
              </a:rPr>
              <a:t>	A referência pode ser o nome de uma rua, avenida, praça, ou seja, um logradouro qualquer.</a:t>
            </a:r>
          </a:p>
          <a:p>
            <a:pPr>
              <a:spcAft>
                <a:spcPts val="600"/>
              </a:spcAft>
            </a:pPr>
            <a:r>
              <a:rPr lang="pt-BR" sz="2400" b="1" dirty="0">
                <a:solidFill>
                  <a:schemeClr val="bg1"/>
                </a:solidFill>
              </a:rPr>
              <a:t>	Crie uma interface que peça para o usuário escolher um estado, uma cidade e digitar uma referência, na sequência mostre uma tabela com os </a:t>
            </a:r>
            <a:r>
              <a:rPr lang="pt-BR" sz="2400" b="1" dirty="0" err="1">
                <a:solidFill>
                  <a:schemeClr val="bg1"/>
                </a:solidFill>
              </a:rPr>
              <a:t>ceps</a:t>
            </a:r>
            <a:r>
              <a:rPr lang="pt-BR" sz="2400" b="1" dirty="0">
                <a:solidFill>
                  <a:schemeClr val="bg1"/>
                </a:solidFill>
              </a:rPr>
              <a:t> resultantes. </a:t>
            </a:r>
          </a:p>
          <a:p>
            <a:pPr>
              <a:spcAft>
                <a:spcPts val="600"/>
              </a:spcAft>
            </a:pPr>
            <a:r>
              <a:rPr lang="pt-BR" sz="2400" b="1" dirty="0">
                <a:solidFill>
                  <a:schemeClr val="bg1"/>
                </a:solidFill>
              </a:rPr>
              <a:t>	Na tabela crie colunas para:</a:t>
            </a:r>
          </a:p>
          <a:p>
            <a:pPr>
              <a:spcAft>
                <a:spcPts val="600"/>
              </a:spcAft>
            </a:pPr>
            <a:r>
              <a:rPr lang="pt-BR" sz="2400" b="1" dirty="0">
                <a:solidFill>
                  <a:schemeClr val="bg1"/>
                </a:solidFill>
              </a:rPr>
              <a:t>CEP  LOGRADOURO  COMPLEMENTO  BAIRRO</a:t>
            </a:r>
          </a:p>
          <a:p>
            <a:pPr>
              <a:spcAft>
                <a:spcPts val="600"/>
              </a:spcAft>
            </a:pPr>
            <a:endParaRPr lang="pt-BR" b="1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pt-BR" b="1" dirty="0">
                <a:solidFill>
                  <a:schemeClr val="bg1"/>
                </a:solidFill>
              </a:rPr>
              <a:t>Relação de municípios de um estado:</a:t>
            </a:r>
          </a:p>
          <a:p>
            <a:r>
              <a:rPr lang="pt-BR" dirty="0"/>
              <a:t>https://servicodados.ibge.gov.br/api/v1/localidades/estados/{UF}/municipios</a:t>
            </a:r>
          </a:p>
          <a:p>
            <a:pPr>
              <a:spcAft>
                <a:spcPts val="600"/>
              </a:spcAft>
            </a:pPr>
            <a:r>
              <a:rPr lang="pt-BR" b="1" dirty="0">
                <a:solidFill>
                  <a:schemeClr val="bg1"/>
                </a:solidFill>
              </a:rPr>
              <a:t>Relação de estados/</a:t>
            </a:r>
            <a:r>
              <a:rPr lang="pt-BR" b="1" dirty="0" err="1">
                <a:solidFill>
                  <a:schemeClr val="bg1"/>
                </a:solidFill>
              </a:rPr>
              <a:t>UFs</a:t>
            </a:r>
            <a:r>
              <a:rPr lang="pt-BR" b="1" dirty="0">
                <a:solidFill>
                  <a:schemeClr val="bg1"/>
                </a:solidFill>
              </a:rPr>
              <a:t>:</a:t>
            </a:r>
          </a:p>
          <a:p>
            <a:r>
              <a:rPr lang="pt-BR" dirty="0"/>
              <a:t>https://servicodados.ibge.gov.br/api/v1/localidades/estados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005" y="1151769"/>
            <a:ext cx="2867425" cy="540142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9252006" y="265507"/>
            <a:ext cx="2867424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hlinkClick r:id="rId3"/>
              </a:rPr>
              <a:t>https://viacep.com.br/ws/SP/Presidente Prudente/Rua Jose </a:t>
            </a:r>
            <a:r>
              <a:rPr lang="pt-BR" sz="1600" b="1" dirty="0" err="1">
                <a:solidFill>
                  <a:schemeClr val="bg1"/>
                </a:solidFill>
                <a:hlinkClick r:id="rId3"/>
              </a:rPr>
              <a:t>Bongiovani</a:t>
            </a:r>
            <a:r>
              <a:rPr lang="pt-BR" sz="1600" b="1" dirty="0">
                <a:solidFill>
                  <a:schemeClr val="bg1"/>
                </a:solidFill>
                <a:hlinkClick r:id="rId3"/>
              </a:rPr>
              <a:t>/</a:t>
            </a:r>
            <a:r>
              <a:rPr lang="pt-BR" sz="1600" b="1" dirty="0" err="1">
                <a:solidFill>
                  <a:schemeClr val="bg1"/>
                </a:solidFill>
                <a:hlinkClick r:id="rId3"/>
              </a:rPr>
              <a:t>json</a:t>
            </a:r>
            <a:r>
              <a:rPr lang="pt-BR" sz="1600" b="1" dirty="0">
                <a:solidFill>
                  <a:schemeClr val="bg1"/>
                </a:solidFill>
                <a:hlinkClick r:id="rId3"/>
              </a:rPr>
              <a:t>/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05715"/>
      </p:ext>
    </p:extLst>
  </p:cSld>
  <p:clrMapOvr>
    <a:masterClrMapping/>
  </p:clrMapOvr>
  <p:transition spd="med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7947392" y="2613391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pt-BR" sz="8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v-if</a:t>
            </a:r>
            <a:endParaRPr lang="pt-BR" sz="8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6000"/>
              </a:lnSpc>
            </a:pPr>
            <a:endParaRPr lang="pt-BR" sz="8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" y="416697"/>
            <a:ext cx="7765365" cy="621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53866" y="5530728"/>
            <a:ext cx="3736403" cy="132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5AB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Vue.js</a:t>
            </a:r>
            <a:endParaRPr lang="en-US" altLang="pt-BR" sz="4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49008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0" y="14288"/>
            <a:ext cx="11982450" cy="6473825"/>
          </a:xfrm>
        </p:spPr>
        <p:txBody>
          <a:bodyPr/>
          <a:lstStyle/>
          <a:p>
            <a:pPr marL="0" indent="0" eaLnBrk="1" hangingPunct="1"/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Instruções condicionais   </a:t>
            </a:r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v-if</a:t>
            </a:r>
            <a:endParaRPr lang="pt-BR" altLang="pt-BR" sz="2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181225" y="820173"/>
            <a:ext cx="7153275" cy="563231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v-if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visivel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Oieee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....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visivel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mostrar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visivel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!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visivel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scoped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02501"/>
      </p:ext>
    </p:extLst>
  </p:cSld>
  <p:clrMapOvr>
    <a:masterClrMapping/>
  </p:clrMapOvr>
  <p:transition spd="med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0" y="14288"/>
            <a:ext cx="11982450" cy="6473825"/>
          </a:xfrm>
        </p:spPr>
        <p:txBody>
          <a:bodyPr/>
          <a:lstStyle/>
          <a:p>
            <a:pPr marL="0" indent="0" eaLnBrk="1" hangingPunct="1"/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Instruções condicionais   </a:t>
            </a:r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v-if</a:t>
            </a:r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altLang="pt-BR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exemplo mais completo</a:t>
            </a:r>
            <a:endParaRPr lang="pt-BR" altLang="pt-BR" sz="2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61950" y="529174"/>
            <a:ext cx="8658225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v-if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visivel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Oieee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....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Apareci {{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}}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v-if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pt-B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vez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v-if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pt-B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vezes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contar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(), 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mostrar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()"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mostrar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visivel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mostrar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visivel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!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visivel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; },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contar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(!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visivel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++; }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scoped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15537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44269" y="-47070"/>
            <a:ext cx="2247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https://vuejs.org/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69875" y="2321967"/>
            <a:ext cx="4495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Instalando o </a:t>
            </a:r>
            <a:r>
              <a:rPr lang="pt-BR" sz="2000" b="1" dirty="0" err="1">
                <a:solidFill>
                  <a:schemeClr val="bg1"/>
                </a:solidFill>
              </a:rPr>
              <a:t>Vue</a:t>
            </a:r>
            <a:r>
              <a:rPr lang="pt-BR" sz="2000" b="1" dirty="0">
                <a:solidFill>
                  <a:schemeClr val="bg1"/>
                </a:solidFill>
              </a:rPr>
              <a:t> CLI para Vue.js 3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69875" y="2914744"/>
            <a:ext cx="3724096" cy="415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 install -g @</a:t>
            </a:r>
            <a:r>
              <a:rPr lang="en-US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vue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/cli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69875" y="285675"/>
            <a:ext cx="118338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Vue.js oferece um </a:t>
            </a:r>
            <a:r>
              <a:rPr lang="pt-BR" sz="2800" dirty="0" err="1">
                <a:solidFill>
                  <a:schemeClr val="bg1"/>
                </a:solidFill>
              </a:rPr>
              <a:t>command-line</a:t>
            </a:r>
            <a:r>
              <a:rPr lang="pt-BR" sz="2800" dirty="0">
                <a:solidFill>
                  <a:schemeClr val="bg1"/>
                </a:solidFill>
              </a:rPr>
              <a:t> interface (CLI) para rapidamente construir aplicações SPA (Single Page </a:t>
            </a:r>
            <a:r>
              <a:rPr lang="pt-BR" sz="2800" dirty="0" err="1">
                <a:solidFill>
                  <a:schemeClr val="bg1"/>
                </a:solidFill>
              </a:rPr>
              <a:t>Applications</a:t>
            </a:r>
            <a:r>
              <a:rPr lang="pt-BR" sz="2800" dirty="0">
                <a:solidFill>
                  <a:schemeClr val="bg1"/>
                </a:solidFill>
              </a:rPr>
              <a:t>)*</a:t>
            </a:r>
          </a:p>
        </p:txBody>
      </p:sp>
      <p:sp>
        <p:nvSpPr>
          <p:cNvPr id="6" name="Retângulo 5"/>
          <p:cNvSpPr/>
          <p:nvPr/>
        </p:nvSpPr>
        <p:spPr>
          <a:xfrm>
            <a:off x="306181" y="4013292"/>
            <a:ext cx="3724096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uninstall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vue-cli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 -g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69875" y="3550490"/>
            <a:ext cx="8504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Caso já exista uma versão anterior do </a:t>
            </a:r>
            <a:r>
              <a:rPr lang="pt-BR" sz="2000" b="1" dirty="0" err="1">
                <a:solidFill>
                  <a:schemeClr val="bg1"/>
                </a:solidFill>
              </a:rPr>
              <a:t>Vue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  <a:r>
              <a:rPr lang="pt-BR" sz="2000" b="1" dirty="0" err="1">
                <a:solidFill>
                  <a:schemeClr val="bg1"/>
                </a:solidFill>
              </a:rPr>
              <a:t>Cli</a:t>
            </a:r>
            <a:r>
              <a:rPr lang="pt-BR" sz="2000" b="1" dirty="0">
                <a:solidFill>
                  <a:schemeClr val="bg1"/>
                </a:solidFill>
              </a:rPr>
              <a:t>, faça a desinstalação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06180" y="1789167"/>
            <a:ext cx="11543441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A CLI do </a:t>
            </a:r>
            <a:r>
              <a:rPr lang="pt-BR" sz="2000" b="1" dirty="0" err="1">
                <a:solidFill>
                  <a:schemeClr val="bg1"/>
                </a:solidFill>
              </a:rPr>
              <a:t>Vue</a:t>
            </a:r>
            <a:r>
              <a:rPr lang="pt-BR" sz="2000" b="1" dirty="0">
                <a:solidFill>
                  <a:schemeClr val="bg1"/>
                </a:solidFill>
              </a:rPr>
              <a:t> necessita a instalação prévia do Node JS versão 8.11 ou superior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69875" y="5105737"/>
            <a:ext cx="3724096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vue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 --</a:t>
            </a:r>
            <a:r>
              <a:rPr lang="pt-BR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version</a:t>
            </a:r>
            <a:endParaRPr lang="pt-BR" sz="2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06181" y="4691692"/>
            <a:ext cx="70250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Verifique a versão do </a:t>
            </a:r>
            <a:r>
              <a:rPr lang="pt-BR" sz="2000" b="1" dirty="0" err="1">
                <a:solidFill>
                  <a:schemeClr val="bg1"/>
                </a:solidFill>
              </a:rPr>
              <a:t>Vue</a:t>
            </a:r>
            <a:r>
              <a:rPr lang="pt-BR" sz="2000" b="1" dirty="0">
                <a:solidFill>
                  <a:schemeClr val="bg1"/>
                </a:solidFill>
              </a:rPr>
              <a:t> CLI com a seguinte instrução: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69875" y="6113118"/>
            <a:ext cx="3724096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 -g @</a:t>
            </a:r>
            <a:r>
              <a:rPr lang="pt-BR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vue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pt-BR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cli</a:t>
            </a:r>
            <a:endParaRPr lang="pt-BR" sz="2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69875" y="5683685"/>
            <a:ext cx="9474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Para atualizar o pacote global da CLI do </a:t>
            </a:r>
            <a:r>
              <a:rPr lang="pt-BR" sz="2000" b="1" dirty="0" err="1">
                <a:solidFill>
                  <a:schemeClr val="bg1"/>
                </a:solidFill>
              </a:rPr>
              <a:t>Vue</a:t>
            </a:r>
            <a:r>
              <a:rPr lang="pt-BR" sz="2000" b="1" dirty="0">
                <a:solidFill>
                  <a:schemeClr val="bg1"/>
                </a:solidFill>
              </a:rPr>
              <a:t>, execute o comando abaixo::</a:t>
            </a:r>
          </a:p>
        </p:txBody>
      </p:sp>
      <p:sp>
        <p:nvSpPr>
          <p:cNvPr id="2" name="Retângulo 1"/>
          <p:cNvSpPr/>
          <p:nvPr/>
        </p:nvSpPr>
        <p:spPr>
          <a:xfrm>
            <a:off x="9665919" y="2775197"/>
            <a:ext cx="2359696" cy="310854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chemeClr val="bg1"/>
                </a:solidFill>
                <a:latin typeface="Roboto"/>
              </a:rPr>
              <a:t>* Single Page </a:t>
            </a:r>
            <a:r>
              <a:rPr lang="pt-BR" sz="1400" dirty="0" err="1">
                <a:solidFill>
                  <a:schemeClr val="bg1"/>
                </a:solidFill>
                <a:latin typeface="Roboto"/>
              </a:rPr>
              <a:t>Applications</a:t>
            </a:r>
            <a:r>
              <a:rPr lang="pt-BR" sz="1400" dirty="0">
                <a:solidFill>
                  <a:schemeClr val="bg1"/>
                </a:solidFill>
                <a:latin typeface="Roboto"/>
              </a:rPr>
              <a:t> são aplicações web que carregam uma única página HTML, a partir disso, todo o conteúdo é atualizado dinamicamente, geralmente por meio de requisições assíncronas para o servidor. Dessa forma não há a necessidade de recarregar a página, proporcionando uma experiência mais fluida e rápida.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86783"/>
      </p:ext>
    </p:extLst>
  </p:cSld>
  <p:clrMapOvr>
    <a:masterClrMapping/>
  </p:clrMapOvr>
  <p:transition spd="med"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0" y="14288"/>
            <a:ext cx="11982450" cy="6473825"/>
          </a:xfrm>
        </p:spPr>
        <p:txBody>
          <a:bodyPr/>
          <a:lstStyle/>
          <a:p>
            <a:pPr marL="0" indent="0" eaLnBrk="1" hangingPunct="1"/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Instruções condicionais   v-</a:t>
            </a:r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altLang="pt-BR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exemplo mais completo</a:t>
            </a:r>
            <a:endParaRPr lang="pt-BR" altLang="pt-BR" sz="2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362200" y="1797040"/>
            <a:ext cx="6561889" cy="42780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&lt;div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v-if =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"type === 'A'"&gt;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A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&lt;/div&gt;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&lt;div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v-else-if =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"type === 'B'"&gt;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B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&lt;/div&gt;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&lt;div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v-else-if =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"type === 'C'"&gt;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C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&lt;/div&gt;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&lt;div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v-else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Not A/B/C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&lt;/div&gt;</a:t>
            </a:r>
            <a:endParaRPr lang="pt-BR" sz="2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216623"/>
      </p:ext>
    </p:extLst>
  </p:cSld>
  <p:clrMapOvr>
    <a:masterClrMapping/>
  </p:clrMapOvr>
  <p:transition spd="med"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7526478" y="2608005"/>
            <a:ext cx="6858000" cy="164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pt-BR" sz="7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</a:t>
            </a:r>
          </a:p>
          <a:p>
            <a:pPr algn="ctr">
              <a:lnSpc>
                <a:spcPts val="6000"/>
              </a:lnSpc>
            </a:pPr>
            <a:r>
              <a:rPr 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Digitando cores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76990"/>
            <a:ext cx="5867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13397"/>
      </p:ext>
    </p:extLst>
  </p:cSld>
  <p:clrMapOvr>
    <a:masterClrMapping/>
  </p:clrMapOvr>
  <p:transition spd="med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46100" y="109481"/>
            <a:ext cx="11036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Utilizando </a:t>
            </a:r>
            <a:r>
              <a:rPr lang="pt-BR" sz="2400" b="1" dirty="0" err="1">
                <a:solidFill>
                  <a:schemeClr val="bg1"/>
                </a:solidFill>
              </a:rPr>
              <a:t>v-if</a:t>
            </a:r>
            <a:r>
              <a:rPr lang="pt-BR" sz="2400" b="1" dirty="0">
                <a:solidFill>
                  <a:schemeClr val="bg1"/>
                </a:solidFill>
              </a:rPr>
              <a:t>, v-</a:t>
            </a:r>
            <a:r>
              <a:rPr lang="pt-BR" sz="2400" b="1" dirty="0" err="1">
                <a:solidFill>
                  <a:schemeClr val="bg1"/>
                </a:solidFill>
              </a:rPr>
              <a:t>bind</a:t>
            </a:r>
            <a:r>
              <a:rPr lang="pt-BR" sz="2400" b="1" dirty="0">
                <a:solidFill>
                  <a:schemeClr val="bg1"/>
                </a:solidFill>
              </a:rPr>
              <a:t> e </a:t>
            </a:r>
            <a:r>
              <a:rPr lang="pt-BR" sz="2400" b="1" dirty="0" err="1">
                <a:solidFill>
                  <a:schemeClr val="bg1"/>
                </a:solidFill>
              </a:rPr>
              <a:t>v-on</a:t>
            </a:r>
            <a:r>
              <a:rPr lang="pt-BR" sz="2400" b="1" dirty="0">
                <a:solidFill>
                  <a:schemeClr val="bg1"/>
                </a:solidFill>
              </a:rPr>
              <a:t> e v-</a:t>
            </a:r>
            <a:r>
              <a:rPr lang="pt-BR" sz="2400" b="1" dirty="0" err="1">
                <a:solidFill>
                  <a:schemeClr val="bg1"/>
                </a:solidFill>
              </a:rPr>
              <a:t>model</a:t>
            </a:r>
            <a:r>
              <a:rPr lang="pt-BR" sz="2400" b="1" dirty="0">
                <a:solidFill>
                  <a:schemeClr val="bg1"/>
                </a:solidFill>
              </a:rPr>
              <a:t>, crie uma aplicação que permita ao usuário digitar uma frase qualquer em um input. No momento da digitação, caso o usuário digite uma cor conhecida, a interface do navegador automaticamente é preenchida por essa cor, caso continue a digitação uma nova cor pode ser detectada e processo será repetido.</a:t>
            </a:r>
          </a:p>
          <a:p>
            <a:endParaRPr lang="pt-BR" sz="2400" b="1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Cores conhecidas: vermelho, verde, azul, branco, preto e amarelo.</a:t>
            </a:r>
          </a:p>
          <a:p>
            <a:endParaRPr lang="pt-BR" sz="2400" b="1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Dica: podemos mudar o estilo (CSS) de uma região em </a:t>
            </a:r>
            <a:r>
              <a:rPr lang="pt-BR" sz="2400" b="1" dirty="0" err="1">
                <a:solidFill>
                  <a:schemeClr val="bg1"/>
                </a:solidFill>
              </a:rPr>
              <a:t>Vue</a:t>
            </a:r>
            <a:r>
              <a:rPr lang="pt-BR" sz="2400" b="1" dirty="0">
                <a:solidFill>
                  <a:schemeClr val="bg1"/>
                </a:solidFill>
              </a:rPr>
              <a:t>, analise o código:</a:t>
            </a:r>
          </a:p>
          <a:p>
            <a:r>
              <a:rPr lang="pt-B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pt-B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data: {</a:t>
            </a:r>
          </a:p>
          <a:p>
            <a:r>
              <a:rPr lang="pt-BR" sz="2000">
                <a:solidFill>
                  <a:schemeClr val="accent5"/>
                </a:solidFill>
                <a:latin typeface="Consolas" panose="020B0609020204030204" pitchFamily="49" charset="0"/>
              </a:rPr>
              <a:t>  fStyle</a:t>
            </a:r>
            <a:r>
              <a:rPr lang="pt-B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: '</a:t>
            </a:r>
            <a:r>
              <a:rPr lang="pt-BR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italic</a:t>
            </a:r>
            <a:r>
              <a:rPr lang="pt-B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pt-BR" sz="2000">
                <a:solidFill>
                  <a:schemeClr val="accent5"/>
                </a:solidFill>
                <a:latin typeface="Consolas" panose="020B0609020204030204" pitchFamily="49" charset="0"/>
              </a:rPr>
              <a:t>  fSize</a:t>
            </a:r>
            <a:r>
              <a:rPr lang="pt-B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: 30</a:t>
            </a:r>
          </a:p>
          <a:p>
            <a:r>
              <a:rPr lang="pt-B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...</a:t>
            </a:r>
          </a:p>
          <a:p>
            <a:endParaRPr lang="pt-BR" sz="2000" b="1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&lt;</a:t>
            </a:r>
            <a:r>
              <a:rPr lang="pt-BR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div</a:t>
            </a:r>
            <a:r>
              <a:rPr lang="pt-B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v-bind:style</a:t>
            </a:r>
            <a:r>
              <a:rPr lang="pt-BR" sz="2000">
                <a:solidFill>
                  <a:schemeClr val="accent5"/>
                </a:solidFill>
                <a:latin typeface="Consolas" panose="020B0609020204030204" pitchFamily="49" charset="0"/>
              </a:rPr>
              <a:t>="{ fontStyle: </a:t>
            </a:r>
            <a:r>
              <a:rPr lang="pt-BR" sz="2000">
                <a:solidFill>
                  <a:srgbClr val="FFFF00"/>
                </a:solidFill>
                <a:latin typeface="Consolas" panose="020B0609020204030204" pitchFamily="49" charset="0"/>
              </a:rPr>
              <a:t>fStyle</a:t>
            </a:r>
            <a:r>
              <a:rPr lang="pt-B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fontSize</a:t>
            </a:r>
            <a:r>
              <a:rPr lang="pt-BR" sz="2000">
                <a:solidFill>
                  <a:schemeClr val="accent5"/>
                </a:solidFill>
                <a:latin typeface="Consolas" panose="020B0609020204030204" pitchFamily="49" charset="0"/>
              </a:rPr>
              <a:t>: </a:t>
            </a:r>
            <a:r>
              <a:rPr lang="pt-BR" sz="2000">
                <a:solidFill>
                  <a:srgbClr val="FFFF00"/>
                </a:solidFill>
                <a:latin typeface="Consolas" panose="020B0609020204030204" pitchFamily="49" charset="0"/>
              </a:rPr>
              <a:t>fSize</a:t>
            </a:r>
            <a:r>
              <a:rPr lang="pt-BR" sz="200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+ '</a:t>
            </a:r>
            <a:r>
              <a:rPr lang="pt-BR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px</a:t>
            </a:r>
            <a:r>
              <a:rPr lang="pt-B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' }"&gt;</a:t>
            </a:r>
          </a:p>
          <a:p>
            <a:r>
              <a:rPr lang="pt-B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&lt;/</a:t>
            </a:r>
            <a:r>
              <a:rPr lang="pt-BR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div</a:t>
            </a:r>
            <a:r>
              <a:rPr lang="pt-BR" sz="20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668000" y="3549494"/>
            <a:ext cx="1244600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https://br.vuejs.org/v2/guide/class-and-style.html</a:t>
            </a:r>
            <a:endParaRPr lang="pt-B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02178" y="4831522"/>
            <a:ext cx="3019928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3044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sintaxe de objeto para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D632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v-bind:style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3044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é bastante simples. Você pode usar 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4F595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camelCase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3044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ou 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4F595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kebab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4F595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-case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3044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para o nome da propriedade CSS.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5607155"/>
      </p:ext>
    </p:extLst>
  </p:cSld>
  <p:clrMapOvr>
    <a:masterClrMapping/>
  </p:clrMapOvr>
  <p:transition spd="med"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7526478" y="2608005"/>
            <a:ext cx="6858000" cy="164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pt-BR" sz="7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</a:t>
            </a:r>
          </a:p>
          <a:p>
            <a:pPr algn="ctr">
              <a:lnSpc>
                <a:spcPts val="6000"/>
              </a:lnSpc>
            </a:pPr>
            <a:r>
              <a:rPr lang="pt-BR" sz="6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Cards</a:t>
            </a:r>
            <a:endParaRPr lang="pt-BR" sz="6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76990"/>
            <a:ext cx="5867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0054"/>
      </p:ext>
    </p:extLst>
  </p:cSld>
  <p:clrMapOvr>
    <a:masterClrMapping/>
  </p:clrMapOvr>
  <p:transition spd="med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46100" y="109481"/>
            <a:ext cx="11036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Baseado no exemplo anterior, crie </a:t>
            </a:r>
            <a:r>
              <a:rPr lang="pt-BR" sz="2400" b="1" dirty="0" err="1">
                <a:solidFill>
                  <a:schemeClr val="bg1"/>
                </a:solidFill>
              </a:rPr>
              <a:t>cards</a:t>
            </a:r>
            <a:r>
              <a:rPr lang="pt-BR" sz="2400" b="1" dirty="0">
                <a:solidFill>
                  <a:schemeClr val="bg1"/>
                </a:solidFill>
              </a:rPr>
              <a:t> que </a:t>
            </a:r>
            <a:r>
              <a:rPr lang="pt-BR" sz="2400" b="1">
                <a:solidFill>
                  <a:schemeClr val="bg1"/>
                </a:solidFill>
              </a:rPr>
              <a:t>direcionam à </a:t>
            </a:r>
            <a:r>
              <a:rPr lang="pt-BR" sz="2400" b="1" dirty="0" err="1">
                <a:solidFill>
                  <a:schemeClr val="bg1"/>
                </a:solidFill>
              </a:rPr>
              <a:t>urls</a:t>
            </a:r>
            <a:r>
              <a:rPr lang="pt-BR" sz="2400" b="1" dirty="0">
                <a:solidFill>
                  <a:schemeClr val="bg1"/>
                </a:solidFill>
              </a:rPr>
              <a:t> configuráveis. Aproveite e </a:t>
            </a:r>
            <a:r>
              <a:rPr lang="pt-BR" sz="2400" b="1" dirty="0" err="1">
                <a:solidFill>
                  <a:schemeClr val="bg1"/>
                </a:solidFill>
              </a:rPr>
              <a:t>reestilize</a:t>
            </a:r>
            <a:r>
              <a:rPr lang="pt-BR" sz="2400" b="1" dirty="0">
                <a:solidFill>
                  <a:schemeClr val="bg1"/>
                </a:solidFill>
              </a:rPr>
              <a:t> os </a:t>
            </a:r>
            <a:r>
              <a:rPr lang="pt-BR" sz="2400" b="1" dirty="0" err="1">
                <a:solidFill>
                  <a:schemeClr val="bg1"/>
                </a:solidFill>
              </a:rPr>
              <a:t>cards</a:t>
            </a:r>
            <a:r>
              <a:rPr lang="pt-BR" sz="2400" b="1" dirty="0">
                <a:solidFill>
                  <a:schemeClr val="bg1"/>
                </a:solidFill>
              </a:rPr>
              <a:t> para ficarem com o aspecto próximo às imagens abaixo: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00" y="2746177"/>
            <a:ext cx="1056469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44187"/>
      </p:ext>
    </p:extLst>
  </p:cSld>
  <p:clrMapOvr>
    <a:masterClrMapping/>
  </p:clrMapOvr>
  <p:transition spd="med"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423302" y="2859314"/>
            <a:ext cx="96745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Exemplos de Componentes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9550399" y="5050750"/>
            <a:ext cx="21336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https://docs.microsoft.com/pt-br/learn/modules/vue-cli-components/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4013655"/>
      </p:ext>
    </p:extLst>
  </p:cSld>
  <p:clrMapOvr>
    <a:masterClrMapping/>
  </p:clrMapOvr>
  <p:transition spd="med"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-91073" y="0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</a:rPr>
              <a:t>Forms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11375929" y="115083"/>
            <a:ext cx="609600" cy="6151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tângulo 2"/>
          <p:cNvSpPr/>
          <p:nvPr/>
        </p:nvSpPr>
        <p:spPr>
          <a:xfrm>
            <a:off x="184484" y="862614"/>
            <a:ext cx="6096000" cy="35394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submit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prevent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Nome: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v-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"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E-mail: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email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v-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email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"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Enviar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720746" y="966888"/>
            <a:ext cx="5264783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pt-BR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FormExemlo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nome: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email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handleSubmit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4FC1FF"/>
                </a:solidFill>
                <a:latin typeface="Consolas" panose="020B0609020204030204" pitchFamily="49" charset="0"/>
              </a:rPr>
              <a:t>dados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nome: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email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email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// Aqui você pode enviar os dados para</a:t>
            </a:r>
          </a:p>
          <a:p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            // o servidor ou realizar outra ação </a:t>
            </a:r>
          </a:p>
          <a:p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            // com eles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email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Arco 3"/>
          <p:cNvSpPr/>
          <p:nvPr/>
        </p:nvSpPr>
        <p:spPr>
          <a:xfrm>
            <a:off x="661578" y="1141486"/>
            <a:ext cx="7315360" cy="4296788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658656"/>
      </p:ext>
    </p:extLst>
  </p:cSld>
  <p:clrMapOvr>
    <a:masterClrMapping/>
  </p:clrMapOvr>
  <p:transition spd="med"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-91073" y="0"/>
            <a:ext cx="4899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CARD: utilizando </a:t>
            </a:r>
            <a:r>
              <a:rPr lang="pt-BR" sz="2400" b="1" dirty="0" err="1">
                <a:solidFill>
                  <a:schemeClr val="bg1"/>
                </a:solidFill>
              </a:rPr>
              <a:t>props</a:t>
            </a:r>
            <a:r>
              <a:rPr lang="pt-BR" sz="2400" b="1" dirty="0">
                <a:solidFill>
                  <a:schemeClr val="bg1"/>
                </a:solidFill>
              </a:rPr>
              <a:t> e v-</a:t>
            </a:r>
            <a:r>
              <a:rPr lang="pt-BR" sz="2400" b="1" dirty="0" err="1">
                <a:solidFill>
                  <a:schemeClr val="bg1"/>
                </a:solidFill>
              </a:rPr>
              <a:t>bind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63450" y="1577756"/>
            <a:ext cx="6417247" cy="5109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u="sng" dirty="0" err="1">
                <a:solidFill>
                  <a:srgbClr val="CE9178"/>
                </a:solidFill>
                <a:latin typeface="Consolas" panose="020B0609020204030204" pitchFamily="49" charset="0"/>
              </a:rPr>
              <a:t>card-class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v-bind:src</a:t>
            </a:r>
            <a:r>
              <a:rPr lang="pt-B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image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"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&gt;{{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}}&lt;/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&gt;{{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}}&lt;/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FriendCard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image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580697" y="675873"/>
            <a:ext cx="5480673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pt-BR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scoped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card-class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box-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shadow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4px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8px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0.6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transition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0.3s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30%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border-radius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card:hover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box-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shadow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16px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24px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0.6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img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border-radius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.container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2px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16px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160653" y="845188"/>
            <a:ext cx="2873829" cy="61555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Pode ser usado somente</a:t>
            </a:r>
          </a:p>
          <a:p>
            <a:pPr algn="ctr"/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pt-BR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src</a:t>
            </a: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pt-BR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image</a:t>
            </a: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</p:txBody>
      </p:sp>
      <p:cxnSp>
        <p:nvCxnSpPr>
          <p:cNvPr id="22" name="Conector de seta reta 21"/>
          <p:cNvCxnSpPr/>
          <p:nvPr/>
        </p:nvCxnSpPr>
        <p:spPr>
          <a:xfrm flipH="1">
            <a:off x="2600888" y="1460741"/>
            <a:ext cx="998656" cy="7744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1375929" y="115083"/>
            <a:ext cx="609600" cy="6151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774126" y="3546524"/>
            <a:ext cx="3646882" cy="144655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Podemos restringir os tipos: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props: { 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 name: String, age: Number,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 image: String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pt-BR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 flipH="1">
            <a:off x="4331917" y="4993074"/>
            <a:ext cx="379102" cy="56577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501586"/>
      </p:ext>
    </p:extLst>
  </p:cSld>
  <p:clrMapOvr>
    <a:masterClrMapping/>
  </p:clrMapOvr>
  <p:transition spd="med"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0185" y="998868"/>
            <a:ext cx="12021815" cy="4154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FriendCard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t-BR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components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t-BR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Card.vue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t-B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pt-BR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...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components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FriendCard</a:t>
            </a:r>
            <a:endParaRPr lang="pt-B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F44747"/>
                </a:solidFill>
                <a:latin typeface="Consolas" panose="020B0609020204030204" pitchFamily="49" charset="0"/>
              </a:rPr>
              <a:t>friend-card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"Hannibal Lecter"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"110"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image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"images/hannibal.png"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-91073" y="0"/>
            <a:ext cx="4899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CARD: utilizando </a:t>
            </a:r>
            <a:r>
              <a:rPr lang="pt-BR" sz="2400" b="1" dirty="0" err="1">
                <a:solidFill>
                  <a:schemeClr val="bg1"/>
                </a:solidFill>
              </a:rPr>
              <a:t>props</a:t>
            </a:r>
            <a:r>
              <a:rPr lang="pt-BR" sz="2400" b="1" dirty="0">
                <a:solidFill>
                  <a:schemeClr val="bg1"/>
                </a:solidFill>
              </a:rPr>
              <a:t> e v-</a:t>
            </a:r>
            <a:r>
              <a:rPr lang="pt-BR" sz="2400" b="1" dirty="0" err="1">
                <a:solidFill>
                  <a:schemeClr val="bg1"/>
                </a:solidFill>
              </a:rPr>
              <a:t>bind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452425" y="2460807"/>
            <a:ext cx="6012375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Podemos usar &lt;</a:t>
            </a:r>
            <a:r>
              <a:rPr lang="pt-BR" sz="2000" dirty="0" err="1">
                <a:solidFill>
                  <a:schemeClr val="bg1"/>
                </a:solidFill>
              </a:rPr>
              <a:t>friend-card</a:t>
            </a:r>
            <a:r>
              <a:rPr lang="pt-BR" sz="2000" dirty="0">
                <a:solidFill>
                  <a:schemeClr val="bg1"/>
                </a:solidFill>
              </a:rPr>
              <a:t>&gt; ao invés de &lt;</a:t>
            </a:r>
            <a:r>
              <a:rPr lang="pt-BR" sz="2000" dirty="0" err="1">
                <a:solidFill>
                  <a:schemeClr val="bg1"/>
                </a:solidFill>
              </a:rPr>
              <a:t>FriendCard</a:t>
            </a:r>
            <a:r>
              <a:rPr lang="pt-BR" sz="2000" dirty="0">
                <a:solidFill>
                  <a:schemeClr val="bg1"/>
                </a:solidFill>
              </a:rPr>
              <a:t>&gt;, pois o Vue.js converte o componente para o padrão de maiúsculas e minúsculas </a:t>
            </a:r>
            <a:r>
              <a:rPr lang="pt-BR" sz="2000" dirty="0" err="1">
                <a:solidFill>
                  <a:schemeClr val="bg1"/>
                </a:solidFill>
              </a:rPr>
              <a:t>kebab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 flipH="1">
            <a:off x="1828800" y="3207657"/>
            <a:ext cx="2510972" cy="108857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670" y="4074381"/>
            <a:ext cx="1822259" cy="2541410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11375929" y="115083"/>
            <a:ext cx="609600" cy="6151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28737050"/>
      </p:ext>
    </p:extLst>
  </p:cSld>
  <p:clrMapOvr>
    <a:masterClrMapping/>
  </p:clrMapOvr>
  <p:transition spd="med">
    <p:wipe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0020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MYFRIENDS: utilizando v-for e </a:t>
            </a:r>
            <a:r>
              <a:rPr lang="pt-BR" sz="2400" b="1" dirty="0" err="1">
                <a:solidFill>
                  <a:schemeClr val="bg1"/>
                </a:solidFill>
              </a:rPr>
              <a:t>arrays</a:t>
            </a:r>
            <a:r>
              <a:rPr lang="pt-BR" sz="2400" b="1" dirty="0">
                <a:solidFill>
                  <a:schemeClr val="bg1"/>
                </a:solidFill>
              </a:rPr>
              <a:t> </a:t>
            </a:r>
            <a:r>
              <a:rPr lang="pt-BR" sz="2400" b="1" dirty="0" err="1">
                <a:solidFill>
                  <a:schemeClr val="bg1"/>
                </a:solidFill>
              </a:rPr>
              <a:t>json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92480" y="422675"/>
            <a:ext cx="7688777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section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Meus amigos: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v-for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="(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friend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friends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" :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&gt;{{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friend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}}&lt;/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Idade Total: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totalDisplay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}}&lt;/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section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92480" y="3106625"/>
            <a:ext cx="9691749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FriendList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friends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,},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computed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totalDisplay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totalAge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friends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friends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totalAge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friends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totalAge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toLocaleString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-US"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},},};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11375929" y="115083"/>
            <a:ext cx="609600" cy="6151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Retângulo 2"/>
          <p:cNvSpPr/>
          <p:nvPr/>
        </p:nvSpPr>
        <p:spPr>
          <a:xfrm>
            <a:off x="7297415" y="3430673"/>
            <a:ext cx="4688114" cy="12003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friend-list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friends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'[{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"milroy"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{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"wilbor"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}]'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friend-list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518534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167074" y="117412"/>
            <a:ext cx="2549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Criando um projeto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67074" y="2301199"/>
            <a:ext cx="11665896" cy="10618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vue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 create </a:t>
            </a:r>
            <a:r>
              <a:rPr lang="en-US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alo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vue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-cli	    	# </a:t>
            </a:r>
            <a:r>
              <a:rPr lang="en-US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criando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 um </a:t>
            </a:r>
            <a:r>
              <a:rPr lang="en-US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projeto</a:t>
            </a:r>
            <a:endParaRPr lang="en-US" sz="2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cd </a:t>
            </a:r>
            <a:r>
              <a:rPr lang="en-US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alo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vue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-cli </a:t>
            </a:r>
            <a:r>
              <a:rPr lang="en-US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	# </a:t>
            </a:r>
            <a:r>
              <a:rPr lang="en-US" sz="2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acessando</a:t>
            </a:r>
            <a:r>
              <a:rPr lang="en-US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lang="en-US" sz="2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projeto</a:t>
            </a:r>
            <a:endParaRPr lang="en-US" sz="2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 .					# </a:t>
            </a:r>
            <a:r>
              <a:rPr lang="en-US" sz="2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executa</a:t>
            </a:r>
            <a:r>
              <a:rPr lang="en-US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 Visual Code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89838" y="386756"/>
            <a:ext cx="6987225" cy="14773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Manually select 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Desmarque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todas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opções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3.X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In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package.json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Save this as a preset for future projects? (y/N) N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614732" y="1598768"/>
            <a:ext cx="789140" cy="7024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330033" y="4052216"/>
            <a:ext cx="11616407" cy="26468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Babel</a:t>
            </a:r>
          </a:p>
          <a:p>
            <a:pPr lvl="1"/>
            <a:r>
              <a:rPr lang="pt-BR" sz="1400" dirty="0">
                <a:solidFill>
                  <a:srgbClr val="13009C"/>
                </a:solidFill>
              </a:rPr>
              <a:t>O Babel é uma ferramenta utilizada para transformar o código </a:t>
            </a:r>
            <a:r>
              <a:rPr lang="pt-BR" sz="1400" dirty="0" err="1">
                <a:solidFill>
                  <a:srgbClr val="13009C"/>
                </a:solidFill>
              </a:rPr>
              <a:t>JavaScript</a:t>
            </a:r>
            <a:r>
              <a:rPr lang="pt-BR" sz="1400" dirty="0">
                <a:solidFill>
                  <a:srgbClr val="13009C"/>
                </a:solidFill>
              </a:rPr>
              <a:t> em uma versão compatível com versões anteriores do </a:t>
            </a:r>
            <a:r>
              <a:rPr lang="pt-BR" sz="1400" dirty="0" err="1">
                <a:solidFill>
                  <a:srgbClr val="13009C"/>
                </a:solidFill>
              </a:rPr>
              <a:t>ECMAScript</a:t>
            </a:r>
            <a:r>
              <a:rPr lang="pt-BR" sz="1400" dirty="0">
                <a:solidFill>
                  <a:srgbClr val="13009C"/>
                </a:solidFill>
              </a:rPr>
              <a:t>, permitindo que desenvolvedores utilizem recursos mais recentes da linguagem sem se preocupar com a compatibilidade com navegadores mais antigos.</a:t>
            </a:r>
            <a:endParaRPr lang="en-US" sz="1400" dirty="0">
              <a:solidFill>
                <a:srgbClr val="13009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Linter</a:t>
            </a:r>
          </a:p>
          <a:p>
            <a:pPr lvl="1"/>
            <a:r>
              <a:rPr lang="pt-BR" sz="1400" dirty="0" err="1">
                <a:solidFill>
                  <a:srgbClr val="13009C"/>
                </a:solidFill>
              </a:rPr>
              <a:t>Linter</a:t>
            </a:r>
            <a:r>
              <a:rPr lang="pt-BR" sz="1400" dirty="0">
                <a:solidFill>
                  <a:srgbClr val="13009C"/>
                </a:solidFill>
              </a:rPr>
              <a:t> </a:t>
            </a:r>
            <a:r>
              <a:rPr lang="pt-BR" sz="1400" dirty="0" err="1">
                <a:solidFill>
                  <a:srgbClr val="13009C"/>
                </a:solidFill>
              </a:rPr>
              <a:t>Vue</a:t>
            </a:r>
            <a:r>
              <a:rPr lang="pt-BR" sz="1400" dirty="0">
                <a:solidFill>
                  <a:srgbClr val="13009C"/>
                </a:solidFill>
              </a:rPr>
              <a:t> é uma ferramenta de análise estática de código para o framework Vue.js. O objetivo principal do </a:t>
            </a:r>
            <a:r>
              <a:rPr lang="pt-BR" sz="1400" dirty="0" err="1">
                <a:solidFill>
                  <a:srgbClr val="13009C"/>
                </a:solidFill>
              </a:rPr>
              <a:t>Linter</a:t>
            </a:r>
            <a:r>
              <a:rPr lang="pt-BR" sz="1400" dirty="0">
                <a:solidFill>
                  <a:srgbClr val="13009C"/>
                </a:solidFill>
              </a:rPr>
              <a:t> </a:t>
            </a:r>
            <a:r>
              <a:rPr lang="pt-BR" sz="1400" dirty="0" err="1">
                <a:solidFill>
                  <a:srgbClr val="13009C"/>
                </a:solidFill>
              </a:rPr>
              <a:t>Vue</a:t>
            </a:r>
            <a:r>
              <a:rPr lang="pt-BR" sz="1400" dirty="0">
                <a:solidFill>
                  <a:srgbClr val="13009C"/>
                </a:solidFill>
              </a:rPr>
              <a:t> é identificar erros de sintaxe, inconsistências e más práticas de programação no código Vue.js, ajudando os desenvolvedores a manter um código limpo, organizado e sem erros.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Vuex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 err="1">
                <a:solidFill>
                  <a:srgbClr val="13009C"/>
                </a:solidFill>
              </a:rPr>
              <a:t>Vuex</a:t>
            </a:r>
            <a:r>
              <a:rPr lang="pt-BR" sz="1400" dirty="0">
                <a:solidFill>
                  <a:srgbClr val="13009C"/>
                </a:solidFill>
              </a:rPr>
              <a:t> é um gerenciador de estado para aplicações Vue.js. Ele é uma biblioteca que facilita a comunicação entre componentes Vue.js e permite que dados sejam compartilhados e sincronizados entre eles.</a:t>
            </a: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80544" y="3615477"/>
            <a:ext cx="827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que significa algumas tecnologias apresentadas durante a criação do projeto:</a:t>
            </a:r>
          </a:p>
        </p:txBody>
      </p:sp>
    </p:spTree>
    <p:extLst>
      <p:ext uri="{BB962C8B-B14F-4D97-AF65-F5344CB8AC3E}">
        <p14:creationId xmlns:p14="http://schemas.microsoft.com/office/powerpoint/2010/main" val="2740590101"/>
      </p:ext>
    </p:extLst>
  </p:cSld>
  <p:clrMapOvr>
    <a:masterClrMapping/>
  </p:clrMapOvr>
  <p:transition spd="med"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-91073" y="0"/>
            <a:ext cx="845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Componente executando </a:t>
            </a:r>
            <a:r>
              <a:rPr lang="pt-BR" sz="2400" b="1" dirty="0">
                <a:solidFill>
                  <a:srgbClr val="FFFF00"/>
                </a:solidFill>
              </a:rPr>
              <a:t>método</a:t>
            </a:r>
            <a:r>
              <a:rPr lang="pt-BR" sz="2400" b="1" dirty="0">
                <a:solidFill>
                  <a:schemeClr val="bg1"/>
                </a:solidFill>
              </a:rPr>
              <a:t> de outro componente</a:t>
            </a:r>
          </a:p>
        </p:txBody>
      </p:sp>
      <p:sp>
        <p:nvSpPr>
          <p:cNvPr id="3" name="Retângulo 2"/>
          <p:cNvSpPr/>
          <p:nvPr/>
        </p:nvSpPr>
        <p:spPr>
          <a:xfrm>
            <a:off x="88900" y="461665"/>
            <a:ext cx="5613400" cy="6247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"c1"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pt-BR" b="1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carregarComponenteB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    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Clique aqui para eu chamar o componente B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componente-B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CE9178"/>
                </a:solidFill>
                <a:latin typeface="Consolas" panose="020B0609020204030204" pitchFamily="49" charset="0"/>
              </a:rPr>
              <a:t>"CB"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componente-B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ComponenteB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ComponenteB.vue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ComponenteA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components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ComponenteB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carregarComponenteB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pt-B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pt-B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refs</a:t>
            </a:r>
            <a:r>
              <a:rPr lang="pt-B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CB</a:t>
            </a:r>
            <a:r>
              <a:rPr lang="pt-B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carregar</a:t>
            </a:r>
            <a:r>
              <a:rPr lang="pt-B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scoped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pt-BR" sz="1400" dirty="0">
                <a:solidFill>
                  <a:srgbClr val="D7BA7D"/>
                </a:solidFill>
                <a:latin typeface="Consolas" panose="020B0609020204030204" pitchFamily="49" charset="0"/>
              </a:rPr>
              <a:t>#c1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300px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lightblue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45200" y="463729"/>
            <a:ext cx="5940329" cy="56938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"c2"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mensagem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ComponenteB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   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()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mensagem: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}),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carregar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mensagem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"Oi, você me chamou?"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}}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scoped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pt-BR" sz="1600" dirty="0">
                <a:solidFill>
                  <a:srgbClr val="D7BA7D"/>
                </a:solidFill>
                <a:latin typeface="Consolas" panose="020B0609020204030204" pitchFamily="49" charset="0"/>
              </a:rPr>
              <a:t>#c2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lightcoral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11375929" y="115083"/>
            <a:ext cx="609600" cy="6151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tx1"/>
                </a:solidFill>
              </a:rPr>
              <a:t>4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026841" y="6380281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ComponenteA.vue</a:t>
            </a:r>
            <a:endParaRPr lang="pt-BR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0322770" y="5849818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ComponenteB.vue</a:t>
            </a:r>
            <a:endParaRPr lang="pt-BR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o Explicativo 1 5"/>
          <p:cNvSpPr/>
          <p:nvPr/>
        </p:nvSpPr>
        <p:spPr>
          <a:xfrm>
            <a:off x="3390900" y="1930400"/>
            <a:ext cx="1832029" cy="612648"/>
          </a:xfrm>
          <a:prstGeom prst="borderCallout1">
            <a:avLst>
              <a:gd name="adj1" fmla="val 18750"/>
              <a:gd name="adj2" fmla="val -8333"/>
              <a:gd name="adj3" fmla="val -3586"/>
              <a:gd name="adj4" fmla="val -4624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Devemos identificar o componente utilizando </a:t>
            </a:r>
            <a:r>
              <a:rPr lang="pt-BR" sz="1400" b="1" dirty="0" err="1">
                <a:solidFill>
                  <a:schemeClr val="tx1"/>
                </a:solidFill>
              </a:rPr>
              <a:t>ref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15" name="Texto Explicativo 1 14"/>
          <p:cNvSpPr/>
          <p:nvPr/>
        </p:nvSpPr>
        <p:spPr>
          <a:xfrm>
            <a:off x="2667000" y="4914900"/>
            <a:ext cx="1832029" cy="612648"/>
          </a:xfrm>
          <a:prstGeom prst="borderCallout1">
            <a:avLst>
              <a:gd name="adj1" fmla="val 18750"/>
              <a:gd name="adj2" fmla="val -8333"/>
              <a:gd name="adj3" fmla="val -22243"/>
              <a:gd name="adj4" fmla="val -3376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Executando o método carregar() do </a:t>
            </a:r>
            <a:r>
              <a:rPr lang="pt-BR" sz="1200" dirty="0" err="1">
                <a:solidFill>
                  <a:schemeClr val="tx1"/>
                </a:solidFill>
              </a:rPr>
              <a:t>ComponenteB</a:t>
            </a:r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08403"/>
      </p:ext>
    </p:extLst>
  </p:cSld>
  <p:clrMapOvr>
    <a:masterClrMapping/>
  </p:clrMapOvr>
  <p:transition spd="med">
    <p:wipe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7947392" y="2958871"/>
            <a:ext cx="6858000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pt-BR" sz="8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  <a:endParaRPr lang="pt-BR" sz="8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" y="416697"/>
            <a:ext cx="7765365" cy="621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53866" y="5530728"/>
            <a:ext cx="3736403" cy="132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5AB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Vue.js</a:t>
            </a:r>
            <a:endParaRPr lang="en-US" altLang="pt-BR" sz="4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1613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41276" y="99368"/>
            <a:ext cx="1132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  <a:endParaRPr lang="pt-BR" sz="36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41276" y="1150566"/>
            <a:ext cx="114218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inter-regular"/>
              </a:rPr>
              <a:t>O </a:t>
            </a:r>
            <a:r>
              <a:rPr lang="pt-BR" sz="2400" i="1" dirty="0" err="1">
                <a:solidFill>
                  <a:schemeClr val="bg1"/>
                </a:solidFill>
                <a:latin typeface="inter-regular"/>
              </a:rPr>
              <a:t>Routing</a:t>
            </a:r>
            <a:r>
              <a:rPr lang="pt-BR" sz="2400" i="1" dirty="0">
                <a:solidFill>
                  <a:schemeClr val="bg1"/>
                </a:solidFill>
                <a:latin typeface="inter-regular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inter-regular"/>
              </a:rPr>
              <a:t>em </a:t>
            </a:r>
            <a:r>
              <a:rPr lang="pt-BR" sz="2400" dirty="0" err="1">
                <a:solidFill>
                  <a:schemeClr val="bg1"/>
                </a:solidFill>
                <a:latin typeface="inter-regular"/>
              </a:rPr>
              <a:t>Vue</a:t>
            </a:r>
            <a:r>
              <a:rPr lang="pt-BR" sz="2400" dirty="0">
                <a:solidFill>
                  <a:schemeClr val="bg1"/>
                </a:solidFill>
                <a:latin typeface="inter-regular"/>
              </a:rPr>
              <a:t> é usado para navegar no aplicativo </a:t>
            </a:r>
            <a:r>
              <a:rPr lang="pt-BR" sz="2400" dirty="0" err="1">
                <a:solidFill>
                  <a:schemeClr val="bg1"/>
                </a:solidFill>
                <a:latin typeface="inter-regular"/>
              </a:rPr>
              <a:t>Vue</a:t>
            </a:r>
            <a:r>
              <a:rPr lang="pt-BR" sz="2400" dirty="0">
                <a:solidFill>
                  <a:schemeClr val="bg1"/>
                </a:solidFill>
                <a:latin typeface="inter-regular"/>
              </a:rPr>
              <a:t> e acontece no lado do cliente (no navegador) sem recarregar a página inteira, o que resulta em uma experiência de usuário mais rápida.</a:t>
            </a:r>
          </a:p>
        </p:txBody>
      </p:sp>
      <p:sp>
        <p:nvSpPr>
          <p:cNvPr id="3" name="Retângulo 2"/>
          <p:cNvSpPr/>
          <p:nvPr/>
        </p:nvSpPr>
        <p:spPr>
          <a:xfrm>
            <a:off x="441276" y="2386430"/>
            <a:ext cx="297068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FFFF"/>
                </a:solidFill>
                <a:latin typeface="Consolas" panose="020B0609020204030204" pitchFamily="49" charset="0"/>
              </a:rPr>
              <a:t>npm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FFFF"/>
                </a:solidFill>
                <a:latin typeface="Consolas" panose="020B0609020204030204" pitchFamily="49" charset="0"/>
              </a:rPr>
              <a:t>install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FFFF"/>
                </a:solidFill>
                <a:latin typeface="Consolas" panose="020B0609020204030204" pitchFamily="49" charset="0"/>
              </a:rPr>
              <a:t>vue-router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248" y="2755762"/>
            <a:ext cx="3795139" cy="376740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95" y="2979435"/>
            <a:ext cx="2334993" cy="2618804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3862137" y="3092116"/>
            <a:ext cx="3657600" cy="200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4481763" y="4580370"/>
            <a:ext cx="4899912" cy="63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567718"/>
      </p:ext>
    </p:extLst>
  </p:cSld>
  <p:clrMapOvr>
    <a:masterClrMapping/>
  </p:clrMapOvr>
  <p:transition spd="med">
    <p:wipe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41276" y="99368"/>
            <a:ext cx="1132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  <a:endParaRPr lang="pt-BR" sz="36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22" y="994224"/>
            <a:ext cx="2334993" cy="2618804"/>
          </a:xfrm>
          <a:prstGeom prst="rect">
            <a:avLst/>
          </a:prstGeom>
        </p:spPr>
      </p:pic>
      <p:cxnSp>
        <p:nvCxnSpPr>
          <p:cNvPr id="7" name="Conector de seta reta 6"/>
          <p:cNvCxnSpPr>
            <a:endCxn id="6" idx="1"/>
          </p:cNvCxnSpPr>
          <p:nvPr/>
        </p:nvCxnSpPr>
        <p:spPr>
          <a:xfrm flipV="1">
            <a:off x="1219200" y="2851774"/>
            <a:ext cx="1865193" cy="54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3084393" y="558838"/>
            <a:ext cx="859856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createApp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vue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createRouter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createWebHistory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vue-router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App.vue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FoodItems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components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FoodItems.vue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AnimalCollection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components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AnimalCollection.vue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router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createRouter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history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createWebHistory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{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animals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AnimalCollection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{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food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FoodItems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]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createApp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router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mount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99922" y="5719103"/>
            <a:ext cx="11421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inter-regular"/>
              </a:rPr>
              <a:t>Crie as rota, referenciando uma identificação e o componente.</a:t>
            </a:r>
          </a:p>
        </p:txBody>
      </p:sp>
    </p:spTree>
    <p:extLst>
      <p:ext uri="{BB962C8B-B14F-4D97-AF65-F5344CB8AC3E}">
        <p14:creationId xmlns:p14="http://schemas.microsoft.com/office/powerpoint/2010/main" val="390804922"/>
      </p:ext>
    </p:extLst>
  </p:cSld>
  <p:clrMapOvr>
    <a:masterClrMapping/>
  </p:clrMapOvr>
  <p:transition spd="med">
    <p:wipe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41276" y="99368"/>
            <a:ext cx="1132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  <a:endParaRPr lang="pt-BR" sz="36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22" y="994224"/>
            <a:ext cx="2334993" cy="2618804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1467418" y="2451664"/>
            <a:ext cx="1616975" cy="60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299922" y="5672824"/>
            <a:ext cx="114218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inter-regular"/>
              </a:rPr>
              <a:t>Elabore o layout padrão para sua página, defina os links com &lt;</a:t>
            </a:r>
            <a:r>
              <a:rPr lang="pt-BR" sz="2400" dirty="0" err="1">
                <a:solidFill>
                  <a:schemeClr val="bg1"/>
                </a:solidFill>
                <a:latin typeface="inter-regular"/>
              </a:rPr>
              <a:t>router</a:t>
            </a:r>
            <a:r>
              <a:rPr lang="pt-BR" sz="2400" dirty="0">
                <a:solidFill>
                  <a:schemeClr val="bg1"/>
                </a:solidFill>
                <a:latin typeface="inter-regular"/>
              </a:rPr>
              <a:t>-link&gt;  e identifique com &lt;</a:t>
            </a:r>
            <a:r>
              <a:rPr lang="pt-BR" sz="2400" dirty="0" err="1">
                <a:solidFill>
                  <a:schemeClr val="bg1"/>
                </a:solidFill>
                <a:latin typeface="inter-regular"/>
              </a:rPr>
              <a:t>router-view</a:t>
            </a:r>
            <a:r>
              <a:rPr lang="pt-BR" sz="2400" dirty="0">
                <a:solidFill>
                  <a:schemeClr val="bg1"/>
                </a:solidFill>
                <a:latin typeface="inter-regular"/>
              </a:rPr>
              <a:t>&gt; a região aonde os componentes serão inseridos dinamicamente.</a:t>
            </a:r>
          </a:p>
        </p:txBody>
      </p:sp>
      <p:sp>
        <p:nvSpPr>
          <p:cNvPr id="2" name="Retângulo 1"/>
          <p:cNvSpPr/>
          <p:nvPr/>
        </p:nvSpPr>
        <p:spPr>
          <a:xfrm>
            <a:off x="3084393" y="614796"/>
            <a:ext cx="882716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"topo"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t-BR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router</a:t>
            </a:r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-link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animals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Animais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router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-link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router</a:t>
            </a:r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-link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food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Comidas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router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-link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"center"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router-view</a:t>
            </a:r>
            <a:r>
              <a:rPr lang="pt-BR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router-view</a:t>
            </a:r>
            <a:r>
              <a:rPr lang="pt-BR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"base"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Exemplo 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Routing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scoped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074" y="2451664"/>
            <a:ext cx="2427608" cy="2409866"/>
          </a:xfrm>
          <a:prstGeom prst="rect">
            <a:avLst/>
          </a:prstGeom>
        </p:spPr>
      </p:pic>
      <p:sp>
        <p:nvSpPr>
          <p:cNvPr id="3" name="Texto Explicativo 2 2"/>
          <p:cNvSpPr/>
          <p:nvPr/>
        </p:nvSpPr>
        <p:spPr>
          <a:xfrm>
            <a:off x="6579561" y="308472"/>
            <a:ext cx="2549528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8014"/>
              <a:gd name="adj6" fmla="val -43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Pode ser usado &lt;a </a:t>
            </a:r>
            <a:r>
              <a:rPr lang="pt-BR" sz="1200" dirty="0" err="1"/>
              <a:t>href</a:t>
            </a:r>
            <a:r>
              <a:rPr lang="pt-BR" sz="1200" dirty="0"/>
              <a:t>...&gt; </a:t>
            </a:r>
          </a:p>
        </p:txBody>
      </p:sp>
    </p:spTree>
    <p:extLst>
      <p:ext uri="{BB962C8B-B14F-4D97-AF65-F5344CB8AC3E}">
        <p14:creationId xmlns:p14="http://schemas.microsoft.com/office/powerpoint/2010/main" val="2754509143"/>
      </p:ext>
    </p:extLst>
  </p:cSld>
  <p:clrMapOvr>
    <a:masterClrMapping/>
  </p:clrMapOvr>
  <p:transition spd="med">
    <p:wipe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41276" y="99368"/>
            <a:ext cx="1132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  <a:endParaRPr lang="pt-BR" sz="36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22" y="994224"/>
            <a:ext cx="2334993" cy="2618804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2457682" y="2303626"/>
            <a:ext cx="714172" cy="25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299922" y="5672824"/>
            <a:ext cx="114218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inter-regular"/>
              </a:rPr>
              <a:t>Elabore o layout padrão para sua página, defina os links com &lt;</a:t>
            </a:r>
            <a:r>
              <a:rPr lang="pt-BR" sz="2400" dirty="0" err="1">
                <a:solidFill>
                  <a:schemeClr val="bg1"/>
                </a:solidFill>
                <a:latin typeface="inter-regular"/>
              </a:rPr>
              <a:t>router</a:t>
            </a:r>
            <a:r>
              <a:rPr lang="pt-BR" sz="2400" dirty="0">
                <a:solidFill>
                  <a:schemeClr val="bg1"/>
                </a:solidFill>
                <a:latin typeface="inter-regular"/>
              </a:rPr>
              <a:t>-link&gt;  e identifique com &lt;</a:t>
            </a:r>
            <a:r>
              <a:rPr lang="pt-BR" sz="2400" dirty="0" err="1">
                <a:solidFill>
                  <a:schemeClr val="bg1"/>
                </a:solidFill>
                <a:latin typeface="inter-regular"/>
              </a:rPr>
              <a:t>router-view</a:t>
            </a:r>
            <a:r>
              <a:rPr lang="pt-BR" sz="2400" dirty="0">
                <a:solidFill>
                  <a:schemeClr val="bg1"/>
                </a:solidFill>
                <a:latin typeface="inter-regular"/>
              </a:rPr>
              <a:t>&gt; a região aonde os componentes serão inseridos dinamicamente.</a:t>
            </a:r>
          </a:p>
        </p:txBody>
      </p:sp>
      <p:sp>
        <p:nvSpPr>
          <p:cNvPr id="4" name="Retângulo 3"/>
          <p:cNvSpPr/>
          <p:nvPr/>
        </p:nvSpPr>
        <p:spPr>
          <a:xfrm>
            <a:off x="3184358" y="573908"/>
            <a:ext cx="84020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Animais ferozes!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v-for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fanimais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{{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}}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AnimalCollection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fanimais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"Rinoceronte"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"Jacaré"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"Sucuri"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"Gorila"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"Orca"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"Pinscher"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66675"/>
      </p:ext>
    </p:extLst>
  </p:cSld>
  <p:clrMapOvr>
    <a:masterClrMapping/>
  </p:clrMapOvr>
  <p:transition spd="med">
    <p:wipe dir="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41276" y="99368"/>
            <a:ext cx="1132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pt-BR" sz="3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Enviando </a:t>
            </a:r>
            <a:r>
              <a:rPr lang="pt-BR" sz="36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endParaRPr lang="pt-BR" sz="36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4E72521-6723-905D-2B88-1ABD08246BF0}"/>
              </a:ext>
            </a:extLst>
          </p:cNvPr>
          <p:cNvSpPr txBox="1"/>
          <p:nvPr/>
        </p:nvSpPr>
        <p:spPr>
          <a:xfrm>
            <a:off x="235527" y="4339119"/>
            <a:ext cx="1174865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"menu"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-link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-categorias/</a:t>
            </a:r>
            <a:r>
              <a:rPr lang="pt-BR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CRUD Categorias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Categoria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-link&gt;&lt;/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-link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form-usuario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CRUD Usuários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Usuário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-link&gt;&lt;/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5707E8-8776-49AC-2B01-6E083144AE8E}"/>
              </a:ext>
            </a:extLst>
          </p:cNvPr>
          <p:cNvSpPr txBox="1"/>
          <p:nvPr/>
        </p:nvSpPr>
        <p:spPr>
          <a:xfrm>
            <a:off x="207818" y="553944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App.vue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D8ADF18-C452-E4C1-7AC8-D302B8736C92}"/>
              </a:ext>
            </a:extLst>
          </p:cNvPr>
          <p:cNvSpPr txBox="1"/>
          <p:nvPr/>
        </p:nvSpPr>
        <p:spPr>
          <a:xfrm>
            <a:off x="235527" y="949220"/>
            <a:ext cx="1174865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rgbClr val="800000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= </a:t>
            </a:r>
            <a:r>
              <a:rPr lang="pt-BR" dirty="0" err="1"/>
              <a:t>createRouter</a:t>
            </a:r>
            <a:r>
              <a:rPr lang="pt-BR" dirty="0"/>
              <a:t>({</a:t>
            </a:r>
          </a:p>
          <a:p>
            <a:r>
              <a:rPr lang="pt-BR" dirty="0"/>
              <a:t>    </a:t>
            </a:r>
            <a:r>
              <a:rPr lang="pt-BR" dirty="0" err="1"/>
              <a:t>history</a:t>
            </a:r>
            <a:r>
              <a:rPr lang="pt-BR" dirty="0"/>
              <a:t>: </a:t>
            </a:r>
            <a:r>
              <a:rPr lang="pt-BR" dirty="0" err="1"/>
              <a:t>createWebHistory</a:t>
            </a:r>
            <a:r>
              <a:rPr lang="pt-BR" dirty="0"/>
              <a:t>(),</a:t>
            </a:r>
          </a:p>
          <a:p>
            <a:r>
              <a:rPr lang="pt-BR" dirty="0"/>
              <a:t>    </a:t>
            </a:r>
            <a:r>
              <a:rPr lang="pt-BR" dirty="0" err="1"/>
              <a:t>routes</a:t>
            </a:r>
            <a:r>
              <a:rPr lang="pt-BR" dirty="0"/>
              <a:t>: [</a:t>
            </a:r>
          </a:p>
          <a:p>
            <a:r>
              <a:rPr lang="pt-BR" dirty="0"/>
              <a:t>    { path: '/</a:t>
            </a:r>
            <a:r>
              <a:rPr lang="pt-BR" dirty="0" err="1"/>
              <a:t>form</a:t>
            </a:r>
            <a:r>
              <a:rPr lang="pt-BR" dirty="0"/>
              <a:t>-categorias</a:t>
            </a:r>
            <a:r>
              <a:rPr lang="pt-BR" dirty="0">
                <a:highlight>
                  <a:srgbClr val="FFFF00"/>
                </a:highlight>
              </a:rPr>
              <a:t>/:msg</a:t>
            </a:r>
            <a:r>
              <a:rPr lang="pt-BR" dirty="0"/>
              <a:t>', </a:t>
            </a:r>
            <a:r>
              <a:rPr lang="pt-BR" dirty="0" err="1"/>
              <a:t>component</a:t>
            </a:r>
            <a:r>
              <a:rPr lang="pt-BR" dirty="0"/>
              <a:t>: </a:t>
            </a:r>
            <a:r>
              <a:rPr lang="pt-BR" dirty="0" err="1"/>
              <a:t>FormCategoria</a:t>
            </a:r>
            <a:r>
              <a:rPr lang="pt-BR" dirty="0"/>
              <a:t>, </a:t>
            </a:r>
            <a:r>
              <a:rPr lang="pt-BR" dirty="0" err="1"/>
              <a:t>props</a:t>
            </a:r>
            <a:r>
              <a:rPr lang="pt-BR" dirty="0"/>
              <a:t>: </a:t>
            </a:r>
            <a:r>
              <a:rPr lang="pt-BR" dirty="0" err="1"/>
              <a:t>true</a:t>
            </a:r>
            <a:r>
              <a:rPr lang="pt-BR" dirty="0"/>
              <a:t> },</a:t>
            </a:r>
          </a:p>
          <a:p>
            <a:r>
              <a:rPr lang="pt-BR" dirty="0"/>
              <a:t>    { path: '/</a:t>
            </a:r>
            <a:r>
              <a:rPr lang="pt-BR" dirty="0" err="1"/>
              <a:t>form-usuario</a:t>
            </a:r>
            <a:r>
              <a:rPr lang="pt-BR" dirty="0"/>
              <a:t>/</a:t>
            </a:r>
            <a:r>
              <a:rPr lang="pt-BR" dirty="0">
                <a:highlight>
                  <a:srgbClr val="FFFF00"/>
                </a:highlight>
              </a:rPr>
              <a:t>:msg</a:t>
            </a:r>
            <a:r>
              <a:rPr lang="pt-BR" dirty="0"/>
              <a:t>', </a:t>
            </a:r>
            <a:r>
              <a:rPr lang="pt-BR" dirty="0" err="1"/>
              <a:t>component</a:t>
            </a:r>
            <a:r>
              <a:rPr lang="pt-BR" dirty="0"/>
              <a:t>: </a:t>
            </a:r>
            <a:r>
              <a:rPr lang="pt-BR" dirty="0" err="1"/>
              <a:t>FormUsuario</a:t>
            </a:r>
            <a:r>
              <a:rPr lang="pt-BR" dirty="0"/>
              <a:t>, </a:t>
            </a:r>
            <a:r>
              <a:rPr lang="pt-BR" dirty="0" err="1"/>
              <a:t>props</a:t>
            </a:r>
            <a:r>
              <a:rPr lang="pt-BR" dirty="0"/>
              <a:t>: </a:t>
            </a:r>
            <a:r>
              <a:rPr lang="pt-BR" dirty="0" err="1"/>
              <a:t>true</a:t>
            </a:r>
            <a:r>
              <a:rPr lang="pt-BR" dirty="0"/>
              <a:t>  },</a:t>
            </a:r>
          </a:p>
          <a:p>
            <a:r>
              <a:rPr lang="pt-BR" dirty="0"/>
              <a:t>    ]</a:t>
            </a:r>
          </a:p>
          <a:p>
            <a:r>
              <a:rPr lang="pt-BR" dirty="0"/>
              <a:t>});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6E18BD-84CE-F217-8958-AC984773D1F2}"/>
              </a:ext>
            </a:extLst>
          </p:cNvPr>
          <p:cNvSpPr txBox="1"/>
          <p:nvPr/>
        </p:nvSpPr>
        <p:spPr>
          <a:xfrm>
            <a:off x="207818" y="29994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Main.js</a:t>
            </a:r>
          </a:p>
        </p:txBody>
      </p:sp>
    </p:spTree>
    <p:extLst>
      <p:ext uri="{BB962C8B-B14F-4D97-AF65-F5344CB8AC3E}">
        <p14:creationId xmlns:p14="http://schemas.microsoft.com/office/powerpoint/2010/main" val="3022549852"/>
      </p:ext>
    </p:extLst>
  </p:cSld>
  <p:clrMapOvr>
    <a:masterClrMapping/>
  </p:clrMapOvr>
  <p:transition spd="med">
    <p:wipe dir="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46100" y="109481"/>
            <a:ext cx="110363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FF00"/>
                </a:solidFill>
              </a:rPr>
              <a:t>Complemento ao projeto </a:t>
            </a:r>
            <a:r>
              <a:rPr lang="pt-BR" sz="3200" b="1" dirty="0" err="1">
                <a:solidFill>
                  <a:srgbClr val="FFFF00"/>
                </a:solidFill>
              </a:rPr>
              <a:t>Cards</a:t>
            </a:r>
            <a:r>
              <a:rPr lang="pt-BR" sz="3200" b="1" dirty="0">
                <a:solidFill>
                  <a:srgbClr val="FFFF00"/>
                </a:solidFill>
              </a:rPr>
              <a:t>.</a:t>
            </a:r>
          </a:p>
          <a:p>
            <a:endParaRPr lang="pt-BR" sz="2400" b="1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Altere o projeto adicionando </a:t>
            </a:r>
            <a:r>
              <a:rPr lang="pt-BR" sz="2400" b="1">
                <a:solidFill>
                  <a:schemeClr val="bg1"/>
                </a:solidFill>
              </a:rPr>
              <a:t>novas funcionalidades:</a:t>
            </a:r>
            <a:endParaRPr lang="pt-BR" sz="2400" b="1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   a) Crie um novo componente para favorecer o cadastro de novos </a:t>
            </a:r>
            <a:r>
              <a:rPr lang="pt-BR" sz="2400" b="1" dirty="0" err="1">
                <a:solidFill>
                  <a:schemeClr val="bg1"/>
                </a:solidFill>
              </a:rPr>
              <a:t>cards</a:t>
            </a:r>
            <a:r>
              <a:rPr lang="pt-BR" sz="2400" b="1" dirty="0">
                <a:solidFill>
                  <a:schemeClr val="bg1"/>
                </a:solidFill>
              </a:rPr>
              <a:t>, com opção para alteração e deleção.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   b) No </a:t>
            </a:r>
            <a:r>
              <a:rPr lang="pt-BR" sz="2400" b="1" dirty="0" err="1">
                <a:solidFill>
                  <a:schemeClr val="bg1"/>
                </a:solidFill>
              </a:rPr>
              <a:t>App.vue</a:t>
            </a:r>
            <a:r>
              <a:rPr lang="pt-BR" sz="2400" b="1" dirty="0">
                <a:solidFill>
                  <a:schemeClr val="bg1"/>
                </a:solidFill>
              </a:rPr>
              <a:t> crie opções de acesso ao componente antigo (apresentação dos </a:t>
            </a:r>
            <a:r>
              <a:rPr lang="pt-BR" sz="2400" b="1" dirty="0" err="1">
                <a:solidFill>
                  <a:schemeClr val="bg1"/>
                </a:solidFill>
              </a:rPr>
              <a:t>cards</a:t>
            </a:r>
            <a:r>
              <a:rPr lang="pt-BR" sz="2400" b="1" dirty="0">
                <a:solidFill>
                  <a:schemeClr val="bg1"/>
                </a:solidFill>
              </a:rPr>
              <a:t>) e para o novo (cadastro). Use </a:t>
            </a:r>
            <a:r>
              <a:rPr lang="pt-BR" sz="2400" b="1" dirty="0" err="1">
                <a:solidFill>
                  <a:schemeClr val="bg1"/>
                </a:solidFill>
              </a:rPr>
              <a:t>routting</a:t>
            </a:r>
            <a:r>
              <a:rPr lang="pt-BR" sz="2400" b="1" dirty="0">
                <a:solidFill>
                  <a:schemeClr val="bg1"/>
                </a:solidFill>
              </a:rPr>
              <a:t> para isso.</a:t>
            </a:r>
          </a:p>
          <a:p>
            <a:endParaRPr lang="pt-BR" sz="2400" b="1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Desenvolva um </a:t>
            </a:r>
            <a:r>
              <a:rPr lang="pt-BR" sz="2400" b="1" dirty="0" err="1">
                <a:solidFill>
                  <a:schemeClr val="bg1"/>
                </a:solidFill>
              </a:rPr>
              <a:t>backend</a:t>
            </a:r>
            <a:r>
              <a:rPr lang="pt-BR" sz="2400" b="1" dirty="0">
                <a:solidFill>
                  <a:schemeClr val="bg1"/>
                </a:solidFill>
              </a:rPr>
              <a:t> em Node com rotas para cadastrar, alterar, pesquisar e apagar os “</a:t>
            </a:r>
            <a:r>
              <a:rPr lang="pt-BR" sz="2400" b="1" dirty="0" err="1">
                <a:solidFill>
                  <a:schemeClr val="bg1"/>
                </a:solidFill>
              </a:rPr>
              <a:t>cards</a:t>
            </a:r>
            <a:r>
              <a:rPr lang="pt-BR" sz="2400" b="1" dirty="0">
                <a:solidFill>
                  <a:schemeClr val="bg1"/>
                </a:solidFill>
              </a:rPr>
              <a:t>”. Utilize </a:t>
            </a:r>
            <a:r>
              <a:rPr lang="pt-BR" sz="2400" b="1" dirty="0" err="1">
                <a:solidFill>
                  <a:schemeClr val="bg1"/>
                </a:solidFill>
              </a:rPr>
              <a:t>MongoDB</a:t>
            </a:r>
            <a:r>
              <a:rPr lang="pt-BR" sz="24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00" y="4400551"/>
            <a:ext cx="9661061" cy="221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19533"/>
      </p:ext>
    </p:extLst>
  </p:cSld>
  <p:clrMapOvr>
    <a:masterClrMapping/>
  </p:clrMapOvr>
  <p:transition spd="med">
    <p:wipe dir="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7947392" y="2958871"/>
            <a:ext cx="6858000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pt-BR" sz="8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slots</a:t>
            </a:r>
          </a:p>
        </p:txBody>
      </p:sp>
      <p:pic>
        <p:nvPicPr>
          <p:cNvPr id="5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" y="416697"/>
            <a:ext cx="7765365" cy="621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53866" y="5530728"/>
            <a:ext cx="3736403" cy="132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5AB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Vue.js</a:t>
            </a:r>
            <a:endParaRPr lang="en-US" altLang="pt-BR" sz="4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0642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41276" y="99368"/>
            <a:ext cx="1132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Slots</a:t>
            </a:r>
          </a:p>
        </p:txBody>
      </p:sp>
      <p:sp>
        <p:nvSpPr>
          <p:cNvPr id="2" name="Retângulo 1"/>
          <p:cNvSpPr/>
          <p:nvPr/>
        </p:nvSpPr>
        <p:spPr>
          <a:xfrm>
            <a:off x="441276" y="1150566"/>
            <a:ext cx="114218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inter-regular"/>
              </a:rPr>
              <a:t>“Slots” são formas flexíveis de passar conteúdo </a:t>
            </a:r>
            <a:r>
              <a:rPr lang="pt-BR" sz="2400" dirty="0" err="1">
                <a:solidFill>
                  <a:schemeClr val="bg1"/>
                </a:solidFill>
                <a:latin typeface="inter-regular"/>
              </a:rPr>
              <a:t>html</a:t>
            </a:r>
            <a:r>
              <a:rPr lang="pt-BR" sz="2400" dirty="0">
                <a:solidFill>
                  <a:schemeClr val="bg1"/>
                </a:solidFill>
                <a:latin typeface="inter-regular"/>
              </a:rPr>
              <a:t> para um componente filho.</a:t>
            </a:r>
          </a:p>
          <a:p>
            <a:endParaRPr lang="pt-BR" sz="2400" dirty="0">
              <a:solidFill>
                <a:schemeClr val="bg1"/>
              </a:solidFill>
              <a:latin typeface="inter-regular"/>
            </a:endParaRPr>
          </a:p>
          <a:p>
            <a:r>
              <a:rPr lang="pt-BR" sz="2400" dirty="0">
                <a:solidFill>
                  <a:schemeClr val="bg1"/>
                </a:solidFill>
                <a:latin typeface="inter-regular"/>
              </a:rPr>
              <a:t>O conteúdo é enviado entre as “</a:t>
            </a:r>
            <a:r>
              <a:rPr lang="pt-BR" sz="2400" dirty="0" err="1">
                <a:solidFill>
                  <a:schemeClr val="bg1"/>
                </a:solidFill>
                <a:latin typeface="inter-regular"/>
              </a:rPr>
              <a:t>tags</a:t>
            </a:r>
            <a:r>
              <a:rPr lang="pt-BR" sz="2400" dirty="0">
                <a:solidFill>
                  <a:schemeClr val="bg1"/>
                </a:solidFill>
                <a:latin typeface="inter-regular"/>
              </a:rPr>
              <a:t>” de </a:t>
            </a:r>
            <a:r>
              <a:rPr lang="pt-BR" sz="2400" dirty="0" err="1">
                <a:solidFill>
                  <a:schemeClr val="bg1"/>
                </a:solidFill>
                <a:latin typeface="inter-regular"/>
              </a:rPr>
              <a:t>de</a:t>
            </a:r>
            <a:r>
              <a:rPr lang="pt-BR" sz="2400" dirty="0">
                <a:solidFill>
                  <a:schemeClr val="bg1"/>
                </a:solidFill>
                <a:latin typeface="inter-regular"/>
              </a:rPr>
              <a:t> abertura e fechamento de um componente e esse conteúdo será </a:t>
            </a:r>
            <a:r>
              <a:rPr lang="pt-BR" sz="2400" dirty="0" err="1">
                <a:solidFill>
                  <a:schemeClr val="bg1"/>
                </a:solidFill>
                <a:latin typeface="inter-regular"/>
              </a:rPr>
              <a:t>renderizado</a:t>
            </a:r>
            <a:r>
              <a:rPr lang="pt-BR" sz="2400" dirty="0">
                <a:solidFill>
                  <a:schemeClr val="bg1"/>
                </a:solidFill>
                <a:latin typeface="inter-regular"/>
              </a:rPr>
              <a:t> dentro do componente.</a:t>
            </a:r>
          </a:p>
          <a:p>
            <a:endParaRPr lang="pt-BR" sz="2400" dirty="0">
              <a:solidFill>
                <a:schemeClr val="bg1"/>
              </a:solidFill>
              <a:latin typeface="inter-regular"/>
            </a:endParaRPr>
          </a:p>
          <a:p>
            <a:r>
              <a:rPr lang="pt-BR" sz="2400" dirty="0">
                <a:solidFill>
                  <a:schemeClr val="bg1"/>
                </a:solidFill>
                <a:latin typeface="inter-regular"/>
              </a:rPr>
              <a:t>No Vue.js, ainda pode ter vários slots nomeados e diferentes conteúdos podem ser passados para esses slots.</a:t>
            </a:r>
          </a:p>
          <a:p>
            <a:endParaRPr lang="pt-BR" sz="2400" dirty="0">
              <a:solidFill>
                <a:schemeClr val="bg1"/>
              </a:solidFill>
              <a:latin typeface="inter-regular"/>
            </a:endParaRPr>
          </a:p>
          <a:p>
            <a:endParaRPr lang="pt-BR" sz="2400" dirty="0">
              <a:solidFill>
                <a:schemeClr val="bg1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82676050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44269" y="117412"/>
            <a:ext cx="2247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https://vuejs.org/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658280" y="844383"/>
            <a:ext cx="3394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 hospeda o aplicativo </a:t>
            </a:r>
            <a:r>
              <a:rPr lang="pt-BR" sz="2000" b="1" dirty="0" err="1">
                <a:solidFill>
                  <a:schemeClr val="bg1"/>
                </a:solidFill>
              </a:rPr>
              <a:t>Vue</a:t>
            </a:r>
            <a:r>
              <a:rPr lang="pt-BR" sz="20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93" y="236012"/>
            <a:ext cx="3015924" cy="6094353"/>
          </a:xfrm>
          <a:prstGeom prst="rect">
            <a:avLst/>
          </a:prstGeom>
        </p:spPr>
      </p:pic>
      <p:cxnSp>
        <p:nvCxnSpPr>
          <p:cNvPr id="5" name="Conector de seta reta 4"/>
          <p:cNvCxnSpPr>
            <a:endCxn id="12" idx="1"/>
          </p:cNvCxnSpPr>
          <p:nvPr/>
        </p:nvCxnSpPr>
        <p:spPr>
          <a:xfrm flipV="1">
            <a:off x="2057400" y="1044438"/>
            <a:ext cx="1600880" cy="8084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3562027" y="4051397"/>
            <a:ext cx="3200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 importa </a:t>
            </a:r>
            <a:r>
              <a:rPr lang="pt-BR" sz="2000" b="1" dirty="0" err="1">
                <a:solidFill>
                  <a:schemeClr val="bg1"/>
                </a:solidFill>
              </a:rPr>
              <a:t>App</a:t>
            </a:r>
            <a:r>
              <a:rPr lang="pt-BR" sz="2000" b="1" dirty="0">
                <a:solidFill>
                  <a:schemeClr val="bg1"/>
                </a:solidFill>
              </a:rPr>
              <a:t> de </a:t>
            </a:r>
            <a:r>
              <a:rPr lang="pt-BR" sz="2000" b="1" dirty="0" err="1">
                <a:solidFill>
                  <a:schemeClr val="bg1"/>
                </a:solidFill>
              </a:rPr>
              <a:t>App.vue</a:t>
            </a:r>
            <a:endParaRPr lang="pt-BR" sz="2000" b="1" dirty="0">
              <a:solidFill>
                <a:schemeClr val="bg1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672389" y="4251452"/>
            <a:ext cx="1985891" cy="619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3658280" y="2172540"/>
            <a:ext cx="5498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 local de armazenamento dos componentes</a:t>
            </a:r>
          </a:p>
        </p:txBody>
      </p:sp>
      <p:cxnSp>
        <p:nvCxnSpPr>
          <p:cNvPr id="16" name="Conector de seta reta 15"/>
          <p:cNvCxnSpPr>
            <a:endCxn id="15" idx="1"/>
          </p:cNvCxnSpPr>
          <p:nvPr/>
        </p:nvCxnSpPr>
        <p:spPr>
          <a:xfrm flipV="1">
            <a:off x="2057400" y="2372595"/>
            <a:ext cx="1600880" cy="8084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58280" y="3081815"/>
            <a:ext cx="4186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 contém o componente principal</a:t>
            </a:r>
          </a:p>
        </p:txBody>
      </p:sp>
      <p:cxnSp>
        <p:nvCxnSpPr>
          <p:cNvPr id="19" name="Conector de seta reta 18"/>
          <p:cNvCxnSpPr/>
          <p:nvPr/>
        </p:nvCxnSpPr>
        <p:spPr>
          <a:xfrm flipV="1">
            <a:off x="1793385" y="3381076"/>
            <a:ext cx="1864895" cy="50752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318" y="5006620"/>
            <a:ext cx="2553057" cy="606352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805319" y="3554123"/>
            <a:ext cx="2425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FFFF00"/>
                </a:solidFill>
              </a:rPr>
              <a:t>EXTENSIONS VSCODE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319" y="4051397"/>
            <a:ext cx="255305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88131"/>
      </p:ext>
    </p:extLst>
  </p:cSld>
  <p:clrMapOvr>
    <a:masterClrMapping/>
  </p:clrMapOvr>
  <p:transition spd="med">
    <p:wipe dir="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81355" y="437445"/>
            <a:ext cx="4954953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rodape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Rodapé padrão do web site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slot</a:t>
            </a:r>
            <a:r>
              <a:rPr lang="pt-BR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slot</a:t>
            </a:r>
            <a:r>
              <a:rPr lang="pt-BR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scoped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rodape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#42b983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font-weight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font-family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calibri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1.5em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887862" y="6090403"/>
            <a:ext cx="1348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/>
              <a:t>RodapeSlot.vue</a:t>
            </a:r>
            <a:endParaRPr lang="pt-BR" sz="1200" b="1" dirty="0"/>
          </a:p>
        </p:txBody>
      </p:sp>
      <p:sp>
        <p:nvSpPr>
          <p:cNvPr id="5" name="Retângulo 4"/>
          <p:cNvSpPr/>
          <p:nvPr/>
        </p:nvSpPr>
        <p:spPr>
          <a:xfrm>
            <a:off x="5759938" y="348016"/>
            <a:ext cx="6096000" cy="55092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rodape</a:t>
            </a:r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-slot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B5CEA8"/>
                </a:solidFill>
                <a:latin typeface="Consolas" panose="020B0609020204030204" pitchFamily="49" charset="0"/>
              </a:rPr>
              <a:t>12px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;"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Fale conosco: 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  <a:hlinkClick r:id="rId2"/>
              </a:rPr>
              <a:t>empresa@email.com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rodape</a:t>
            </a:r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-slot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RodapeSlot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components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RodapeSlot.vue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components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RodapeSlot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7BA7D"/>
                </a:solidFill>
                <a:latin typeface="Consolas" panose="020B0609020204030204" pitchFamily="49" charset="0"/>
              </a:rPr>
              <a:t>#</a:t>
            </a:r>
            <a:r>
              <a:rPr lang="pt-BR" sz="1600" dirty="0" err="1">
                <a:solidFill>
                  <a:srgbClr val="D7BA7D"/>
                </a:solidFill>
                <a:latin typeface="Consolas" panose="020B0609020204030204" pitchFamily="49" charset="0"/>
              </a:rPr>
              <a:t>app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#2c3e50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63733" y="5857216"/>
            <a:ext cx="79220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/>
              <a:t>App.vue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106160745"/>
      </p:ext>
    </p:extLst>
  </p:cSld>
  <p:clrMapOvr>
    <a:masterClrMapping/>
  </p:clrMapOvr>
  <p:transition spd="med">
    <p:wipe dir="d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5386" y="785676"/>
            <a:ext cx="5095629" cy="55707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rodape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Rodapé padrão do web site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slot</a:t>
            </a:r>
            <a:r>
              <a:rPr lang="pt-B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email</a:t>
            </a:r>
            <a:r>
              <a:rPr lang="pt-B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slot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slot</a:t>
            </a:r>
            <a:r>
              <a:rPr lang="pt-B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endereco</a:t>
            </a:r>
            <a:r>
              <a:rPr lang="pt-B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slot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scoped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D7BA7D"/>
                </a:solidFill>
                <a:latin typeface="Consolas" panose="020B0609020204030204" pitchFamily="49" charset="0"/>
              </a:rPr>
              <a:t>rodape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#42b983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font-weight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font-family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calibri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1.5em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942569" y="6356432"/>
            <a:ext cx="1348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/>
              <a:t>RodapeSlot.vue</a:t>
            </a:r>
            <a:endParaRPr lang="pt-BR" sz="1200" b="1" dirty="0"/>
          </a:p>
        </p:txBody>
      </p:sp>
      <p:sp>
        <p:nvSpPr>
          <p:cNvPr id="5" name="Retângulo 4"/>
          <p:cNvSpPr/>
          <p:nvPr/>
        </p:nvSpPr>
        <p:spPr>
          <a:xfrm>
            <a:off x="5759938" y="348016"/>
            <a:ext cx="6096000" cy="594008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rodape</a:t>
            </a:r>
            <a:r>
              <a:rPr lang="pt-BR" sz="1600" b="1" dirty="0">
                <a:solidFill>
                  <a:srgbClr val="4EC9B0"/>
                </a:solidFill>
                <a:latin typeface="Consolas" panose="020B0609020204030204" pitchFamily="49" charset="0"/>
              </a:rPr>
              <a:t>-slot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#</a:t>
            </a:r>
            <a:r>
              <a:rPr lang="pt-B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email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Fale conosco: empresa@email.com</a:t>
            </a:r>
          </a:p>
          <a:p>
            <a:r>
              <a:rPr lang="pt-B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#</a:t>
            </a:r>
            <a:r>
              <a:rPr lang="pt-B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endereco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Av</a:t>
            </a:r>
            <a:r>
              <a:rPr lang="pt-B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Brasil 1000</a:t>
            </a:r>
          </a:p>
          <a:p>
            <a:r>
              <a:rPr lang="pt-B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rodape</a:t>
            </a:r>
            <a:r>
              <a:rPr lang="pt-BR" sz="1600" b="1" dirty="0">
                <a:solidFill>
                  <a:srgbClr val="4EC9B0"/>
                </a:solidFill>
                <a:latin typeface="Consolas" panose="020B0609020204030204" pitchFamily="49" charset="0"/>
              </a:rPr>
              <a:t>-slot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RodapeSlot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components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RodapeSlot.vue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components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RodapeSlot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7BA7D"/>
                </a:solidFill>
                <a:latin typeface="Consolas" panose="020B0609020204030204" pitchFamily="49" charset="0"/>
              </a:rPr>
              <a:t>#</a:t>
            </a:r>
            <a:r>
              <a:rPr lang="pt-BR" sz="1400" dirty="0" err="1">
                <a:solidFill>
                  <a:srgbClr val="D7BA7D"/>
                </a:solidFill>
                <a:latin typeface="Consolas" panose="020B0609020204030204" pitchFamily="49" charset="0"/>
              </a:rPr>
              <a:t>app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#2c3e50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63733" y="6288104"/>
            <a:ext cx="79220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/>
              <a:t>App.vue</a:t>
            </a:r>
            <a:endParaRPr lang="pt-BR" sz="12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0"/>
            <a:ext cx="235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Slots nomeados</a:t>
            </a:r>
          </a:p>
        </p:txBody>
      </p:sp>
    </p:spTree>
    <p:extLst>
      <p:ext uri="{BB962C8B-B14F-4D97-AF65-F5344CB8AC3E}">
        <p14:creationId xmlns:p14="http://schemas.microsoft.com/office/powerpoint/2010/main" val="2745252178"/>
      </p:ext>
    </p:extLst>
  </p:cSld>
  <p:clrMapOvr>
    <a:masterClrMapping/>
  </p:clrMapOvr>
  <p:transition spd="med">
    <p:wipe dir="d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</p:spTree>
    <p:extLst>
      <p:ext uri="{BB962C8B-B14F-4D97-AF65-F5344CB8AC3E}">
        <p14:creationId xmlns:p14="http://schemas.microsoft.com/office/powerpoint/2010/main" val="706937037"/>
      </p:ext>
    </p:extLst>
  </p:cSld>
  <p:clrMapOvr>
    <a:masterClrMapping/>
  </p:clrMapOvr>
  <p:transition spd="med">
    <p:wipe dir="d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8137895" y="2966809"/>
            <a:ext cx="6858000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pt-BR" sz="8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Vuetify</a:t>
            </a:r>
            <a:r>
              <a:rPr lang="pt-BR" sz="8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</a:t>
            </a:r>
          </a:p>
        </p:txBody>
      </p:sp>
      <p:pic>
        <p:nvPicPr>
          <p:cNvPr id="1026" name="Picture 2" descr="Vuetify on Twitter: &quot;We just launched the new docs, check it out:  https://t.co/u2yRP0D4jk https://t.co/ec0cxQeF10&quot; /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1708726"/>
            <a:ext cx="5389933" cy="50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05836" y="6369874"/>
            <a:ext cx="37128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https://next.vuetifyjs.com/en/</a:t>
            </a:r>
          </a:p>
        </p:txBody>
      </p:sp>
      <p:sp>
        <p:nvSpPr>
          <p:cNvPr id="6" name="Retângulo 5"/>
          <p:cNvSpPr/>
          <p:nvPr/>
        </p:nvSpPr>
        <p:spPr>
          <a:xfrm>
            <a:off x="306180" y="323731"/>
            <a:ext cx="99427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Vuetify</a:t>
            </a:r>
            <a:r>
              <a:rPr lang="en-US" sz="2800" dirty="0">
                <a:solidFill>
                  <a:schemeClr val="bg1"/>
                </a:solidFill>
              </a:rPr>
              <a:t> is a complete UI framework built on top of Vue.js. Components are </a:t>
            </a:r>
            <a:r>
              <a:rPr lang="en-US" sz="2800" dirty="0" err="1">
                <a:solidFill>
                  <a:schemeClr val="bg1"/>
                </a:solidFill>
              </a:rPr>
              <a:t>basead</a:t>
            </a:r>
            <a:r>
              <a:rPr lang="en-US" sz="2800" dirty="0">
                <a:solidFill>
                  <a:schemeClr val="bg1"/>
                </a:solidFill>
              </a:rPr>
              <a:t> in Material Design specification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266561" y="1482969"/>
            <a:ext cx="2390398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https://m3.material.io/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254559"/>
      </p:ext>
    </p:extLst>
  </p:cSld>
  <p:clrMapOvr>
    <a:masterClrMapping/>
  </p:clrMapOvr>
  <p:transition spd="med">
    <p:wipe dir="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208973" y="2659962"/>
            <a:ext cx="11348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Após criado o projeto via </a:t>
            </a:r>
            <a:r>
              <a:rPr lang="pt-BR" sz="2000" b="1" dirty="0" err="1">
                <a:solidFill>
                  <a:schemeClr val="bg1"/>
                </a:solidFill>
              </a:rPr>
              <a:t>Vue</a:t>
            </a:r>
            <a:r>
              <a:rPr lang="pt-BR" sz="2000" b="1" dirty="0">
                <a:solidFill>
                  <a:schemeClr val="bg1"/>
                </a:solidFill>
              </a:rPr>
              <a:t> CLI, abra o terminal, posicione na raiz de seu projeto e digite: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06180" y="3170100"/>
            <a:ext cx="3724096" cy="415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vue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 add </a:t>
            </a:r>
            <a:r>
              <a:rPr lang="en-US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vuetify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69875" y="3841247"/>
            <a:ext cx="3246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Selecione a última opção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69875" y="6314541"/>
            <a:ext cx="8991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Será criado a pasta plug-ins com arquivos de configuração do </a:t>
            </a:r>
            <a:r>
              <a:rPr lang="pt-BR" sz="2000" b="1" dirty="0" err="1">
                <a:solidFill>
                  <a:schemeClr val="bg1"/>
                </a:solidFill>
              </a:rPr>
              <a:t>Vuetify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0" y="4366773"/>
            <a:ext cx="4629796" cy="1590897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133517" y="325680"/>
            <a:ext cx="10268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Adicionando o </a:t>
            </a:r>
            <a:r>
              <a:rPr lang="pt-BR" sz="3600" b="1" dirty="0" err="1">
                <a:solidFill>
                  <a:schemeClr val="bg1"/>
                </a:solidFill>
              </a:rPr>
              <a:t>Vuetify</a:t>
            </a:r>
            <a:r>
              <a:rPr lang="pt-BR" sz="3600" b="1" dirty="0">
                <a:solidFill>
                  <a:schemeClr val="bg1"/>
                </a:solidFill>
              </a:rPr>
              <a:t> em um projeto </a:t>
            </a:r>
            <a:r>
              <a:rPr lang="pt-BR" sz="3600" b="1" dirty="0" err="1">
                <a:solidFill>
                  <a:schemeClr val="bg1"/>
                </a:solidFill>
              </a:rPr>
              <a:t>Vue</a:t>
            </a:r>
            <a:r>
              <a:rPr lang="pt-BR" sz="3600" b="1" dirty="0">
                <a:solidFill>
                  <a:schemeClr val="bg1"/>
                </a:solidFill>
              </a:rPr>
              <a:t> JS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2668" y="1391059"/>
            <a:ext cx="3164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Crie um projeto </a:t>
            </a:r>
            <a:r>
              <a:rPr lang="pt-BR" sz="2000" b="1" dirty="0" err="1">
                <a:solidFill>
                  <a:schemeClr val="bg1"/>
                </a:solidFill>
              </a:rPr>
              <a:t>Vue</a:t>
            </a:r>
            <a:r>
              <a:rPr lang="pt-BR" sz="2000" b="1" dirty="0">
                <a:solidFill>
                  <a:schemeClr val="bg1"/>
                </a:solidFill>
              </a:rPr>
              <a:t> CLI</a:t>
            </a:r>
          </a:p>
        </p:txBody>
      </p:sp>
      <p:sp>
        <p:nvSpPr>
          <p:cNvPr id="9" name="Retângulo 8"/>
          <p:cNvSpPr/>
          <p:nvPr/>
        </p:nvSpPr>
        <p:spPr>
          <a:xfrm>
            <a:off x="269875" y="1901197"/>
            <a:ext cx="3724096" cy="415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vue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 create </a:t>
            </a:r>
            <a:r>
              <a:rPr lang="en-US" sz="2100" dirty="0" err="1">
                <a:solidFill>
                  <a:srgbClr val="D4D4D4"/>
                </a:solidFill>
                <a:latin typeface="Consolas" panose="020B0609020204030204" pitchFamily="49" charset="0"/>
              </a:rPr>
              <a:t>alo-vue</a:t>
            </a:r>
            <a:r>
              <a:rPr lang="en-US" sz="2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3181531"/>
      </p:ext>
    </p:extLst>
  </p:cSld>
  <p:clrMapOvr>
    <a:masterClrMapping/>
  </p:clrMapOvr>
  <p:transition spd="med">
    <p:wipe dir="d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8479124" y="-24504"/>
            <a:ext cx="37128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https://next.vuetifyjs.com/en/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69875" y="455461"/>
            <a:ext cx="4453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O arquivo main.js será modificado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69875" y="971644"/>
            <a:ext cx="9267825" cy="3785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createApp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vue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t-B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t-BR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App.vue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t-B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vuetify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t-BR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plugins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t-BR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vuetify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t-B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loadFonts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pt-BR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t-BR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plugins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t-BR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webfontloader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t-B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loadFonts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createApp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  .</a:t>
            </a:r>
            <a:r>
              <a:rPr lang="pt-BR" sz="2400" dirty="0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vuetify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  .</a:t>
            </a:r>
            <a:r>
              <a:rPr lang="pt-B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mount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pt-BR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eta para a esquerda 2"/>
          <p:cNvSpPr/>
          <p:nvPr/>
        </p:nvSpPr>
        <p:spPr>
          <a:xfrm>
            <a:off x="9233929" y="1574800"/>
            <a:ext cx="1495333" cy="142937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esquerda 15"/>
          <p:cNvSpPr/>
          <p:nvPr/>
        </p:nvSpPr>
        <p:spPr>
          <a:xfrm>
            <a:off x="2728877" y="2566113"/>
            <a:ext cx="814423" cy="87611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esquerda 16"/>
          <p:cNvSpPr/>
          <p:nvPr/>
        </p:nvSpPr>
        <p:spPr>
          <a:xfrm>
            <a:off x="3287677" y="3526021"/>
            <a:ext cx="1195423" cy="111501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676089"/>
      </p:ext>
    </p:extLst>
  </p:cSld>
  <p:clrMapOvr>
    <a:masterClrMapping/>
  </p:clrMapOvr>
  <p:transition spd="med">
    <p:wipe dir="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209382" y="154115"/>
            <a:ext cx="3676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Estrutura dos componentes:</a:t>
            </a:r>
          </a:p>
        </p:txBody>
      </p:sp>
      <p:sp>
        <p:nvSpPr>
          <p:cNvPr id="2" name="Retângulo 1"/>
          <p:cNvSpPr/>
          <p:nvPr/>
        </p:nvSpPr>
        <p:spPr>
          <a:xfrm>
            <a:off x="569495" y="1089864"/>
            <a:ext cx="4435642" cy="2862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v-app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v-main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v-main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v-app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510463" y="2192759"/>
            <a:ext cx="6597316" cy="3108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&lt;v-app&gt;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Elemento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raiz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faz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visual do app de forma global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p.e.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v-app theme="dark"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&lt;v-main&gt;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área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trabalho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 IU</a:t>
            </a:r>
          </a:p>
        </p:txBody>
      </p:sp>
    </p:spTree>
    <p:extLst>
      <p:ext uri="{BB962C8B-B14F-4D97-AF65-F5344CB8AC3E}">
        <p14:creationId xmlns:p14="http://schemas.microsoft.com/office/powerpoint/2010/main" val="3305517079"/>
      </p:ext>
    </p:extLst>
  </p:cSld>
  <p:clrMapOvr>
    <a:masterClrMapping/>
  </p:clrMapOvr>
  <p:transition spd="med">
    <p:wipe dir="d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179947"/>
            <a:ext cx="905493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theme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dark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v-system-bar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v-icon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"mdi-wifi-strength-4"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v-icon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v-icon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mdi-signal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"ms-2"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v-icon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v-icon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mdi-battery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"ms-2"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v-icon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"ms-2"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3:13PM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v-system-bar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-bar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flat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 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hello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-world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  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hello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-world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 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"bg-grey-lighten-1"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justify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"center"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no-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gutters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btn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variant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"mx-2"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rounded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xl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HOME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btn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45168" y="1804737"/>
            <a:ext cx="6604429" cy="164832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09382" y="154115"/>
            <a:ext cx="3092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Componentes de layout</a:t>
            </a:r>
          </a:p>
        </p:txBody>
      </p:sp>
      <p:sp>
        <p:nvSpPr>
          <p:cNvPr id="2" name="Retângulo 1"/>
          <p:cNvSpPr/>
          <p:nvPr/>
        </p:nvSpPr>
        <p:spPr>
          <a:xfrm>
            <a:off x="0" y="545045"/>
            <a:ext cx="12192000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2800" dirty="0">
                <a:hlinkClick r:id="rId2"/>
              </a:rPr>
              <a:t>v-</a:t>
            </a:r>
            <a:r>
              <a:rPr lang="pt-BR" sz="2800" dirty="0" err="1">
                <a:hlinkClick r:id="rId2"/>
              </a:rPr>
              <a:t>app</a:t>
            </a:r>
            <a:r>
              <a:rPr lang="pt-BR" sz="2800" dirty="0">
                <a:hlinkClick r:id="rId2"/>
              </a:rPr>
              <a:t>-bar</a:t>
            </a:r>
            <a:r>
              <a:rPr lang="pt-BR" sz="2800" dirty="0"/>
              <a:t>  </a:t>
            </a:r>
            <a:r>
              <a:rPr lang="pt-BR" sz="2800" dirty="0">
                <a:hlinkClick r:id="rId3"/>
              </a:rPr>
              <a:t>v-system-bar</a:t>
            </a:r>
            <a:r>
              <a:rPr lang="pt-BR" sz="2800" dirty="0"/>
              <a:t>  </a:t>
            </a:r>
            <a:r>
              <a:rPr lang="pt-BR" sz="2800" dirty="0">
                <a:hlinkClick r:id="rId4"/>
              </a:rPr>
              <a:t>v-</a:t>
            </a:r>
            <a:r>
              <a:rPr lang="pt-BR" sz="2800" dirty="0" err="1">
                <a:hlinkClick r:id="rId4"/>
              </a:rPr>
              <a:t>navigation</a:t>
            </a:r>
            <a:r>
              <a:rPr lang="pt-BR" sz="2800" dirty="0">
                <a:hlinkClick r:id="rId4"/>
              </a:rPr>
              <a:t>-</a:t>
            </a:r>
            <a:r>
              <a:rPr lang="pt-BR" sz="2800" dirty="0" err="1">
                <a:hlinkClick r:id="rId4"/>
              </a:rPr>
              <a:t>drawer</a:t>
            </a:r>
            <a:r>
              <a:rPr lang="pt-BR" sz="2800" dirty="0"/>
              <a:t>  </a:t>
            </a:r>
            <a:r>
              <a:rPr lang="pt-BR" sz="2800" dirty="0">
                <a:hlinkClick r:id="rId5"/>
              </a:rPr>
              <a:t>v-</a:t>
            </a:r>
            <a:r>
              <a:rPr lang="pt-BR" sz="2800" dirty="0" err="1">
                <a:hlinkClick r:id="rId5"/>
              </a:rPr>
              <a:t>footer</a:t>
            </a:r>
            <a:r>
              <a:rPr lang="pt-BR" sz="2800" dirty="0"/>
              <a:t>  </a:t>
            </a:r>
            <a:r>
              <a:rPr lang="pt-BR" sz="2800" dirty="0">
                <a:hlinkClick r:id="rId6"/>
              </a:rPr>
              <a:t>v-</a:t>
            </a:r>
            <a:r>
              <a:rPr lang="pt-BR" sz="2800" dirty="0" err="1">
                <a:hlinkClick r:id="rId6"/>
              </a:rPr>
              <a:t>bottom</a:t>
            </a:r>
            <a:r>
              <a:rPr lang="pt-BR" sz="2800" dirty="0">
                <a:hlinkClick r:id="rId6"/>
              </a:rPr>
              <a:t>-</a:t>
            </a:r>
            <a:r>
              <a:rPr lang="pt-BR" sz="2800" dirty="0" err="1">
                <a:hlinkClick r:id="rId6"/>
              </a:rPr>
              <a:t>navigation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571900" y="154115"/>
            <a:ext cx="535274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pt-BR" dirty="0">
                <a:hlinkClick r:id="rId7"/>
              </a:rPr>
              <a:t>https://vuetifyjs.com/en/features/application-layout/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45168" y="3453063"/>
            <a:ext cx="5390148" cy="30079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45168" y="4019602"/>
            <a:ext cx="8482264" cy="187587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7099" y="1387858"/>
            <a:ext cx="4858489" cy="2547407"/>
          </a:xfrm>
          <a:prstGeom prst="rect">
            <a:avLst/>
          </a:prstGeom>
        </p:spPr>
      </p:pic>
      <p:cxnSp>
        <p:nvCxnSpPr>
          <p:cNvPr id="13" name="Conector de seta reta 12"/>
          <p:cNvCxnSpPr/>
          <p:nvPr/>
        </p:nvCxnSpPr>
        <p:spPr>
          <a:xfrm flipV="1">
            <a:off x="5041232" y="1387859"/>
            <a:ext cx="2135867" cy="41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4767382" y="1554130"/>
            <a:ext cx="2409717" cy="201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5376608" y="3908148"/>
            <a:ext cx="1800491" cy="55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10792207" y="6165927"/>
            <a:ext cx="103105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pt-BR" dirty="0" err="1"/>
              <a:t>App.vue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887462"/>
      </p:ext>
    </p:extLst>
  </p:cSld>
  <p:clrMapOvr>
    <a:masterClrMapping/>
  </p:clrMapOvr>
  <p:transition spd="med">
    <p:wipe dir="d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209382" y="154115"/>
            <a:ext cx="5814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Componentes de layout para os componentes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6657869" y="2709746"/>
            <a:ext cx="1477947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https://vuetifyjs.com/en/features/application-layout/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9789576" y="6165927"/>
            <a:ext cx="205697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pt-BR" dirty="0"/>
              <a:t>Componentes </a:t>
            </a:r>
            <a:r>
              <a:rPr lang="pt-BR" dirty="0" err="1"/>
              <a:t>vue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75900" y="194889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v-container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col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cols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="12"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    ...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    ...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  ...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v-container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16588" y="1301827"/>
            <a:ext cx="185178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pt-BR" dirty="0"/>
              <a:t>Largura máxima</a:t>
            </a:r>
          </a:p>
        </p:txBody>
      </p:sp>
      <p:cxnSp>
        <p:nvCxnSpPr>
          <p:cNvPr id="4" name="Conector de seta reta 3"/>
          <p:cNvCxnSpPr>
            <a:stCxn id="6" idx="1"/>
          </p:cNvCxnSpPr>
          <p:nvPr/>
        </p:nvCxnSpPr>
        <p:spPr>
          <a:xfrm>
            <a:off x="3116588" y="1486493"/>
            <a:ext cx="0" cy="12232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136944"/>
      </p:ext>
    </p:extLst>
  </p:cSld>
  <p:clrMapOvr>
    <a:masterClrMapping/>
  </p:clrMapOvr>
  <p:transition spd="med">
    <p:wipe dir="d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209382" y="154115"/>
            <a:ext cx="1935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err="1">
                <a:solidFill>
                  <a:schemeClr val="bg1"/>
                </a:solidFill>
              </a:rPr>
              <a:t>Utility</a:t>
            </a:r>
            <a:r>
              <a:rPr lang="pt-BR" sz="2000" b="1" dirty="0">
                <a:solidFill>
                  <a:schemeClr val="bg1"/>
                </a:solidFill>
              </a:rPr>
              <a:t> Classes</a:t>
            </a:r>
          </a:p>
        </p:txBody>
      </p:sp>
      <p:sp>
        <p:nvSpPr>
          <p:cNvPr id="2" name="Retângulo 1"/>
          <p:cNvSpPr/>
          <p:nvPr/>
        </p:nvSpPr>
        <p:spPr>
          <a:xfrm>
            <a:off x="0" y="545045"/>
            <a:ext cx="12192000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2800"/>
              <a:t>Border Radius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320801" y="605140"/>
            <a:ext cx="618630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https://vuetifyjs.com/en/styles/border-radius/#border-radius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145919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v-main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v-container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        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"border rounded"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v-container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v-main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866" y="1459195"/>
            <a:ext cx="5564432" cy="2076281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84221" y="575823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Roboto"/>
              </a:rPr>
              <a:t>Border</a:t>
            </a:r>
            <a:r>
              <a:rPr lang="pt-BR" dirty="0">
                <a:latin typeface="Roboto"/>
              </a:rPr>
              <a:t> </a:t>
            </a:r>
            <a:r>
              <a:rPr lang="pt-BR" dirty="0" err="1">
                <a:latin typeface="Roboto"/>
              </a:rPr>
              <a:t>Radius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0" y="3848457"/>
            <a:ext cx="12192000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2800"/>
              <a:t>Border Radius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320801" y="3908552"/>
            <a:ext cx="423705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pt-BR" dirty="0">
                <a:hlinkClick r:id="rId4"/>
              </a:rPr>
              <a:t>https://vuetifyjs.com/en/styles/elevation/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84221" y="387923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Roboto"/>
              </a:rPr>
              <a:t>Elevation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159" y="5006613"/>
            <a:ext cx="1933845" cy="1524213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465675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v-main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v-container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"border rounded elevation-18"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v-container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v-main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70193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44269" y="117412"/>
            <a:ext cx="2247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https://vuejs.org/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61590" y="432950"/>
            <a:ext cx="5355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Executando o projeto / Subindo o servidor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61590" y="1242420"/>
            <a:ext cx="11665896" cy="8463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1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21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dentro</a:t>
            </a:r>
            <a:r>
              <a:rPr lang="en-US" sz="21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da pasta do </a:t>
            </a:r>
            <a:r>
              <a:rPr lang="en-US" sz="21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projeto</a:t>
            </a:r>
            <a:r>
              <a:rPr lang="en-US" sz="21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run serve</a:t>
            </a:r>
            <a:r>
              <a:rPr lang="en-US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20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iniciando</a:t>
            </a:r>
            <a:r>
              <a:rPr lang="en-US" sz="20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lang="en-US" sz="20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servidor</a:t>
            </a:r>
            <a:endParaRPr lang="en-US" sz="2100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61590" y="2258082"/>
            <a:ext cx="6819496" cy="400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inter-regular"/>
              </a:rPr>
              <a:t>Abra o navegador e acesse o projeto: http://localhost:8080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61590" y="3786145"/>
            <a:ext cx="11665896" cy="8463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1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# para </a:t>
            </a:r>
            <a:r>
              <a:rPr lang="en-US" sz="21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utilizar</a:t>
            </a:r>
            <a:r>
              <a:rPr lang="en-US" sz="21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outra</a:t>
            </a:r>
            <a:r>
              <a:rPr lang="en-US" sz="21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porta</a:t>
            </a:r>
          </a:p>
          <a:p>
            <a:r>
              <a:rPr lang="en-US" sz="2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run serve</a:t>
            </a:r>
            <a:r>
              <a:rPr lang="en-US" sz="2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 --port 3000</a:t>
            </a:r>
            <a:endParaRPr lang="en-US" sz="2100" b="1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61590" y="4798662"/>
            <a:ext cx="6962162" cy="400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inter-regular"/>
              </a:rPr>
              <a:t>Abra o navegador e acesse o projeto: http://localhost:3000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Vue.js Install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217" y="2265913"/>
            <a:ext cx="4428500" cy="420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548661"/>
      </p:ext>
    </p:extLst>
  </p:cSld>
  <p:clrMapOvr>
    <a:masterClrMapping/>
  </p:clrMapOvr>
  <p:transition spd="med">
    <p:wipe dir="d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209382" y="154115"/>
            <a:ext cx="1935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err="1">
                <a:solidFill>
                  <a:schemeClr val="bg1"/>
                </a:solidFill>
              </a:rPr>
              <a:t>Utility</a:t>
            </a:r>
            <a:r>
              <a:rPr lang="pt-BR" sz="2000" b="1" dirty="0">
                <a:solidFill>
                  <a:schemeClr val="bg1"/>
                </a:solidFill>
              </a:rPr>
              <a:t> Classes</a:t>
            </a:r>
          </a:p>
        </p:txBody>
      </p:sp>
      <p:sp>
        <p:nvSpPr>
          <p:cNvPr id="2" name="Retângulo 1"/>
          <p:cNvSpPr/>
          <p:nvPr/>
        </p:nvSpPr>
        <p:spPr>
          <a:xfrm>
            <a:off x="0" y="545045"/>
            <a:ext cx="12192000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2800"/>
              <a:t>Border Radius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320801" y="605140"/>
            <a:ext cx="367280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https://vuetifyjs.com/en/styles/flex/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4221" y="575823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Roboto"/>
              </a:rPr>
              <a:t>Flex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4221" y="1166843"/>
            <a:ext cx="121077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v-container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"d-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flex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justify-space-between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royalblue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;"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royalblue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;"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royalblue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;"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v-container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88" y="3131333"/>
            <a:ext cx="6100012" cy="4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64881"/>
      </p:ext>
    </p:extLst>
  </p:cSld>
  <p:clrMapOvr>
    <a:masterClrMapping/>
  </p:clrMapOvr>
  <p:transition spd="med">
    <p:wipe dir="d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209382" y="154115"/>
            <a:ext cx="3720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Entendendo um componente</a:t>
            </a:r>
          </a:p>
        </p:txBody>
      </p:sp>
      <p:sp>
        <p:nvSpPr>
          <p:cNvPr id="4" name="Retângulo 3"/>
          <p:cNvSpPr/>
          <p:nvPr/>
        </p:nvSpPr>
        <p:spPr>
          <a:xfrm>
            <a:off x="5225716" y="231059"/>
            <a:ext cx="6096000" cy="646331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pt-BR" dirty="0">
                <a:hlinkClick r:id="rId2"/>
              </a:rPr>
              <a:t>https://www.youtube.com/playlist?list=PL4cUxeGkcC9g0MQZfHwKcuB0Yswgb3gA5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596063" y="2430379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rgbClr val="FFFF00"/>
                </a:solidFill>
              </a:rPr>
              <a:t>props</a:t>
            </a:r>
            <a:endParaRPr lang="pt-BR" sz="2400" b="1" dirty="0">
              <a:solidFill>
                <a:srgbClr val="FFFF00"/>
              </a:solidFill>
            </a:endParaRPr>
          </a:p>
        </p:txBody>
      </p:sp>
      <p:cxnSp>
        <p:nvCxnSpPr>
          <p:cNvPr id="11" name="Conector de seta reta 10"/>
          <p:cNvCxnSpPr>
            <a:stCxn id="7" idx="3"/>
          </p:cNvCxnSpPr>
          <p:nvPr/>
        </p:nvCxnSpPr>
        <p:spPr>
          <a:xfrm flipV="1">
            <a:off x="5635130" y="1883897"/>
            <a:ext cx="0" cy="77731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2225842" y="1883898"/>
            <a:ext cx="2370220" cy="83551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09382" y="1392274"/>
            <a:ext cx="11982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btn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"x-large"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density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"comfortable"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"text-h6"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669379" y="243037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estilo</a:t>
            </a:r>
          </a:p>
        </p:txBody>
      </p:sp>
      <p:cxnSp>
        <p:nvCxnSpPr>
          <p:cNvPr id="20" name="Conector de seta reta 19"/>
          <p:cNvCxnSpPr>
            <a:stCxn id="19" idx="3"/>
          </p:cNvCxnSpPr>
          <p:nvPr/>
        </p:nvCxnSpPr>
        <p:spPr>
          <a:xfrm flipV="1">
            <a:off x="10657150" y="1883897"/>
            <a:ext cx="51299" cy="7773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0" y="4368879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v-text-field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#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prepend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btn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Button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interno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btn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v-text-field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930272" y="373458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slot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flipH="1">
            <a:off x="3429001" y="4196252"/>
            <a:ext cx="501271" cy="7366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278654"/>
      </p:ext>
    </p:extLst>
  </p:cSld>
  <p:clrMapOvr>
    <a:masterClrMapping/>
  </p:clrMapOvr>
  <p:transition spd="med">
    <p:wipe dir="d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209382" y="154115"/>
            <a:ext cx="3531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Um pouco mais sobre slots</a:t>
            </a:r>
          </a:p>
        </p:txBody>
      </p:sp>
      <p:sp>
        <p:nvSpPr>
          <p:cNvPr id="2" name="Retângulo 1"/>
          <p:cNvSpPr/>
          <p:nvPr/>
        </p:nvSpPr>
        <p:spPr>
          <a:xfrm>
            <a:off x="-1" y="474345"/>
            <a:ext cx="946885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-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field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v-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#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something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#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prepend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v-icon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: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primary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"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mdi-vuetify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#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append-inner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v-icon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v-if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model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"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mdi-check-circle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#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details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    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See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our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Terms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and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Service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v-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-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field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81" y="5397105"/>
            <a:ext cx="11326806" cy="876422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4832641" y="314230"/>
            <a:ext cx="731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slot</a:t>
            </a:r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2743200" y="615780"/>
            <a:ext cx="2089441" cy="3587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775743" y="2473943"/>
            <a:ext cx="731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slot</a:t>
            </a:r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3686302" y="2775493"/>
            <a:ext cx="2089441" cy="3587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198286" y="1323336"/>
            <a:ext cx="731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slot</a:t>
            </a:r>
          </a:p>
        </p:txBody>
      </p:sp>
      <p:cxnSp>
        <p:nvCxnSpPr>
          <p:cNvPr id="27" name="Conector de seta reta 26"/>
          <p:cNvCxnSpPr/>
          <p:nvPr/>
        </p:nvCxnSpPr>
        <p:spPr>
          <a:xfrm flipH="1">
            <a:off x="3108845" y="1624886"/>
            <a:ext cx="2089441" cy="3587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5198286" y="3521597"/>
            <a:ext cx="731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slot</a:t>
            </a:r>
          </a:p>
        </p:txBody>
      </p:sp>
      <p:cxnSp>
        <p:nvCxnSpPr>
          <p:cNvPr id="29" name="Conector de seta reta 28"/>
          <p:cNvCxnSpPr/>
          <p:nvPr/>
        </p:nvCxnSpPr>
        <p:spPr>
          <a:xfrm flipH="1">
            <a:off x="3108845" y="3823147"/>
            <a:ext cx="2089441" cy="3587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66598"/>
      </p:ext>
    </p:extLst>
  </p:cSld>
  <p:clrMapOvr>
    <a:masterClrMapping/>
  </p:clrMapOvr>
  <p:transition spd="med">
    <p:wipe dir="d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404502" y="0"/>
            <a:ext cx="8469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ShortHands</a:t>
            </a:r>
            <a:endParaRPr lang="pt-BR" sz="88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2070100" y="20023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diretiva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Shorhand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v-bind:href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 ... &lt;/a&gt;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: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 ... &lt;/a&gt;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v-on:click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façaAlgo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 ... &lt;/a&gt;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@click=“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façaAlgo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 ... &lt;/a&gt;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163939"/>
      </p:ext>
    </p:extLst>
  </p:cSld>
  <p:clrMapOvr>
    <a:masterClrMapping/>
  </p:clrMapOvr>
  <p:transition spd="med">
    <p:wipe dir="d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7526478" y="2223285"/>
            <a:ext cx="6858000" cy="2411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pt-BR" sz="7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</a:t>
            </a:r>
          </a:p>
          <a:p>
            <a:pPr algn="ctr">
              <a:lnSpc>
                <a:spcPts val="6000"/>
              </a:lnSpc>
            </a:pPr>
            <a:r>
              <a:rPr 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Consultando o CEP</a:t>
            </a:r>
          </a:p>
          <a:p>
            <a:pPr algn="ctr">
              <a:lnSpc>
                <a:spcPts val="6000"/>
              </a:lnSpc>
            </a:pPr>
            <a:r>
              <a:rPr 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endereços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76990"/>
            <a:ext cx="5867400" cy="58674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32554">
            <a:off x="789917" y="2444395"/>
            <a:ext cx="8445469" cy="242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6142"/>
      </p:ext>
    </p:extLst>
  </p:cSld>
  <p:clrMapOvr>
    <a:masterClrMapping/>
  </p:clrMapOvr>
  <p:transition spd="med">
    <p:wipe dir="d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8056" y="134881"/>
            <a:ext cx="90424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Ao acessar a API https://viacep.com.br/ws/</a:t>
            </a:r>
            <a:r>
              <a:rPr lang="pt-BR" sz="2400" b="1" dirty="0">
                <a:solidFill>
                  <a:srgbClr val="FFFF00"/>
                </a:solidFill>
              </a:rPr>
              <a:t>UF</a:t>
            </a:r>
            <a:r>
              <a:rPr lang="pt-BR" sz="2400" b="1" dirty="0">
                <a:solidFill>
                  <a:schemeClr val="bg1"/>
                </a:solidFill>
              </a:rPr>
              <a:t>/</a:t>
            </a:r>
            <a:r>
              <a:rPr lang="pt-BR" sz="2400" b="1" dirty="0">
                <a:solidFill>
                  <a:srgbClr val="FFFF00"/>
                </a:solidFill>
              </a:rPr>
              <a:t>Cidade</a:t>
            </a:r>
            <a:r>
              <a:rPr lang="pt-BR" sz="2400" b="1" dirty="0">
                <a:solidFill>
                  <a:schemeClr val="bg1"/>
                </a:solidFill>
              </a:rPr>
              <a:t>/</a:t>
            </a:r>
            <a:r>
              <a:rPr lang="pt-BR" sz="2400" b="1" dirty="0">
                <a:solidFill>
                  <a:srgbClr val="FFFF00"/>
                </a:solidFill>
              </a:rPr>
              <a:t>Referência</a:t>
            </a:r>
            <a:r>
              <a:rPr lang="pt-BR" sz="2400" b="1" dirty="0">
                <a:solidFill>
                  <a:schemeClr val="bg1"/>
                </a:solidFill>
              </a:rPr>
              <a:t>/json/</a:t>
            </a:r>
          </a:p>
          <a:p>
            <a:endParaRPr lang="pt-BR" sz="2400" b="1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pt-BR" sz="2400" b="1" dirty="0">
                <a:solidFill>
                  <a:schemeClr val="bg1"/>
                </a:solidFill>
              </a:rPr>
              <a:t>	Temos como retorno uma lista JSON com a relação de </a:t>
            </a:r>
            <a:r>
              <a:rPr lang="pt-BR" sz="2400" b="1" dirty="0" err="1">
                <a:solidFill>
                  <a:schemeClr val="bg1"/>
                </a:solidFill>
              </a:rPr>
              <a:t>CEPs</a:t>
            </a:r>
            <a:r>
              <a:rPr lang="pt-BR" sz="2400" b="1" dirty="0">
                <a:solidFill>
                  <a:schemeClr val="bg1"/>
                </a:solidFill>
              </a:rPr>
              <a:t> e demais dados sobre uma determinada referência. </a:t>
            </a:r>
          </a:p>
          <a:p>
            <a:pPr>
              <a:spcAft>
                <a:spcPts val="600"/>
              </a:spcAft>
            </a:pPr>
            <a:r>
              <a:rPr lang="pt-BR" sz="2400" b="1" dirty="0">
                <a:solidFill>
                  <a:schemeClr val="bg1"/>
                </a:solidFill>
              </a:rPr>
              <a:t>	A referência pode ser o nome de uma rua, avenida, praça, ou seja, um logradouro qualquer.</a:t>
            </a:r>
          </a:p>
          <a:p>
            <a:pPr>
              <a:spcAft>
                <a:spcPts val="600"/>
              </a:spcAft>
            </a:pPr>
            <a:r>
              <a:rPr lang="pt-BR" sz="2400" b="1" dirty="0">
                <a:solidFill>
                  <a:schemeClr val="bg1"/>
                </a:solidFill>
              </a:rPr>
              <a:t>	Crie uma interface que peça para o usuário escolher um estado, uma cidade e digitar uma referência, na sequência mostre uma lista/tabela com os </a:t>
            </a:r>
            <a:r>
              <a:rPr lang="pt-BR" sz="2400" b="1" dirty="0" err="1">
                <a:solidFill>
                  <a:schemeClr val="bg1"/>
                </a:solidFill>
              </a:rPr>
              <a:t>ceps</a:t>
            </a:r>
            <a:r>
              <a:rPr lang="pt-BR" sz="2400" b="1" dirty="0">
                <a:solidFill>
                  <a:schemeClr val="bg1"/>
                </a:solidFill>
              </a:rPr>
              <a:t> resultantes. </a:t>
            </a:r>
          </a:p>
          <a:p>
            <a:pPr>
              <a:spcAft>
                <a:spcPts val="600"/>
              </a:spcAft>
            </a:pPr>
            <a:r>
              <a:rPr lang="pt-BR" sz="2400" b="1" dirty="0">
                <a:solidFill>
                  <a:schemeClr val="bg1"/>
                </a:solidFill>
              </a:rPr>
              <a:t>	Na tabela crie colunas para:</a:t>
            </a:r>
          </a:p>
          <a:p>
            <a:pPr>
              <a:spcAft>
                <a:spcPts val="600"/>
              </a:spcAft>
            </a:pPr>
            <a:r>
              <a:rPr lang="pt-BR" sz="2400" b="1" dirty="0">
                <a:solidFill>
                  <a:schemeClr val="bg1"/>
                </a:solidFill>
              </a:rPr>
              <a:t>LOGRADOURO  COMPLEMENTO  BAIRRO</a:t>
            </a:r>
          </a:p>
          <a:p>
            <a:pPr>
              <a:spcAft>
                <a:spcPts val="600"/>
              </a:spcAft>
            </a:pPr>
            <a:r>
              <a:rPr lang="pt-BR" sz="2400" b="1" dirty="0">
                <a:solidFill>
                  <a:srgbClr val="FFFF00"/>
                </a:solidFill>
              </a:rPr>
              <a:t>	Ao clicar em um dos resultados, mostre o CEP em uma janela </a:t>
            </a:r>
            <a:r>
              <a:rPr lang="pt-BR" sz="2400" b="1" dirty="0" err="1">
                <a:solidFill>
                  <a:srgbClr val="FFFF00"/>
                </a:solidFill>
              </a:rPr>
              <a:t>popup</a:t>
            </a:r>
            <a:endParaRPr lang="pt-BR" sz="2400" b="1" dirty="0">
              <a:solidFill>
                <a:srgbClr val="FFFF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005" y="1151769"/>
            <a:ext cx="2867425" cy="540142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9252006" y="265507"/>
            <a:ext cx="2867424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hlinkClick r:id="rId3"/>
              </a:rPr>
              <a:t>https://viacep.com.br/ws/SP/Presidente Prudente/Rua Jose </a:t>
            </a:r>
            <a:r>
              <a:rPr lang="pt-BR" sz="1600" b="1" dirty="0" err="1">
                <a:solidFill>
                  <a:schemeClr val="bg1"/>
                </a:solidFill>
                <a:hlinkClick r:id="rId3"/>
              </a:rPr>
              <a:t>Bongiovani</a:t>
            </a:r>
            <a:r>
              <a:rPr lang="pt-BR" sz="1600" b="1" dirty="0">
                <a:solidFill>
                  <a:schemeClr val="bg1"/>
                </a:solidFill>
                <a:hlinkClick r:id="rId3"/>
              </a:rPr>
              <a:t>/</a:t>
            </a:r>
            <a:r>
              <a:rPr lang="pt-BR" sz="1600" b="1" dirty="0" err="1">
                <a:solidFill>
                  <a:schemeClr val="bg1"/>
                </a:solidFill>
                <a:hlinkClick r:id="rId3"/>
              </a:rPr>
              <a:t>json</a:t>
            </a:r>
            <a:r>
              <a:rPr lang="pt-BR" sz="1600" b="1" dirty="0">
                <a:solidFill>
                  <a:schemeClr val="bg1"/>
                </a:solidFill>
                <a:hlinkClick r:id="rId3"/>
              </a:rPr>
              <a:t>/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65907"/>
      </p:ext>
    </p:extLst>
  </p:cSld>
  <p:clrMapOvr>
    <a:masterClrMapping/>
  </p:clrMapOvr>
  <p:transition spd="med">
    <p:wipe dir="d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8055" y="134881"/>
            <a:ext cx="12133945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Desenvolva utilizando um projeto </a:t>
            </a:r>
            <a:r>
              <a:rPr lang="pt-BR" sz="3200" b="1" dirty="0" err="1">
                <a:solidFill>
                  <a:schemeClr val="bg1"/>
                </a:solidFill>
              </a:rPr>
              <a:t>Vue</a:t>
            </a:r>
            <a:r>
              <a:rPr lang="pt-BR" sz="3200" b="1" dirty="0">
                <a:solidFill>
                  <a:schemeClr val="bg1"/>
                </a:solidFill>
              </a:rPr>
              <a:t> CLI com vue.js </a:t>
            </a:r>
            <a:r>
              <a:rPr lang="pt-BR" sz="2400" b="1" dirty="0">
                <a:solidFill>
                  <a:schemeClr val="bg1"/>
                </a:solidFill>
              </a:rPr>
              <a:t>versão</a:t>
            </a:r>
            <a:r>
              <a:rPr lang="pt-BR" sz="3200" b="1" dirty="0">
                <a:solidFill>
                  <a:schemeClr val="bg1"/>
                </a:solidFill>
              </a:rPr>
              <a:t> 3</a:t>
            </a:r>
          </a:p>
          <a:p>
            <a:endParaRPr lang="pt-BR" sz="2400" b="1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Crie componentes para: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Apresentar Formulário e carregar os estados e  cidades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Listar resultados e apresentar CEP</a:t>
            </a:r>
          </a:p>
          <a:p>
            <a:endParaRPr lang="pt-BR" sz="2400" b="1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Consulta de dados de um </a:t>
            </a:r>
            <a:r>
              <a:rPr lang="pt-BR" sz="2400" b="1" dirty="0" err="1">
                <a:solidFill>
                  <a:schemeClr val="bg1"/>
                </a:solidFill>
              </a:rPr>
              <a:t>cep</a:t>
            </a:r>
            <a:r>
              <a:rPr lang="pt-BR" sz="2400" b="1" dirty="0">
                <a:solidFill>
                  <a:schemeClr val="bg1"/>
                </a:solidFill>
              </a:rPr>
              <a:t>:</a:t>
            </a:r>
          </a:p>
          <a:p>
            <a:r>
              <a:rPr lang="pt-BR" sz="2400" b="1" dirty="0">
                <a:solidFill>
                  <a:srgbClr val="FFFF00"/>
                </a:solidFill>
              </a:rPr>
              <a:t>  https://viacep.com.br/ws/{cep}/json/</a:t>
            </a:r>
          </a:p>
          <a:p>
            <a:endParaRPr lang="pt-BR" sz="2400" b="1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Relação de cidades por estado:</a:t>
            </a:r>
          </a:p>
          <a:p>
            <a:r>
              <a:rPr lang="pt-BR" sz="2400" b="1" dirty="0">
                <a:solidFill>
                  <a:srgbClr val="FFFF00"/>
                </a:solidFill>
              </a:rPr>
              <a:t>  https://servicodados.ibge.gov.br/api/v1/localidades/estados/{UF}/municipios</a:t>
            </a:r>
          </a:p>
          <a:p>
            <a:pPr>
              <a:spcAft>
                <a:spcPts val="600"/>
              </a:spcAft>
            </a:pPr>
            <a:endParaRPr lang="pt-BR" sz="2400" b="1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pt-BR" sz="2400" b="1" dirty="0">
                <a:solidFill>
                  <a:schemeClr val="bg1"/>
                </a:solidFill>
              </a:rPr>
              <a:t>Relação de estados/</a:t>
            </a:r>
            <a:r>
              <a:rPr lang="pt-BR" sz="2400" b="1" dirty="0" err="1">
                <a:solidFill>
                  <a:schemeClr val="bg1"/>
                </a:solidFill>
              </a:rPr>
              <a:t>UFs</a:t>
            </a:r>
            <a:r>
              <a:rPr lang="pt-BR" sz="2400" b="1" dirty="0">
                <a:solidFill>
                  <a:schemeClr val="bg1"/>
                </a:solidFill>
              </a:rPr>
              <a:t>:</a:t>
            </a:r>
          </a:p>
          <a:p>
            <a:r>
              <a:rPr lang="pt-BR" sz="2400" b="1" dirty="0">
                <a:solidFill>
                  <a:srgbClr val="FFFF00"/>
                </a:solidFill>
              </a:rPr>
              <a:t>  https://servicodados.ibge.gov.br/api/v1/localidades/estados</a:t>
            </a:r>
          </a:p>
        </p:txBody>
      </p:sp>
    </p:spTree>
    <p:extLst>
      <p:ext uri="{BB962C8B-B14F-4D97-AF65-F5344CB8AC3E}">
        <p14:creationId xmlns:p14="http://schemas.microsoft.com/office/powerpoint/2010/main" val="3377251620"/>
      </p:ext>
    </p:extLst>
  </p:cSld>
  <p:clrMapOvr>
    <a:masterClrMapping/>
  </p:clrMapOvr>
  <p:transition spd="med">
    <p:wipe dir="d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7947392" y="2958871"/>
            <a:ext cx="6858000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pt-BR" sz="8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pt-BR" sz="8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API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53866" y="5530728"/>
            <a:ext cx="3736403" cy="132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5AB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Vue.js</a:t>
            </a:r>
            <a:endParaRPr lang="en-US" altLang="pt-BR" sz="4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825913" y="5103674"/>
            <a:ext cx="1803987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https://developers.google.com/web/updates/2015/03/introduction-to-fetch</a:t>
            </a:r>
            <a:endParaRPr lang="pt-BR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 rot="16200000">
            <a:off x="-2730867" y="2765364"/>
            <a:ext cx="6858003" cy="132727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5AB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pt-BR" sz="6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</a:t>
            </a:r>
            <a:endParaRPr lang="en-US" altLang="pt-BR" sz="4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" y="416697"/>
            <a:ext cx="7765365" cy="621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8941528" y="3650735"/>
            <a:ext cx="1572756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https://www.devmedia.com.br/javascript-fetch/41206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42291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09" y="2322287"/>
            <a:ext cx="11465981" cy="274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6034"/>
      </p:ext>
    </p:extLst>
  </p:cSld>
  <p:clrMapOvr>
    <a:masterClrMapping/>
  </p:clrMapOvr>
  <p:transition spd="med">
    <p:wipe dir="d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0200" y="904945"/>
            <a:ext cx="11518900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'https://viacep.com.br/ws/01001000/json/'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4FC1FF"/>
                </a:solidFill>
                <a:latin typeface="Consolas" panose="020B0609020204030204" pitchFamily="49" charset="0"/>
              </a:rPr>
              <a:t>headers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 		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objeto header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4FC1FF"/>
                </a:solidFill>
                <a:latin typeface="Consolas" panose="020B0609020204030204" pitchFamily="49" charset="0"/>
              </a:rPr>
              <a:t>headers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Content-Type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)); 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//atributo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Content-Type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 do header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4FC1FF"/>
                </a:solidFill>
                <a:latin typeface="Consolas" panose="020B0609020204030204" pitchFamily="49" charset="0"/>
              </a:rPr>
              <a:t>status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 		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status da conexão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4FC1FF"/>
                </a:solidFill>
                <a:latin typeface="Consolas" panose="020B0609020204030204" pitchFamily="49" charset="0"/>
              </a:rPr>
              <a:t>statusText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 	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descrição do status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4FC1FF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 		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tipo de conexão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4FC1FF"/>
                </a:solidFill>
                <a:latin typeface="Consolas" panose="020B0609020204030204" pitchFamily="49" charset="0"/>
              </a:rPr>
              <a:t>url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 		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url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 alvo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 		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promise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 com os dados recebidos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14" y="4079778"/>
            <a:ext cx="5927072" cy="247243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30200" y="7659"/>
            <a:ext cx="1768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/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Fetch</a:t>
            </a:r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104254652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-91073" y="0"/>
            <a:ext cx="4400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Estrutura de um componente .</a:t>
            </a:r>
            <a:r>
              <a:rPr lang="pt-BR" sz="2000" b="1" dirty="0" err="1">
                <a:solidFill>
                  <a:schemeClr val="bg1"/>
                </a:solidFill>
              </a:rPr>
              <a:t>vue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Retângulo 2"/>
          <p:cNvSpPr/>
          <p:nvPr/>
        </p:nvSpPr>
        <p:spPr>
          <a:xfrm>
            <a:off x="84221" y="378430"/>
            <a:ext cx="6063916" cy="6463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scoped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  .fonte-grande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font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28px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Verdana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titulo: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Vue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 JS versão 3'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descricao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'Primeiro Exemplo!'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  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product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"fonte-grande"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&gt;{{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titulo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}}&lt;/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&gt;{{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descricao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}}&lt;/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257100" y="230773"/>
            <a:ext cx="55458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 A seção </a:t>
            </a:r>
            <a:r>
              <a:rPr lang="pt-BR" sz="2000" dirty="0" err="1">
                <a:solidFill>
                  <a:schemeClr val="bg1"/>
                </a:solidFill>
              </a:rPr>
              <a:t>style</a:t>
            </a:r>
            <a:r>
              <a:rPr lang="pt-BR" sz="2000" dirty="0">
                <a:solidFill>
                  <a:schemeClr val="bg1"/>
                </a:solidFill>
              </a:rPr>
              <a:t> pode conter qualquer CSS válido. Podemos definir o escopo do CSS para esse componente específico usando o atributo </a:t>
            </a:r>
            <a:r>
              <a:rPr lang="pt-BR" sz="2000" i="1" dirty="0" err="1">
                <a:solidFill>
                  <a:schemeClr val="bg1"/>
                </a:solidFill>
              </a:rPr>
              <a:t>scoped</a:t>
            </a:r>
            <a:r>
              <a:rPr lang="pt-BR" sz="2000" dirty="0">
                <a:solidFill>
                  <a:schemeClr val="bg1"/>
                </a:solidFill>
              </a:rPr>
              <a:t>. Os estilos serão aplicados somente a esse componente</a:t>
            </a:r>
          </a:p>
        </p:txBody>
      </p:sp>
      <p:cxnSp>
        <p:nvCxnSpPr>
          <p:cNvPr id="9" name="Conector de seta reta 8"/>
          <p:cNvCxnSpPr>
            <a:endCxn id="8" idx="1"/>
          </p:cNvCxnSpPr>
          <p:nvPr/>
        </p:nvCxnSpPr>
        <p:spPr>
          <a:xfrm flipV="1">
            <a:off x="3838074" y="1046381"/>
            <a:ext cx="2419026" cy="244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257100" y="2549126"/>
            <a:ext cx="55458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 seção script armazena o script usado para o componente. Podemos exportar as várias propriedades e métodos do </a:t>
            </a:r>
            <a:r>
              <a:rPr lang="pt-BR" sz="2000" dirty="0" err="1">
                <a:solidFill>
                  <a:schemeClr val="bg1"/>
                </a:solidFill>
              </a:rPr>
              <a:t>Vue</a:t>
            </a:r>
            <a:r>
              <a:rPr lang="pt-BR" sz="2000" dirty="0">
                <a:solidFill>
                  <a:schemeClr val="bg1"/>
                </a:solidFill>
              </a:rPr>
              <a:t>, como data(), </a:t>
            </a:r>
            <a:r>
              <a:rPr lang="pt-BR" sz="2000" dirty="0" err="1">
                <a:solidFill>
                  <a:schemeClr val="bg1"/>
                </a:solidFill>
              </a:rPr>
              <a:t>props</a:t>
            </a:r>
            <a:r>
              <a:rPr lang="pt-BR" sz="2000" dirty="0">
                <a:solidFill>
                  <a:schemeClr val="bg1"/>
                </a:solidFill>
              </a:rPr>
              <a:t>, </a:t>
            </a:r>
            <a:r>
              <a:rPr lang="pt-BR" sz="2000" dirty="0" err="1">
                <a:solidFill>
                  <a:schemeClr val="bg1"/>
                </a:solidFill>
              </a:rPr>
              <a:t>methods</a:t>
            </a:r>
            <a:r>
              <a:rPr lang="pt-BR" sz="2000" dirty="0">
                <a:solidFill>
                  <a:schemeClr val="bg1"/>
                </a:solidFill>
              </a:rPr>
              <a:t> e </a:t>
            </a:r>
            <a:r>
              <a:rPr lang="pt-BR" sz="2000" dirty="0" err="1">
                <a:solidFill>
                  <a:schemeClr val="bg1"/>
                </a:solidFill>
              </a:rPr>
              <a:t>components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4" name="Conector de seta reta 13"/>
          <p:cNvCxnSpPr>
            <a:endCxn id="13" idx="1"/>
          </p:cNvCxnSpPr>
          <p:nvPr/>
        </p:nvCxnSpPr>
        <p:spPr>
          <a:xfrm>
            <a:off x="2727569" y="2649415"/>
            <a:ext cx="3529531" cy="5614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6257100" y="4336384"/>
            <a:ext cx="55458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 seção </a:t>
            </a:r>
            <a:r>
              <a:rPr lang="pt-BR" sz="2000" dirty="0" err="1">
                <a:solidFill>
                  <a:schemeClr val="bg1"/>
                </a:solidFill>
              </a:rPr>
              <a:t>template</a:t>
            </a:r>
            <a:r>
              <a:rPr lang="pt-BR" sz="2000" dirty="0">
                <a:solidFill>
                  <a:schemeClr val="bg1"/>
                </a:solidFill>
              </a:rPr>
              <a:t> hospeda o modelo HTML. A sintaxe HTML usada em </a:t>
            </a:r>
            <a:r>
              <a:rPr lang="pt-BR" sz="2000" dirty="0" err="1">
                <a:solidFill>
                  <a:schemeClr val="bg1"/>
                </a:solidFill>
              </a:rPr>
              <a:t>template</a:t>
            </a:r>
            <a:r>
              <a:rPr lang="pt-BR" sz="2000" dirty="0">
                <a:solidFill>
                  <a:schemeClr val="bg1"/>
                </a:solidFill>
              </a:rPr>
              <a:t> é a mesma usada com componentes baseados em </a:t>
            </a:r>
            <a:r>
              <a:rPr lang="pt-BR" sz="2000" dirty="0" err="1">
                <a:solidFill>
                  <a:schemeClr val="bg1"/>
                </a:solidFill>
              </a:rPr>
              <a:t>JavaScript</a:t>
            </a:r>
            <a:r>
              <a:rPr lang="pt-BR" sz="2000" dirty="0">
                <a:solidFill>
                  <a:schemeClr val="bg1"/>
                </a:solidFill>
              </a:rPr>
              <a:t>, incluindo o uso de </a:t>
            </a:r>
            <a:r>
              <a:rPr lang="pt-BR" sz="2000" dirty="0" err="1">
                <a:solidFill>
                  <a:schemeClr val="bg1"/>
                </a:solidFill>
              </a:rPr>
              <a:t>handlebars</a:t>
            </a:r>
            <a:r>
              <a:rPr lang="pt-BR" sz="2000" dirty="0">
                <a:solidFill>
                  <a:schemeClr val="bg1"/>
                </a:solidFill>
              </a:rPr>
              <a:t> ({{}}) para exibir dados. </a:t>
            </a:r>
            <a:r>
              <a:rPr lang="pt-BR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Os modelos precisam ter um elemento raiz.</a:t>
            </a:r>
          </a:p>
        </p:txBody>
      </p:sp>
      <p:cxnSp>
        <p:nvCxnSpPr>
          <p:cNvPr id="19" name="Conector de seta reta 18"/>
          <p:cNvCxnSpPr>
            <a:endCxn id="18" idx="1"/>
          </p:cNvCxnSpPr>
          <p:nvPr/>
        </p:nvCxnSpPr>
        <p:spPr>
          <a:xfrm>
            <a:off x="3465095" y="5185614"/>
            <a:ext cx="2792005" cy="12026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861097" y="6441628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App.vue</a:t>
            </a:r>
            <a:endParaRPr lang="pt-BR" sz="20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642520"/>
      </p:ext>
    </p:extLst>
  </p:cSld>
  <p:clrMapOvr>
    <a:masterClrMapping/>
  </p:clrMapOvr>
  <p:transition spd="med">
    <p:wipe dir="d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30200" y="7659"/>
            <a:ext cx="62381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/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Fetch</a:t>
            </a:r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API – com tratamento de erro</a:t>
            </a:r>
          </a:p>
        </p:txBody>
      </p:sp>
      <p:sp>
        <p:nvSpPr>
          <p:cNvPr id="8" name="Retângulo 7"/>
          <p:cNvSpPr/>
          <p:nvPr/>
        </p:nvSpPr>
        <p:spPr>
          <a:xfrm>
            <a:off x="419100" y="742246"/>
            <a:ext cx="10896600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'https://viacep.com.br/ws/01001000/json/'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t-BR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   ...</a:t>
            </a:r>
          </a:p>
          <a:p>
            <a:endParaRPr lang="pt-B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t-BR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"Deu Erro! "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56902"/>
      </p:ext>
    </p:extLst>
  </p:cSld>
  <p:clrMapOvr>
    <a:masterClrMapping/>
  </p:clrMapOvr>
  <p:transition spd="med">
    <p:wipe dir="d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30200" y="7659"/>
            <a:ext cx="4470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/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Fetch</a:t>
            </a:r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API – </a:t>
            </a:r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response.text</a:t>
            </a:r>
            <a:endParaRPr lang="pt-BR" altLang="pt-BR" sz="3200" b="1" dirty="0">
              <a:solidFill>
                <a:srgbClr val="FFFF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30200" y="830986"/>
            <a:ext cx="8724900" cy="3046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'https://viacep.com.br/ws/01001000/json/'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t-BR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t-BR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pt-B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t-B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rgbClr val="9CDCFE"/>
                </a:solidFill>
                <a:latin typeface="Consolas" panose="020B0609020204030204" pitchFamily="49" charset="0"/>
              </a:rPr>
              <a:t>dados</a:t>
            </a:r>
            <a:r>
              <a:rPr lang="pt-BR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=&gt; </a:t>
            </a:r>
            <a:r>
              <a:rPr lang="pt-B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pt-BR" sz="240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rgbClr val="9CDCFE"/>
                </a:solidFill>
                <a:latin typeface="Consolas" panose="020B0609020204030204" pitchFamily="49" charset="0"/>
              </a:rPr>
              <a:t>dados</a:t>
            </a:r>
            <a:r>
              <a:rPr lang="pt-B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  });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t-BR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"Deu Erro! "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)});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eta para a esquerda 2"/>
          <p:cNvSpPr/>
          <p:nvPr/>
        </p:nvSpPr>
        <p:spPr>
          <a:xfrm>
            <a:off x="4801104" y="1795680"/>
            <a:ext cx="1447800" cy="1117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040" y="3987800"/>
            <a:ext cx="3050826" cy="279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64698"/>
      </p:ext>
    </p:extLst>
  </p:cSld>
  <p:clrMapOvr>
    <a:masterClrMapping/>
  </p:clrMapOvr>
  <p:transition spd="med">
    <p:wipe dir="d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30200" y="7659"/>
            <a:ext cx="4658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/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Fetch</a:t>
            </a:r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API – </a:t>
            </a:r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response.json</a:t>
            </a:r>
            <a:endParaRPr lang="pt-BR" altLang="pt-BR" sz="3200" b="1" dirty="0">
              <a:solidFill>
                <a:srgbClr val="FFFF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eta para a esquerda 2"/>
          <p:cNvSpPr/>
          <p:nvPr/>
        </p:nvSpPr>
        <p:spPr>
          <a:xfrm>
            <a:off x="4801104" y="1795680"/>
            <a:ext cx="1447800" cy="1117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65100" y="4694535"/>
            <a:ext cx="1170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pt-BR" sz="24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r>
              <a:rPr lang="pt-BR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cep</a:t>
            </a:r>
            <a:r>
              <a:rPr lang="pt-BR" sz="2400" dirty="0">
                <a:solidFill>
                  <a:srgbClr val="CCCCCC"/>
                </a:solidFill>
                <a:latin typeface="Consolas" panose="020B0609020204030204" pitchFamily="49" charset="0"/>
              </a:rPr>
              <a:t>: '01001-000', logradouro: 'Praça da Sé', complemento: 'lado ímpar', bairro: 'Sé', localidade: 'São Paulo', …}</a:t>
            </a:r>
          </a:p>
          <a:p>
            <a:pPr rtl="1" latinLnBrk="1"/>
            <a:r>
              <a:rPr lang="pt-BR" sz="2400" dirty="0">
                <a:solidFill>
                  <a:srgbClr val="3794FF"/>
                </a:solidFill>
                <a:latin typeface="Consolas" panose="020B0609020204030204" pitchFamily="49" charset="0"/>
              </a:rPr>
              <a:t>São Paulo </a:t>
            </a:r>
            <a:endParaRPr lang="pt-BR" sz="2400" b="0" i="0" u="sng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23850" y="867358"/>
            <a:ext cx="11391900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'https://viacep.com.br/ws/01001000/json/'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  .</a:t>
            </a:r>
            <a:r>
              <a:rPr lang="pt-B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t-BR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t-BR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pt-B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t-B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rgbClr val="9CDCFE"/>
                </a:solidFill>
                <a:latin typeface="Consolas" panose="020B0609020204030204" pitchFamily="49" charset="0"/>
              </a:rPr>
              <a:t>dados</a:t>
            </a:r>
            <a:r>
              <a:rPr lang="pt-BR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pt-BR" sz="240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rgbClr val="9CDCFE"/>
                </a:solidFill>
                <a:latin typeface="Consolas" panose="020B0609020204030204" pitchFamily="49" charset="0"/>
              </a:rPr>
              <a:t>dados</a:t>
            </a:r>
            <a:r>
              <a:rPr lang="pt-B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pt-BR" sz="240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dados</a:t>
            </a:r>
            <a:r>
              <a:rPr lang="pt-BR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localidade</a:t>
            </a:r>
            <a:r>
              <a:rPr lang="pt-B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});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  })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  .</a:t>
            </a:r>
            <a:r>
              <a:rPr lang="pt-BR" sz="2400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t-BR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"Deu Erro! "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)});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66542"/>
      </p:ext>
    </p:extLst>
  </p:cSld>
  <p:clrMapOvr>
    <a:masterClrMapping/>
  </p:clrMapOvr>
  <p:transition spd="med">
    <p:wipe dir="d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30200" y="7659"/>
            <a:ext cx="4125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/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Fetch</a:t>
            </a:r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API – parâmetros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5100" y="592434"/>
            <a:ext cx="11798300" cy="4401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parametros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={ 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pt-B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pt-B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headers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pt-BR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Content-type</a:t>
            </a:r>
            <a:r>
              <a:rPr lang="pt-BR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application</a:t>
            </a:r>
            <a:r>
              <a:rPr lang="pt-BR" sz="2000" dirty="0">
                <a:solidFill>
                  <a:srgbClr val="CE9178"/>
                </a:solidFill>
                <a:latin typeface="Consolas" panose="020B0609020204030204" pitchFamily="49" charset="0"/>
              </a:rPr>
              <a:t>/x-</a:t>
            </a:r>
            <a:r>
              <a:rPr lang="pt-BR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www</a:t>
            </a:r>
            <a:r>
              <a:rPr lang="pt-BR" sz="2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pt-BR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form-urlencoded</a:t>
            </a:r>
            <a:r>
              <a:rPr lang="pt-BR" sz="2000" dirty="0">
                <a:solidFill>
                  <a:srgbClr val="CE9178"/>
                </a:solidFill>
                <a:latin typeface="Consolas" panose="020B0609020204030204" pitchFamily="49" charset="0"/>
              </a:rPr>
              <a:t>; </a:t>
            </a:r>
            <a:r>
              <a:rPr lang="pt-BR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charset</a:t>
            </a:r>
            <a:r>
              <a:rPr lang="pt-BR" sz="2000" dirty="0">
                <a:solidFill>
                  <a:srgbClr val="CE9178"/>
                </a:solidFill>
                <a:latin typeface="Consolas" panose="020B0609020204030204" pitchFamily="49" charset="0"/>
              </a:rPr>
              <a:t>=UTF-8"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pt-B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cep</a:t>
            </a:r>
            <a:r>
              <a:rPr lang="pt-BR" sz="2000" dirty="0">
                <a:solidFill>
                  <a:srgbClr val="CE9178"/>
                </a:solidFill>
                <a:latin typeface="Consolas" panose="020B0609020204030204" pitchFamily="49" charset="0"/>
              </a:rPr>
              <a:t>=19053300&amp;formato=</a:t>
            </a:r>
            <a:r>
              <a:rPr lang="pt-BR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pt-BR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CE9178"/>
                </a:solidFill>
                <a:latin typeface="Consolas" panose="020B0609020204030204" pitchFamily="49" charset="0"/>
              </a:rPr>
              <a:t>'http://cep.republicavirtual.com.br/web_cep.php'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</a:rPr>
              <a:t>parametros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 .</a:t>
            </a:r>
            <a:r>
              <a:rPr lang="pt-BR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t-BR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pt-B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t-B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.</a:t>
            </a:r>
            <a:r>
              <a:rPr lang="pt-BR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</a:rPr>
              <a:t>dados</a:t>
            </a:r>
            <a:r>
              <a:rPr lang="pt-BR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</a:rPr>
              <a:t>dados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dados</a:t>
            </a:r>
            <a:r>
              <a:rPr lang="pt-B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cidade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});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 })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 .</a:t>
            </a:r>
            <a:r>
              <a:rPr lang="pt-BR" sz="2000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pt-B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t-BR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CE9178"/>
                </a:solidFill>
                <a:latin typeface="Consolas" panose="020B0609020204030204" pitchFamily="49" charset="0"/>
              </a:rPr>
              <a:t>"Deu Erro! "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)});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eta para a esquerda 2"/>
          <p:cNvSpPr/>
          <p:nvPr/>
        </p:nvSpPr>
        <p:spPr>
          <a:xfrm rot="2289123">
            <a:off x="10426699" y="1576685"/>
            <a:ext cx="1447800" cy="1117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esquerda 7"/>
          <p:cNvSpPr/>
          <p:nvPr/>
        </p:nvSpPr>
        <p:spPr>
          <a:xfrm rot="2289123">
            <a:off x="9014425" y="2538932"/>
            <a:ext cx="779796" cy="5082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47650" y="5411935"/>
            <a:ext cx="1163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{resultado: '1', </a:t>
            </a:r>
            <a:r>
              <a:rPr lang="pt-BR" dirty="0" err="1">
                <a:solidFill>
                  <a:srgbClr val="CCCCCC"/>
                </a:solidFill>
                <a:latin typeface="Consolas" panose="020B0609020204030204" pitchFamily="49" charset="0"/>
              </a:rPr>
              <a:t>resultado_txt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: 'sucesso - </a:t>
            </a:r>
            <a:r>
              <a:rPr lang="pt-BR" dirty="0" err="1">
                <a:solidFill>
                  <a:srgbClr val="CCCCCC"/>
                </a:solidFill>
                <a:latin typeface="Consolas" panose="020B0609020204030204" pitchFamily="49" charset="0"/>
              </a:rPr>
              <a:t>cep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completo', uf: 'SP', cidade: 'Presidente Prudente', bairro: 'Vila Formosa', …}</a:t>
            </a:r>
          </a:p>
          <a:p>
            <a:pPr rtl="1" latinLnBrk="1"/>
            <a:r>
              <a:rPr lang="pt-BR" dirty="0">
                <a:solidFill>
                  <a:srgbClr val="3794FF"/>
                </a:solidFill>
                <a:latin typeface="Consolas" panose="020B0609020204030204" pitchFamily="49" charset="0"/>
              </a:rPr>
              <a:t>Presidente Prudente</a:t>
            </a:r>
            <a:endParaRPr lang="pt-BR" b="0" i="0" u="sng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793515"/>
      </p:ext>
    </p:extLst>
  </p:cSld>
  <p:clrMapOvr>
    <a:masterClrMapping/>
  </p:clrMapOvr>
  <p:transition spd="med">
    <p:wipe dir="d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30200" y="7659"/>
            <a:ext cx="31407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/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Fetch</a:t>
            </a:r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API – </a:t>
            </a:r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mode</a:t>
            </a:r>
            <a:endParaRPr lang="pt-BR" altLang="pt-BR" sz="3200" b="1" dirty="0">
              <a:solidFill>
                <a:srgbClr val="FFFF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30200" y="960498"/>
            <a:ext cx="8813800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'localhost:8081/</a:t>
            </a:r>
            <a:r>
              <a:rPr lang="pt-BR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testeApi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,{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'no-</a:t>
            </a:r>
            <a:r>
              <a:rPr lang="pt-BR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cors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t-BR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t-BR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.</a:t>
            </a:r>
            <a:r>
              <a:rPr lang="pt-B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dados</a:t>
            </a:r>
            <a:r>
              <a:rPr lang="pt-BR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     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dados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     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dados</a:t>
            </a:r>
            <a:r>
              <a:rPr lang="pt-BR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localidade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   });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t-BR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CE9178"/>
                </a:solidFill>
                <a:latin typeface="Consolas" panose="020B0609020204030204" pitchFamily="49" charset="0"/>
              </a:rPr>
              <a:t>"Deu Erro! "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pt-B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)});</a:t>
            </a:r>
          </a:p>
        </p:txBody>
      </p:sp>
      <p:sp>
        <p:nvSpPr>
          <p:cNvPr id="3" name="Seta para a esquerda 2"/>
          <p:cNvSpPr/>
          <p:nvPr/>
        </p:nvSpPr>
        <p:spPr>
          <a:xfrm rot="3851324">
            <a:off x="7163634" y="1525404"/>
            <a:ext cx="862355" cy="7843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30200" y="4906139"/>
            <a:ext cx="11095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same-origin: </a:t>
            </a:r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conexões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somente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mesma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origem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pt-BR" dirty="0">
                <a:solidFill>
                  <a:schemeClr val="bg1"/>
                </a:solidFill>
              </a:rPr>
              <a:t> Todas as outras solicitações serão rejeitadas.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cors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conexões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mesma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origem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demais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origem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desde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tenham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cabeçalhos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apropriados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no-</a:t>
            </a:r>
            <a:r>
              <a:rPr lang="pt-BR" b="1" dirty="0" err="1">
                <a:solidFill>
                  <a:schemeClr val="bg1"/>
                </a:solidFill>
              </a:rPr>
              <a:t>cors</a:t>
            </a:r>
            <a:r>
              <a:rPr lang="pt-BR" b="1" dirty="0">
                <a:solidFill>
                  <a:schemeClr val="bg1"/>
                </a:solidFill>
              </a:rPr>
              <a:t>:</a:t>
            </a:r>
            <a:r>
              <a:rPr lang="pt-BR" dirty="0">
                <a:solidFill>
                  <a:schemeClr val="bg1"/>
                </a:solidFill>
              </a:rPr>
              <a:t> destina-se a fazer pedidos para outras origens que não têm cabeçalhos CORS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214"/>
      </p:ext>
    </p:extLst>
  </p:cSld>
  <p:clrMapOvr>
    <a:masterClrMapping/>
  </p:clrMapOvr>
  <p:transition spd="med">
    <p:wipe dir="d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30200" y="7659"/>
            <a:ext cx="72981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/>
            <a:r>
              <a:rPr lang="pt-BR" altLang="pt-BR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Fetch</a:t>
            </a:r>
            <a:r>
              <a:rPr lang="pt-BR" alt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API – enviando dados do formulário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934203"/>
            <a:ext cx="2200582" cy="79068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870200" y="744771"/>
            <a:ext cx="9131300" cy="1169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fdados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cep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"19053300"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"informe um 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cep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"formato"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/&gt;&lt;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"Clique aqui para consultar o CEP"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consultaCEP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270000" y="2245798"/>
            <a:ext cx="9385300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consultaCep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formData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FormData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fdados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parametros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formData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'http://cep.republicavirtual.com.br/web_cep.php'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parametros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dados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"&gt;&gt;"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dados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dados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cidade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  })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  })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 });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eta para a esquerda 2"/>
          <p:cNvSpPr/>
          <p:nvPr/>
        </p:nvSpPr>
        <p:spPr>
          <a:xfrm rot="19343358">
            <a:off x="7038153" y="2509312"/>
            <a:ext cx="533047" cy="4954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5521"/>
      </p:ext>
    </p:extLst>
  </p:cSld>
  <p:clrMapOvr>
    <a:masterClrMapping/>
  </p:clrMapOvr>
  <p:transition spd="med">
    <p:wipe dir="d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41276" y="99368"/>
            <a:ext cx="1132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Referências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2259" y="1558389"/>
            <a:ext cx="11723076" cy="440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eaLnBrk="1" hangingPunct="1"/>
            <a:r>
              <a:rPr lang="pt-BR" altLang="pt-BR" sz="4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https://www.devmedia.com.br/vue-js-tutorial/38042</a:t>
            </a:r>
            <a:endParaRPr lang="pt-BR" altLang="pt-BR" sz="40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1" hangingPunct="1"/>
            <a:r>
              <a:rPr lang="pt-BR" altLang="pt-BR" sz="4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https://br.vuejs.org/v2/guide/index.html</a:t>
            </a:r>
            <a:endParaRPr lang="pt-BR" altLang="pt-BR" sz="40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1" hangingPunct="1"/>
            <a:r>
              <a:rPr lang="pt-BR" altLang="pt-BR" sz="4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https://www.javatpoint.com/vue-js</a:t>
            </a:r>
            <a:endParaRPr lang="pt-BR" altLang="pt-BR" sz="40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1" hangingPunct="1"/>
            <a:r>
              <a:rPr lang="pt-BR" altLang="pt-BR" sz="4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https://vueschool.io/courses/the-vuejs-master-class</a:t>
            </a:r>
            <a:endParaRPr lang="pt-BR" altLang="pt-BR" sz="40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1" hangingPunct="1"/>
            <a:r>
              <a:rPr lang="pt-BR" altLang="pt-BR" sz="4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https://www.tutorialspoint.com/vuejs/</a:t>
            </a:r>
            <a:endParaRPr lang="pt-BR" altLang="pt-BR" sz="40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1" hangingPunct="1"/>
            <a:r>
              <a:rPr lang="pt-BR" altLang="pt-BR" sz="4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https://www.youtube.com/@tiagomatosweb</a:t>
            </a:r>
            <a:endParaRPr lang="pt-BR" altLang="pt-BR" sz="40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1" hangingPunct="1"/>
            <a:endParaRPr lang="pt-BR" altLang="pt-BR" sz="40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002961"/>
      </p:ext>
    </p:extLst>
  </p:cSld>
  <p:clrMapOvr>
    <a:masterClrMapping/>
  </p:clrMapOvr>
  <p:transition spd="med">
    <p:wipe dir="d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7526478" y="2613391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pt-BR" sz="7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</a:t>
            </a:r>
          </a:p>
          <a:p>
            <a:pPr algn="ctr">
              <a:lnSpc>
                <a:spcPts val="6000"/>
              </a:lnSpc>
            </a:pPr>
            <a:r>
              <a:rPr 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Painel de empregos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76990"/>
            <a:ext cx="5867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69118"/>
      </p:ext>
    </p:extLst>
  </p:cSld>
  <p:clrMapOvr>
    <a:masterClrMapping/>
  </p:clrMapOvr>
  <p:transition spd="med">
    <p:wipe dir="d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165100" y="660400"/>
            <a:ext cx="7683500" cy="5816600"/>
          </a:xfrm>
          <a:prstGeom prst="roundRect">
            <a:avLst>
              <a:gd name="adj" fmla="val 203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609600" y="901700"/>
            <a:ext cx="1993900" cy="2222500"/>
          </a:xfrm>
          <a:prstGeom prst="roundRect">
            <a:avLst>
              <a:gd name="adj" fmla="val 7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4" name="Picture 6" descr="Sk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901700"/>
            <a:ext cx="1485900" cy="6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88087" y="1666590"/>
            <a:ext cx="18646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202124"/>
                </a:solidFill>
                <a:latin typeface="arial" panose="020B0604020202020204" pitchFamily="34" charset="0"/>
              </a:rPr>
              <a:t>Analista de Suporte</a:t>
            </a:r>
            <a:endParaRPr lang="pt-BR" sz="1400" b="1" dirty="0"/>
          </a:p>
        </p:txBody>
      </p:sp>
      <p:sp>
        <p:nvSpPr>
          <p:cNvPr id="5" name="Retângulo 4"/>
          <p:cNvSpPr/>
          <p:nvPr/>
        </p:nvSpPr>
        <p:spPr>
          <a:xfrm>
            <a:off x="1195438" y="2377470"/>
            <a:ext cx="80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>
                <a:solidFill>
                  <a:srgbClr val="70757A"/>
                </a:solidFill>
                <a:latin typeface="arial" panose="020B0604020202020204" pitchFamily="34" charset="0"/>
              </a:rPr>
              <a:t>Curitiba</a:t>
            </a:r>
          </a:p>
          <a:p>
            <a:pPr algn="ctr"/>
            <a:r>
              <a:rPr lang="pt-BR" sz="1400" dirty="0">
                <a:solidFill>
                  <a:srgbClr val="70757A"/>
                </a:solidFill>
                <a:latin typeface="arial" panose="020B0604020202020204" pitchFamily="34" charset="0"/>
              </a:rPr>
              <a:t> PR</a:t>
            </a:r>
            <a:endParaRPr lang="pt-BR" sz="14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997200" y="901700"/>
            <a:ext cx="1993900" cy="2222500"/>
          </a:xfrm>
          <a:prstGeom prst="roundRect">
            <a:avLst>
              <a:gd name="adj" fmla="val 7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6" descr="Sk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901700"/>
            <a:ext cx="1485900" cy="6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3075687" y="1666590"/>
            <a:ext cx="1919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202124"/>
                </a:solidFill>
                <a:latin typeface="arial" panose="020B0604020202020204" pitchFamily="34" charset="0"/>
              </a:rPr>
              <a:t>Programador </a:t>
            </a:r>
            <a:r>
              <a:rPr lang="pt-BR" sz="1400" b="1" dirty="0" err="1">
                <a:solidFill>
                  <a:srgbClr val="202124"/>
                </a:solidFill>
                <a:latin typeface="arial" panose="020B0604020202020204" pitchFamily="34" charset="0"/>
              </a:rPr>
              <a:t>Senior</a:t>
            </a:r>
            <a:endParaRPr lang="pt-BR" sz="1400" b="1" dirty="0"/>
          </a:p>
        </p:txBody>
      </p:sp>
      <p:sp>
        <p:nvSpPr>
          <p:cNvPr id="12" name="Retângulo 11"/>
          <p:cNvSpPr/>
          <p:nvPr/>
        </p:nvSpPr>
        <p:spPr>
          <a:xfrm>
            <a:off x="3488461" y="2377470"/>
            <a:ext cx="990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>
                <a:solidFill>
                  <a:srgbClr val="70757A"/>
                </a:solidFill>
                <a:latin typeface="arial" panose="020B0604020202020204" pitchFamily="34" charset="0"/>
              </a:rPr>
              <a:t>Campinas</a:t>
            </a:r>
          </a:p>
          <a:p>
            <a:pPr algn="ctr"/>
            <a:r>
              <a:rPr lang="pt-BR" sz="1400" dirty="0">
                <a:solidFill>
                  <a:srgbClr val="70757A"/>
                </a:solidFill>
                <a:latin typeface="arial" panose="020B0604020202020204" pitchFamily="34" charset="0"/>
              </a:rPr>
              <a:t> SP</a:t>
            </a:r>
            <a:endParaRPr lang="pt-BR" sz="14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384800" y="901700"/>
            <a:ext cx="1993900" cy="2222500"/>
          </a:xfrm>
          <a:prstGeom prst="roundRect">
            <a:avLst>
              <a:gd name="adj" fmla="val 7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495170" y="1657826"/>
            <a:ext cx="1686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202124"/>
                </a:solidFill>
                <a:latin typeface="arial" panose="020B0604020202020204" pitchFamily="34" charset="0"/>
              </a:rPr>
              <a:t>Desenvolvedor Jr</a:t>
            </a:r>
            <a:endParaRPr lang="pt-BR" sz="1400" b="1" dirty="0"/>
          </a:p>
        </p:txBody>
      </p:sp>
      <p:sp>
        <p:nvSpPr>
          <p:cNvPr id="16" name="Retângulo 15"/>
          <p:cNvSpPr/>
          <p:nvPr/>
        </p:nvSpPr>
        <p:spPr>
          <a:xfrm>
            <a:off x="5975446" y="2377470"/>
            <a:ext cx="792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>
                <a:solidFill>
                  <a:srgbClr val="70757A"/>
                </a:solidFill>
                <a:latin typeface="arial" panose="020B0604020202020204" pitchFamily="34" charset="0"/>
              </a:rPr>
              <a:t>Osasco</a:t>
            </a:r>
          </a:p>
          <a:p>
            <a:pPr algn="ctr"/>
            <a:r>
              <a:rPr lang="pt-BR" sz="1400" dirty="0">
                <a:solidFill>
                  <a:srgbClr val="70757A"/>
                </a:solidFill>
                <a:latin typeface="arial" panose="020B0604020202020204" pitchFamily="34" charset="0"/>
              </a:rPr>
              <a:t> SP</a:t>
            </a:r>
            <a:endParaRPr lang="pt-BR" sz="1400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635000" y="3527303"/>
            <a:ext cx="1993900" cy="2222500"/>
          </a:xfrm>
          <a:prstGeom prst="roundRect">
            <a:avLst>
              <a:gd name="adj" fmla="val 7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713487" y="4292193"/>
            <a:ext cx="1883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202124"/>
                </a:solidFill>
                <a:latin typeface="arial" panose="020B0604020202020204" pitchFamily="34" charset="0"/>
              </a:rPr>
              <a:t>Analista de TI Pleno</a:t>
            </a:r>
            <a:endParaRPr lang="pt-BR" sz="1400" b="1" dirty="0"/>
          </a:p>
        </p:txBody>
      </p:sp>
      <p:sp>
        <p:nvSpPr>
          <p:cNvPr id="20" name="Retângulo 19"/>
          <p:cNvSpPr/>
          <p:nvPr/>
        </p:nvSpPr>
        <p:spPr>
          <a:xfrm>
            <a:off x="1220839" y="5003073"/>
            <a:ext cx="80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>
                <a:solidFill>
                  <a:srgbClr val="70757A"/>
                </a:solidFill>
                <a:latin typeface="arial" panose="020B0604020202020204" pitchFamily="34" charset="0"/>
              </a:rPr>
              <a:t>Curitiba</a:t>
            </a:r>
          </a:p>
          <a:p>
            <a:pPr algn="ctr"/>
            <a:r>
              <a:rPr lang="pt-BR" sz="1400" dirty="0">
                <a:solidFill>
                  <a:srgbClr val="70757A"/>
                </a:solidFill>
                <a:latin typeface="arial" panose="020B0604020202020204" pitchFamily="34" charset="0"/>
              </a:rPr>
              <a:t>PR</a:t>
            </a:r>
            <a:endParaRPr lang="pt-BR" sz="1400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022600" y="3527303"/>
            <a:ext cx="1993900" cy="2222500"/>
          </a:xfrm>
          <a:prstGeom prst="roundRect">
            <a:avLst>
              <a:gd name="adj" fmla="val 7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036719" y="4292193"/>
            <a:ext cx="1954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202124"/>
                </a:solidFill>
                <a:latin typeface="arial" panose="020B0604020202020204" pitchFamily="34" charset="0"/>
              </a:rPr>
              <a:t>Analista de TI </a:t>
            </a:r>
            <a:r>
              <a:rPr lang="pt-BR" sz="1400" b="1" dirty="0" err="1">
                <a:solidFill>
                  <a:srgbClr val="202124"/>
                </a:solidFill>
                <a:latin typeface="arial" panose="020B0604020202020204" pitchFamily="34" charset="0"/>
              </a:rPr>
              <a:t>Senior</a:t>
            </a:r>
            <a:endParaRPr lang="pt-BR" sz="1400" b="1" dirty="0"/>
          </a:p>
        </p:txBody>
      </p:sp>
      <p:sp>
        <p:nvSpPr>
          <p:cNvPr id="24" name="Retângulo 23"/>
          <p:cNvSpPr/>
          <p:nvPr/>
        </p:nvSpPr>
        <p:spPr>
          <a:xfrm>
            <a:off x="3608439" y="5003073"/>
            <a:ext cx="80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>
                <a:solidFill>
                  <a:srgbClr val="70757A"/>
                </a:solidFill>
                <a:latin typeface="arial" panose="020B0604020202020204" pitchFamily="34" charset="0"/>
              </a:rPr>
              <a:t>Curitiba</a:t>
            </a:r>
          </a:p>
          <a:p>
            <a:pPr algn="ctr"/>
            <a:r>
              <a:rPr lang="pt-BR" sz="1400" dirty="0">
                <a:solidFill>
                  <a:srgbClr val="70757A"/>
                </a:solidFill>
                <a:latin typeface="arial" panose="020B0604020202020204" pitchFamily="34" charset="0"/>
              </a:rPr>
              <a:t>PR</a:t>
            </a:r>
            <a:endParaRPr lang="pt-BR" sz="1400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5410200" y="3527303"/>
            <a:ext cx="1993900" cy="2222500"/>
          </a:xfrm>
          <a:prstGeom prst="roundRect">
            <a:avLst>
              <a:gd name="adj" fmla="val 7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5384800" y="4292193"/>
            <a:ext cx="20938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202124"/>
                </a:solidFill>
                <a:latin typeface="arial" panose="020B0604020202020204" pitchFamily="34" charset="0"/>
              </a:rPr>
              <a:t>Desenvolvedor mobile</a:t>
            </a:r>
            <a:endParaRPr lang="pt-BR" sz="1400" b="1" dirty="0"/>
          </a:p>
        </p:txBody>
      </p:sp>
      <p:sp>
        <p:nvSpPr>
          <p:cNvPr id="28" name="Retângulo 27"/>
          <p:cNvSpPr/>
          <p:nvPr/>
        </p:nvSpPr>
        <p:spPr>
          <a:xfrm>
            <a:off x="5488687" y="5003073"/>
            <a:ext cx="1816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>
                <a:solidFill>
                  <a:srgbClr val="70757A"/>
                </a:solidFill>
                <a:latin typeface="arial" panose="020B0604020202020204" pitchFamily="34" charset="0"/>
              </a:rPr>
              <a:t>Presidente Prudente</a:t>
            </a:r>
          </a:p>
          <a:p>
            <a:pPr algn="ctr"/>
            <a:r>
              <a:rPr lang="pt-BR" sz="1400" dirty="0">
                <a:solidFill>
                  <a:srgbClr val="70757A"/>
                </a:solidFill>
                <a:latin typeface="arial" panose="020B0604020202020204" pitchFamily="34" charset="0"/>
              </a:rPr>
              <a:t> SP</a:t>
            </a:r>
            <a:endParaRPr lang="pt-BR" sz="1400" dirty="0"/>
          </a:p>
        </p:txBody>
      </p:sp>
      <p:pic>
        <p:nvPicPr>
          <p:cNvPr id="2056" name="Picture 8" descr="Brades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1046661"/>
            <a:ext cx="160020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Ficheiro:IBM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461" y="3687978"/>
            <a:ext cx="1101570" cy="44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Ficheiro:Apple logo black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725" y="3628285"/>
            <a:ext cx="532978" cy="65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Ficheiro:IBM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15" y="3734932"/>
            <a:ext cx="1101570" cy="44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/>
          <p:cNvSpPr txBox="1"/>
          <p:nvPr/>
        </p:nvSpPr>
        <p:spPr>
          <a:xfrm>
            <a:off x="7946560" y="321469"/>
            <a:ext cx="4118729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endParaRPr lang="pt-BR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Crie manualmente uma coleção de vagas de empregos na área de TI. Cada documento terá: logo, cargo, cidade, estado, requisitos, formação, conhecimentos, regime (CLT, PJ), jornada e remuneração.</a:t>
            </a:r>
          </a:p>
          <a:p>
            <a:endParaRPr lang="pt-B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Componente </a:t>
            </a:r>
            <a:r>
              <a:rPr lang="pt-BR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JobCard</a:t>
            </a:r>
            <a:endParaRPr lang="pt-BR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 ter duas faces (</a:t>
            </a:r>
            <a:r>
              <a:rPr lang="pt-BR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flip</a:t>
            </a:r>
            <a: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na face capa será mostrado o logo, </a:t>
            </a:r>
            <a:r>
              <a:rPr lang="pt-BR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cargo,regime</a:t>
            </a:r>
            <a: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cidade e estado, na face fundo serão apresentadas as demais informações. Receberá como parâmetro um </a:t>
            </a:r>
            <a:r>
              <a:rPr lang="pt-BR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 a proposta de emprego.</a:t>
            </a:r>
          </a:p>
          <a:p>
            <a:endParaRPr lang="pt-B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Componente </a:t>
            </a:r>
            <a:r>
              <a:rPr lang="pt-BR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JobPanel</a:t>
            </a:r>
            <a:endParaRPr lang="pt-BR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 a área de exposição dos painéis, deve receber como parâmetros, a quantidade de </a:t>
            </a:r>
            <a:r>
              <a:rPr lang="pt-BR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cards</a:t>
            </a:r>
            <a: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 horizontal e da vertical, além da cor de fundo. Deve possuir um filtro para pesquisa (use o cargo como chave)</a:t>
            </a:r>
          </a:p>
          <a:p>
            <a:endParaRPr lang="pt-BR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JS</a:t>
            </a:r>
          </a:p>
          <a:p>
            <a: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Rotas para buscar das vagas de empregos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1336758" y="2011095"/>
            <a:ext cx="519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</a:rPr>
              <a:t>CLT</a:t>
            </a:r>
            <a:endParaRPr lang="pt-BR" sz="1400" b="1" dirty="0">
              <a:solidFill>
                <a:srgbClr val="7030A0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6111957" y="2051765"/>
            <a:ext cx="519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</a:rPr>
              <a:t>CLT</a:t>
            </a:r>
            <a:endParaRPr lang="pt-BR" sz="1400" b="1" dirty="0">
              <a:solidFill>
                <a:srgbClr val="7030A0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724358" y="2056583"/>
            <a:ext cx="519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</a:rPr>
              <a:t>CLT</a:t>
            </a:r>
            <a:endParaRPr lang="pt-BR" sz="1400" b="1" dirty="0">
              <a:solidFill>
                <a:srgbClr val="7030A0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1336757" y="4663147"/>
            <a:ext cx="519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</a:rPr>
              <a:t>CLT</a:t>
            </a:r>
            <a:endParaRPr lang="pt-BR" sz="1400" b="1" dirty="0">
              <a:solidFill>
                <a:srgbClr val="7030A0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3724357" y="4677136"/>
            <a:ext cx="519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</a:rPr>
              <a:t>CLT</a:t>
            </a:r>
            <a:endParaRPr lang="pt-BR" sz="1400" b="1" dirty="0">
              <a:solidFill>
                <a:srgbClr val="7030A0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6111957" y="4691125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</a:rPr>
              <a:t>PJ</a:t>
            </a:r>
            <a:endParaRPr lang="pt-BR" sz="1400" b="1" dirty="0">
              <a:solidFill>
                <a:srgbClr val="7030A0"/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510710" y="6019800"/>
            <a:ext cx="6991350" cy="3175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o cargo que está procurando</a:t>
            </a:r>
          </a:p>
        </p:txBody>
      </p:sp>
    </p:spTree>
    <p:extLst>
      <p:ext uri="{BB962C8B-B14F-4D97-AF65-F5344CB8AC3E}">
        <p14:creationId xmlns:p14="http://schemas.microsoft.com/office/powerpoint/2010/main" val="3667199770"/>
      </p:ext>
    </p:extLst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14383" y="1980490"/>
            <a:ext cx="7796463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http-equiv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"X-UA-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Compatible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"IE=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edge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icon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F44747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%= BASE_URL %&gt;favicon.ico"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4383" y="651036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App.vue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'#app'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-91073" y="0"/>
            <a:ext cx="3677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Carregando um componente</a:t>
            </a:r>
          </a:p>
        </p:txBody>
      </p:sp>
      <p:sp>
        <p:nvSpPr>
          <p:cNvPr id="8" name="Retângulo 7"/>
          <p:cNvSpPr/>
          <p:nvPr/>
        </p:nvSpPr>
        <p:spPr>
          <a:xfrm>
            <a:off x="8205536" y="230773"/>
            <a:ext cx="35974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Podemos carregar esses componentes de maneira semelhante à de outros módulos usando a instrução import.</a:t>
            </a:r>
          </a:p>
        </p:txBody>
      </p:sp>
      <p:cxnSp>
        <p:nvCxnSpPr>
          <p:cNvPr id="9" name="Conector de seta reta 8"/>
          <p:cNvCxnSpPr>
            <a:endCxn id="8" idx="1"/>
          </p:cNvCxnSpPr>
          <p:nvPr/>
        </p:nvCxnSpPr>
        <p:spPr>
          <a:xfrm>
            <a:off x="3946358" y="875211"/>
            <a:ext cx="4259178" cy="17117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8205536" y="4336384"/>
            <a:ext cx="35974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 componente será tradicionalmente inserido na região delimitada pelo id</a:t>
            </a:r>
            <a:endParaRPr lang="pt-BR" sz="2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Conector de seta reta 18"/>
          <p:cNvCxnSpPr>
            <a:endCxn id="18" idx="1"/>
          </p:cNvCxnSpPr>
          <p:nvPr/>
        </p:nvCxnSpPr>
        <p:spPr>
          <a:xfrm>
            <a:off x="3415323" y="4400062"/>
            <a:ext cx="4790213" cy="44415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923884" y="1213158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main.js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315537" y="5287088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425686038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Apresentação de treinamento- SharePoint Server 2007—Fluxos de trabalho IV- incluir alguém fora da sua empresa">
  <a:themeElements>
    <a:clrScheme name="spttworkiv_TP10278947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DEE8F9"/>
      </a:hlink>
      <a:folHlink>
        <a:srgbClr val="D1CFFB"/>
      </a:folHlink>
    </a:clrScheme>
    <a:fontScheme name="spttworkiv_TP1027894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pttworkiv_TP1027894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ttworkiv_TP10278947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DEE8F9"/>
        </a:hlink>
        <a:folHlink>
          <a:srgbClr val="D1CFF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pttworkiv_TP10278947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pttworkiv_TP1027894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pttworkiv_TP1027894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pttworkiv_TP10278947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DEE8F9"/>
        </a:hlink>
        <a:folHlink>
          <a:srgbClr val="D1CFF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treinamento- SharePoint Server 2007—Fluxos de trabalho IV- incluir alguém fora da sua empresa</Template>
  <TotalTime>60262</TotalTime>
  <Words>8427</Words>
  <Application>Microsoft Office PowerPoint</Application>
  <PresentationFormat>Widescreen</PresentationFormat>
  <Paragraphs>1245</Paragraphs>
  <Slides>88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88</vt:i4>
      </vt:variant>
    </vt:vector>
  </HeadingPairs>
  <TitlesOfParts>
    <vt:vector size="100" baseType="lpstr">
      <vt:lpstr>Arial</vt:lpstr>
      <vt:lpstr>Arial</vt:lpstr>
      <vt:lpstr>Calibri</vt:lpstr>
      <vt:lpstr>Consolas</vt:lpstr>
      <vt:lpstr>inter-bold</vt:lpstr>
      <vt:lpstr>inter-regular</vt:lpstr>
      <vt:lpstr>Roboto</vt:lpstr>
      <vt:lpstr>Segoe UI</vt:lpstr>
      <vt:lpstr>Times New Roman</vt:lpstr>
      <vt:lpstr>Wingdings</vt:lpstr>
      <vt:lpstr>Apresentação de treinamento- SharePoint Server 2007—Fluxos de trabalho IV- incluir alguém fora da sua empresa</vt:lpstr>
      <vt:lpstr>1_spttworkiv_TP10278947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para Web - introdução -</dc:title>
  <dc:creator>silvio</dc:creator>
  <cp:lastModifiedBy>Aluno</cp:lastModifiedBy>
  <cp:revision>636</cp:revision>
  <cp:lastPrinted>2020-09-29T13:20:02Z</cp:lastPrinted>
  <dcterms:created xsi:type="dcterms:W3CDTF">2010-10-05T18:57:39Z</dcterms:created>
  <dcterms:modified xsi:type="dcterms:W3CDTF">2025-05-20T14:57:12Z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TC102789471046</vt:lpwstr>
  </property>
</Properties>
</file>