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84" r:id="rId3"/>
    <p:sldId id="302" r:id="rId4"/>
    <p:sldId id="300" r:id="rId5"/>
    <p:sldId id="301" r:id="rId6"/>
    <p:sldId id="262" r:id="rId7"/>
    <p:sldId id="305" r:id="rId8"/>
    <p:sldId id="303" r:id="rId9"/>
    <p:sldId id="306" r:id="rId10"/>
    <p:sldId id="298" r:id="rId11"/>
    <p:sldId id="299" r:id="rId12"/>
    <p:sldId id="296" r:id="rId1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3E"/>
    <a:srgbClr val="C4DD88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27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22/2/2023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22/2/2023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69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Text Classification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3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0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8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9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3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9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89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2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  <p:sldLayoutId id="2147483806" r:id="rId29"/>
    <p:sldLayoutId id="2147483807" r:id="rId30"/>
    <p:sldLayoutId id="2147483808" r:id="rId31"/>
    <p:sldLayoutId id="2147483809" r:id="rId32"/>
    <p:sldLayoutId id="2147483810" r:id="rId33"/>
    <p:sldLayoutId id="2147483811" r:id="rId34"/>
    <p:sldLayoutId id="2147483796" r:id="rId35"/>
    <p:sldLayoutId id="2147483797" r:id="rId36"/>
    <p:sldLayoutId id="2147483805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hub.dartmouth.edu/" TargetMode="Externa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hyperlink" Target="https://thenounproject.com/browse/icons/term/document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thenounproject.com/browse/icons/term/tag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thenounproject.com/browse/icons/term/document/" TargetMode="Externa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s://thenounproject.com/browse/icons/term/scatter-plot/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thenounproject.com/browse/icons/term/matrix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thenounproject.com/browse/icons/term/filter/" TargetMode="Externa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thenounproject.com/browse/icons/term/tag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thenounproject.com/browse/icons/term/document/" TargetMode="Externa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6.png"/><Relationship Id="rId5" Type="http://schemas.openxmlformats.org/officeDocument/2006/relationships/hyperlink" Target="https://thenounproject.com/browse/icons/term/scatter-plot/" TargetMode="External"/><Relationship Id="rId4" Type="http://schemas.openxmlformats.org/officeDocument/2006/relationships/hyperlink" Target="https://thenounproject.com/browse/icons/term/matrix/" TargetMode="Externa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February 22, 2023</a:t>
            </a:r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260891" cy="4127303"/>
          </a:xfrm>
        </p:spPr>
        <p:txBody>
          <a:bodyPr anchor="ctr"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dirty="0">
                <a:latin typeface="National 2 Medium" panose="020B0504030502020203" pitchFamily="34" charset="77"/>
              </a:rPr>
              <a:t>workflow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text classification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Extract simple </a:t>
            </a:r>
            <a:r>
              <a:rPr lang="en-US" dirty="0">
                <a:latin typeface="National 2 Medium" panose="020B0504030502020203" pitchFamily="34" charset="77"/>
              </a:rPr>
              <a:t>features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 describe documents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Build</a:t>
            </a:r>
            <a:r>
              <a:rPr lang="en-US" dirty="0">
                <a:latin typeface="National 2 Medium" panose="020B0504030502020203" pitchFamily="34" charset="77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train a</a:t>
            </a:r>
            <a:r>
              <a:rPr lang="en-US" dirty="0">
                <a:latin typeface="National 2 Medium" panose="020B0504030502020203" pitchFamily="34" charset="77"/>
              </a:rPr>
              <a:t> simple classifier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Test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the classifier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Interpret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the results</a:t>
            </a:r>
            <a:endParaRPr lang="en-US" dirty="0">
              <a:latin typeface="National 2 Medium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Text Classification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514184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</a:t>
            </a:r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 teeny bit of </a:t>
            </a:r>
            <a:r>
              <a:rPr lang="en-US" dirty="0">
                <a:latin typeface="National 2 Medium" panose="020B0504030502020203" pitchFamily="34" charset="77"/>
              </a:rPr>
              <a:t>Pandas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 </a:t>
            </a:r>
            <a:r>
              <a:rPr lang="en-US" dirty="0">
                <a:latin typeface="National 2 Medium" panose="020B0504030502020203" pitchFamily="34" charset="77"/>
              </a:rPr>
              <a:t>scikit-learn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 a </a:t>
            </a:r>
            <a:r>
              <a:rPr lang="en-US" dirty="0">
                <a:latin typeface="National 2 Medium" panose="020B0504030502020203" pitchFamily="34" charset="77"/>
              </a:rPr>
              <a:t>programming environment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our </a:t>
            </a:r>
            <a:r>
              <a:rPr lang="en-US" dirty="0" err="1">
                <a:latin typeface="National 2 Medium" panose="020B0504030502020203" pitchFamily="34" charset="77"/>
              </a:rPr>
              <a:t>JupyterHub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https://jhub.dartmouth.edu</a:t>
            </a: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Text Classification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400142"/>
            <a:ext cx="2517652" cy="747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C233D-2550-82E6-EE33-5F9E71237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095" y="3073367"/>
            <a:ext cx="2517652" cy="101787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DF8AAB-E9A4-DDB0-334E-37956C91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50" y="5029200"/>
            <a:ext cx="118300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28F88EF-29B1-1B26-9317-2D66DF1133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9547" y="3886200"/>
            <a:ext cx="1981200" cy="10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7200" dirty="0"/>
              <a:t>Text Classification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881634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C3E765-C255-B2E0-4BE1-90BF14E1F2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184150"/>
            <a:ext cx="7426325" cy="217488"/>
          </a:xfrm>
        </p:spPr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357634"/>
            <a:ext cx="10461390" cy="1519166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3200" dirty="0"/>
              <a:t>Text Analysis with Python series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/>
      <p:bldP spid="12" grpId="0" uiExpand="1" build="allAtOnce"/>
      <p:bldP spid="1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hape&#10;&#10;Description automatically generated with low confidence">
            <a:extLst>
              <a:ext uri="{FF2B5EF4-FFF2-40B4-BE49-F238E27FC236}">
                <a16:creationId xmlns:a16="http://schemas.microsoft.com/office/drawing/2014/main" id="{A0F702EA-8ACC-41DF-050A-1FC41237F9E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43476" y="1295400"/>
            <a:ext cx="2057400" cy="2057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</a:t>
            </a:r>
            <a:br>
              <a:rPr lang="en-AU" dirty="0"/>
            </a:br>
            <a:r>
              <a:rPr lang="en-AU" dirty="0"/>
              <a:t>Text Classification?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Text Classification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E023C488-AD2D-55F5-0C98-BD85E9DC0F2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943799" y="1170495"/>
            <a:ext cx="1434504" cy="14345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EB2754-1C74-9C6E-F51F-553682634FB0}"/>
              </a:ext>
            </a:extLst>
          </p:cNvPr>
          <p:cNvSpPr txBox="1"/>
          <p:nvPr/>
        </p:nvSpPr>
        <p:spPr>
          <a:xfrm>
            <a:off x="9296400" y="5943600"/>
            <a:ext cx="25653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Document by Ali Burhan from </a:t>
            </a:r>
            <a:r>
              <a:rPr lang="en-US" sz="70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7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(CCBY3.0)</a:t>
            </a:r>
          </a:p>
          <a:p>
            <a:r>
              <a:rPr lang="en-US" sz="7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Magnifying Glass by IYIKON from </a:t>
            </a:r>
            <a:r>
              <a:rPr lang="en-US" sz="70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7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(CCBY3.0)</a:t>
            </a:r>
          </a:p>
          <a:p>
            <a:r>
              <a:rPr lang="en-US" sz="7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Inbox by Nicolas </a:t>
            </a:r>
            <a:r>
              <a:rPr lang="en-US" sz="70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Vicent</a:t>
            </a:r>
            <a:r>
              <a:rPr lang="en-US" sz="7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70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7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E43EA0-B2CC-41F3-62BD-BC72CA92FDA6}"/>
              </a:ext>
            </a:extLst>
          </p:cNvPr>
          <p:cNvGrpSpPr/>
          <p:nvPr/>
        </p:nvGrpSpPr>
        <p:grpSpPr>
          <a:xfrm>
            <a:off x="3962400" y="4267200"/>
            <a:ext cx="1432627" cy="732022"/>
            <a:chOff x="3962400" y="4267200"/>
            <a:chExt cx="1432627" cy="732022"/>
          </a:xfrm>
        </p:grpSpPr>
        <p:pic>
          <p:nvPicPr>
            <p:cNvPr id="19" name="Picture 1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2F9F4C5-2FB8-D7C3-B557-D8DF833E1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62400" y="4267200"/>
              <a:ext cx="1432627" cy="73202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941BE5-5916-E21F-3FA9-DFA7BFF1A761}"/>
                </a:ext>
              </a:extLst>
            </p:cNvPr>
            <p:cNvSpPr txBox="1"/>
            <p:nvPr/>
          </p:nvSpPr>
          <p:spPr>
            <a:xfrm>
              <a:off x="4136108" y="4691445"/>
              <a:ext cx="1085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Accounting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EEAD329-0B3E-C2CF-F625-49B3169FD496}"/>
              </a:ext>
            </a:extLst>
          </p:cNvPr>
          <p:cNvGrpSpPr/>
          <p:nvPr/>
        </p:nvGrpSpPr>
        <p:grpSpPr>
          <a:xfrm>
            <a:off x="6628417" y="4282858"/>
            <a:ext cx="1432627" cy="732022"/>
            <a:chOff x="6655863" y="4282858"/>
            <a:chExt cx="1432627" cy="732022"/>
          </a:xfrm>
        </p:grpSpPr>
        <p:pic>
          <p:nvPicPr>
            <p:cNvPr id="22" name="Picture 2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78F6845-5871-F186-38F7-F33C40CF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55863" y="4282858"/>
              <a:ext cx="1432627" cy="7320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9D3303-0129-389D-50E9-E2864959E224}"/>
                </a:ext>
              </a:extLst>
            </p:cNvPr>
            <p:cNvSpPr txBox="1"/>
            <p:nvPr/>
          </p:nvSpPr>
          <p:spPr>
            <a:xfrm>
              <a:off x="6666193" y="4722223"/>
              <a:ext cx="1404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Customer Service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E6871D-0C3A-E7C6-2E2F-307227DD2751}"/>
              </a:ext>
            </a:extLst>
          </p:cNvPr>
          <p:cNvGrpSpPr/>
          <p:nvPr/>
        </p:nvGrpSpPr>
        <p:grpSpPr>
          <a:xfrm>
            <a:off x="9294434" y="4267200"/>
            <a:ext cx="1432627" cy="747680"/>
            <a:chOff x="9294434" y="4267200"/>
            <a:chExt cx="1432627" cy="747680"/>
          </a:xfrm>
        </p:grpSpPr>
        <p:pic>
          <p:nvPicPr>
            <p:cNvPr id="23" name="Picture 2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401A618-B8FE-118A-2C1C-73D97265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94434" y="4267200"/>
              <a:ext cx="1432627" cy="73202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78C7E9-AD36-5217-6B4A-297E151638C4}"/>
                </a:ext>
              </a:extLst>
            </p:cNvPr>
            <p:cNvSpPr txBox="1"/>
            <p:nvPr/>
          </p:nvSpPr>
          <p:spPr>
            <a:xfrm>
              <a:off x="9728458" y="4707103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R&amp;D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19594D5-DB14-636D-7248-86E2DCE4D5BB}"/>
              </a:ext>
            </a:extLst>
          </p:cNvPr>
          <p:cNvSpPr txBox="1"/>
          <p:nvPr/>
        </p:nvSpPr>
        <p:spPr>
          <a:xfrm>
            <a:off x="336425" y="2604999"/>
            <a:ext cx="3502922" cy="3946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indent="-4572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800" b="0" i="0">
                <a:solidFill>
                  <a:schemeClr val="accent6">
                    <a:lumMod val="50000"/>
                  </a:schemeClr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4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defTabSz="642974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2000" b="0" i="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baseline="0">
                <a:solidFill>
                  <a:schemeClr val="accent1"/>
                </a:solidFill>
              </a:defRPr>
            </a:lvl6pPr>
            <a:lvl7pPr marL="2089666" indent="-160744" defTabSz="642974">
              <a:spcBef>
                <a:spcPct val="20000"/>
              </a:spcBef>
              <a:buFont typeface="Arial" pitchFamily="34" charset="0"/>
              <a:buChar char="•"/>
              <a:defRPr sz="1406"/>
            </a:lvl7pPr>
            <a:lvl8pPr marL="2411153" indent="-160744" defTabSz="642974">
              <a:spcBef>
                <a:spcPct val="20000"/>
              </a:spcBef>
              <a:buFont typeface="Arial" pitchFamily="34" charset="0"/>
              <a:buChar char="•"/>
              <a:defRPr sz="1406"/>
            </a:lvl8pPr>
            <a:lvl9pPr marL="2732640" indent="-160744" defTabSz="642974">
              <a:spcBef>
                <a:spcPct val="20000"/>
              </a:spcBef>
              <a:buFont typeface="Arial" pitchFamily="34" charset="0"/>
              <a:buChar char="•"/>
              <a:defRPr sz="1406"/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Example:</a:t>
            </a:r>
            <a:b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</a:br>
            <a:r>
              <a:rPr lang="en-US" dirty="0">
                <a:solidFill>
                  <a:schemeClr val="accent1"/>
                </a:solidFill>
              </a:rPr>
              <a:t>Assign incoming mails to the right department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would you approach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1B399-C380-5C90-C0B4-A19EDCD00048}"/>
              </a:ext>
            </a:extLst>
          </p:cNvPr>
          <p:cNvSpPr txBox="1"/>
          <p:nvPr/>
        </p:nvSpPr>
        <p:spPr>
          <a:xfrm>
            <a:off x="8662125" y="1591212"/>
            <a:ext cx="1670650" cy="108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accounts</a:t>
            </a: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cash flow</a:t>
            </a: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repeatCount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-0.0419 L -0.13542 -0.01967 " pathEditMode="relative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42 0.12477 L -0.13542 -0.0196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722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42 0.12477 L -0.02292 0.12477 " pathEditMode="relative" ptsTypes="AA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1.11111E-6 L -0.21719 0.2435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12176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3" grpId="0" uiExpand="1" build="allAtOnce"/>
      <p:bldP spid="3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What is </a:t>
            </a:r>
            <a:br>
              <a:rPr lang="en-AU" sz="3600" dirty="0"/>
            </a:br>
            <a:r>
              <a:rPr lang="en-AU" sz="3600" dirty="0"/>
              <a:t>Text Classification?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Text Classification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9594D5-DB14-636D-7248-86E2DCE4D5BB}"/>
              </a:ext>
            </a:extLst>
          </p:cNvPr>
          <p:cNvSpPr txBox="1"/>
          <p:nvPr/>
        </p:nvSpPr>
        <p:spPr>
          <a:xfrm>
            <a:off x="336425" y="2604999"/>
            <a:ext cx="3502922" cy="3946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indent="-4572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800" b="0" i="0">
                <a:solidFill>
                  <a:schemeClr val="accent6">
                    <a:lumMod val="50000"/>
                  </a:schemeClr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4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defTabSz="642974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2000" b="0" i="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baseline="0">
                <a:solidFill>
                  <a:schemeClr val="accent1"/>
                </a:solidFill>
              </a:defRPr>
            </a:lvl6pPr>
            <a:lvl7pPr marL="2089666" indent="-160744" defTabSz="642974">
              <a:spcBef>
                <a:spcPct val="20000"/>
              </a:spcBef>
              <a:buFont typeface="Arial" pitchFamily="34" charset="0"/>
              <a:buChar char="•"/>
              <a:defRPr sz="1406"/>
            </a:lvl7pPr>
            <a:lvl8pPr marL="2411153" indent="-160744" defTabSz="642974">
              <a:spcBef>
                <a:spcPct val="20000"/>
              </a:spcBef>
              <a:buFont typeface="Arial" pitchFamily="34" charset="0"/>
              <a:buChar char="•"/>
              <a:defRPr sz="1406"/>
            </a:lvl8pPr>
            <a:lvl9pPr marL="2732640" indent="-160744" defTabSz="642974">
              <a:spcBef>
                <a:spcPct val="20000"/>
              </a:spcBef>
              <a:buFont typeface="Arial" pitchFamily="34" charset="0"/>
              <a:buChar char="•"/>
              <a:defRPr sz="1406"/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Example:</a:t>
            </a:r>
            <a:b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</a:br>
            <a:r>
              <a:rPr lang="en-US" dirty="0">
                <a:solidFill>
                  <a:schemeClr val="accent1"/>
                </a:solidFill>
              </a:rPr>
              <a:t>Assign incoming mails to the right department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would you approach this?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5E551-A625-F93C-55BA-5AD7CE15BDEE}"/>
              </a:ext>
            </a:extLst>
          </p:cNvPr>
          <p:cNvSpPr txBox="1"/>
          <p:nvPr/>
        </p:nvSpPr>
        <p:spPr>
          <a:xfrm>
            <a:off x="6230576" y="2616890"/>
            <a:ext cx="5651855" cy="3946474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457200" indent="-4572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800" b="0" i="0">
                <a:solidFill>
                  <a:schemeClr val="accent6">
                    <a:lumMod val="50000"/>
                  </a:schemeClr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4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defTabSz="642974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2000" b="0" i="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baseline="0">
                <a:solidFill>
                  <a:schemeClr val="accent1"/>
                </a:solidFill>
              </a:defRPr>
            </a:lvl6pPr>
            <a:lvl7pPr marL="2089666" indent="-160744" defTabSz="642974">
              <a:spcBef>
                <a:spcPct val="20000"/>
              </a:spcBef>
              <a:buFont typeface="Arial" pitchFamily="34" charset="0"/>
              <a:buChar char="•"/>
              <a:defRPr sz="1406"/>
            </a:lvl7pPr>
            <a:lvl8pPr marL="2411153" indent="-160744" defTabSz="642974">
              <a:spcBef>
                <a:spcPct val="20000"/>
              </a:spcBef>
              <a:buFont typeface="Arial" pitchFamily="34" charset="0"/>
              <a:buChar char="•"/>
              <a:defRPr sz="1406"/>
            </a:lvl8pPr>
            <a:lvl9pPr marL="2732640" indent="-160744" defTabSz="642974">
              <a:spcBef>
                <a:spcPct val="20000"/>
              </a:spcBef>
              <a:buFont typeface="Arial" pitchFamily="34" charset="0"/>
              <a:buChar char="•"/>
              <a:defRPr sz="1406"/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Example workflow: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Define categories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Look for important terms or topics in the documents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Assign the document to a category associated with these terms or topics</a:t>
            </a:r>
          </a:p>
        </p:txBody>
      </p:sp>
    </p:spTree>
    <p:extLst>
      <p:ext uri="{BB962C8B-B14F-4D97-AF65-F5344CB8AC3E}">
        <p14:creationId xmlns:p14="http://schemas.microsoft.com/office/powerpoint/2010/main" val="218873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Classification using Machine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24A84D-8345-1D80-A222-7B919F9CC59F}"/>
              </a:ext>
            </a:extLst>
          </p:cNvPr>
          <p:cNvSpPr txBox="1"/>
          <p:nvPr/>
        </p:nvSpPr>
        <p:spPr>
          <a:xfrm>
            <a:off x="9525000" y="6217593"/>
            <a:ext cx="253557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700" b="0" i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defRPr>
            </a:lvl1pPr>
          </a:lstStyle>
          <a:p>
            <a:r>
              <a:rPr lang="en-US" sz="7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Document by Ali Burhan from </a:t>
            </a:r>
            <a:r>
              <a:rPr lang="en-US" sz="70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7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(CCBY3.0)</a:t>
            </a:r>
          </a:p>
          <a:p>
            <a:r>
              <a:rPr lang="en-US" dirty="0"/>
              <a:t>Tag by </a:t>
            </a:r>
            <a:r>
              <a:rPr lang="en-US" dirty="0" err="1"/>
              <a:t>andriwidodo</a:t>
            </a:r>
            <a:r>
              <a:rPr lang="en-US" dirty="0"/>
              <a:t> from 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dirty="0"/>
              <a:t> (CCBY3.0)</a:t>
            </a:r>
          </a:p>
          <a:p>
            <a:r>
              <a:rPr lang="en-US" dirty="0"/>
              <a:t>Filter by </a:t>
            </a:r>
            <a:r>
              <a:rPr lang="en-US" dirty="0" err="1"/>
              <a:t>Anuvab</a:t>
            </a:r>
            <a:r>
              <a:rPr lang="en-US" dirty="0"/>
              <a:t> </a:t>
            </a:r>
            <a:r>
              <a:rPr lang="en-US" dirty="0" err="1"/>
              <a:t>Sikder</a:t>
            </a:r>
            <a:r>
              <a:rPr lang="en-US" dirty="0"/>
              <a:t> from 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dirty="0"/>
              <a:t> (CCBY3.0)</a:t>
            </a:r>
          </a:p>
          <a:p>
            <a:r>
              <a:rPr lang="en-US" dirty="0"/>
              <a:t>matrix by </a:t>
            </a:r>
            <a:r>
              <a:rPr lang="en-US" dirty="0" err="1"/>
              <a:t>Jino</a:t>
            </a:r>
            <a:r>
              <a:rPr lang="en-US" dirty="0"/>
              <a:t> from 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 </a:t>
            </a:r>
            <a:r>
              <a:rPr lang="en-US" dirty="0"/>
              <a:t>(CCBY3.0)</a:t>
            </a:r>
          </a:p>
          <a:p>
            <a:r>
              <a:rPr lang="en-US" dirty="0"/>
              <a:t>Scatter Plot by </a:t>
            </a:r>
            <a:r>
              <a:rPr lang="en-US" dirty="0" err="1"/>
              <a:t>Flowicon</a:t>
            </a:r>
            <a:r>
              <a:rPr lang="en-US" dirty="0"/>
              <a:t> from 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dirty="0"/>
              <a:t> (CCBY3.0)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B15EF5F-CE97-9B9E-B7F6-49C75C7DA8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Training: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National 2" panose="020B0504030502020203" pitchFamily="34" charset="77"/>
              </a:rPr>
              <a:t>Get a lot of categorized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National 2" panose="020B0504030502020203" pitchFamily="34" charset="77"/>
              </a:rPr>
              <a:t>Extract discriminative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National 2" panose="020B0504030502020203" pitchFamily="34" charset="77"/>
              </a:rPr>
              <a:t>Train a classification model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530B1F-7731-57EB-C202-32DE5BED1FA7}"/>
              </a:ext>
            </a:extLst>
          </p:cNvPr>
          <p:cNvGrpSpPr/>
          <p:nvPr/>
        </p:nvGrpSpPr>
        <p:grpSpPr>
          <a:xfrm>
            <a:off x="5961223" y="2174287"/>
            <a:ext cx="2028258" cy="1981200"/>
            <a:chOff x="2696142" y="2336709"/>
            <a:chExt cx="2028258" cy="1981200"/>
          </a:xfrm>
        </p:grpSpPr>
        <p:pic>
          <p:nvPicPr>
            <p:cNvPr id="28" name="Picture 27" descr="Text&#10;&#10;Description automatically generated">
              <a:extLst>
                <a:ext uri="{FF2B5EF4-FFF2-40B4-BE49-F238E27FC236}">
                  <a16:creationId xmlns:a16="http://schemas.microsoft.com/office/drawing/2014/main" id="{D84CF792-BF67-0143-C087-3F8BFF23D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43200" y="2336709"/>
              <a:ext cx="1981200" cy="1981200"/>
            </a:xfrm>
            <a:prstGeom prst="rect">
              <a:avLst/>
            </a:prstGeom>
          </p:spPr>
        </p:pic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7CF50984-4703-6C58-97E7-9E6B5FB6B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696142" y="2438400"/>
              <a:ext cx="1029983" cy="78573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BD10E9-8D84-F8CE-4372-7A2FC17EF320}"/>
              </a:ext>
            </a:extLst>
          </p:cNvPr>
          <p:cNvGrpSpPr/>
          <p:nvPr/>
        </p:nvGrpSpPr>
        <p:grpSpPr>
          <a:xfrm>
            <a:off x="6154302" y="2394476"/>
            <a:ext cx="2028258" cy="1981200"/>
            <a:chOff x="2696142" y="2336709"/>
            <a:chExt cx="2028258" cy="1981200"/>
          </a:xfrm>
        </p:grpSpPr>
        <p:pic>
          <p:nvPicPr>
            <p:cNvPr id="33" name="Picture 32" descr="Text&#10;&#10;Description automatically generated">
              <a:extLst>
                <a:ext uri="{FF2B5EF4-FFF2-40B4-BE49-F238E27FC236}">
                  <a16:creationId xmlns:a16="http://schemas.microsoft.com/office/drawing/2014/main" id="{6A79E3C5-FB1A-B866-F3CF-5E51B4A68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43200" y="2336709"/>
              <a:ext cx="1981200" cy="1981200"/>
            </a:xfrm>
            <a:prstGeom prst="rect">
              <a:avLst/>
            </a:prstGeom>
          </p:spPr>
        </p:pic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76A1148A-45B0-24EB-4274-7EAF9FCB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696142" y="2438400"/>
              <a:ext cx="1029983" cy="78573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2B0569-CB75-D0F1-C25B-C57B1C7B91A8}"/>
              </a:ext>
            </a:extLst>
          </p:cNvPr>
          <p:cNvGrpSpPr/>
          <p:nvPr/>
        </p:nvGrpSpPr>
        <p:grpSpPr>
          <a:xfrm>
            <a:off x="6352679" y="2575176"/>
            <a:ext cx="2028258" cy="1981200"/>
            <a:chOff x="2696142" y="2336709"/>
            <a:chExt cx="2028258" cy="1981200"/>
          </a:xfrm>
        </p:grpSpPr>
        <p:pic>
          <p:nvPicPr>
            <p:cNvPr id="36" name="Picture 35" descr="Text&#10;&#10;Description automatically generated">
              <a:extLst>
                <a:ext uri="{FF2B5EF4-FFF2-40B4-BE49-F238E27FC236}">
                  <a16:creationId xmlns:a16="http://schemas.microsoft.com/office/drawing/2014/main" id="{7853E814-F9C6-817A-3767-555524F0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43200" y="2336709"/>
              <a:ext cx="1981200" cy="1981200"/>
            </a:xfrm>
            <a:prstGeom prst="rect">
              <a:avLst/>
            </a:prstGeom>
          </p:spPr>
        </p:pic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373BB807-6283-601F-EB1E-1E4C02EC3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696142" y="2438400"/>
              <a:ext cx="1029983" cy="78573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A3192E-569F-C98C-690E-4CA166B46B47}"/>
              </a:ext>
            </a:extLst>
          </p:cNvPr>
          <p:cNvGrpSpPr/>
          <p:nvPr/>
        </p:nvGrpSpPr>
        <p:grpSpPr>
          <a:xfrm>
            <a:off x="6580356" y="2820842"/>
            <a:ext cx="2028258" cy="1981200"/>
            <a:chOff x="2696142" y="2336709"/>
            <a:chExt cx="2028258" cy="1981200"/>
          </a:xfrm>
        </p:grpSpPr>
        <p:pic>
          <p:nvPicPr>
            <p:cNvPr id="39" name="Picture 38" descr="Text&#10;&#10;Description automatically generated">
              <a:extLst>
                <a:ext uri="{FF2B5EF4-FFF2-40B4-BE49-F238E27FC236}">
                  <a16:creationId xmlns:a16="http://schemas.microsoft.com/office/drawing/2014/main" id="{5BFC344C-C157-B909-E044-BD02715E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43200" y="2336709"/>
              <a:ext cx="1981200" cy="1981200"/>
            </a:xfrm>
            <a:prstGeom prst="rect">
              <a:avLst/>
            </a:prstGeom>
          </p:spPr>
        </p:pic>
        <p:pic>
          <p:nvPicPr>
            <p:cNvPr id="40" name="Picture 39" descr="Icon&#10;&#10;Description automatically generated">
              <a:extLst>
                <a:ext uri="{FF2B5EF4-FFF2-40B4-BE49-F238E27FC236}">
                  <a16:creationId xmlns:a16="http://schemas.microsoft.com/office/drawing/2014/main" id="{20F64DB4-3EB1-07FE-84D9-0E441829D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696142" y="2438400"/>
              <a:ext cx="1029983" cy="785730"/>
            </a:xfrm>
            <a:prstGeom prst="rect">
              <a:avLst/>
            </a:prstGeom>
          </p:spPr>
        </p:pic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8A2CEB71-4234-9940-DCE0-FF4969E0B98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20200" y="3134316"/>
            <a:ext cx="1657416" cy="1271009"/>
          </a:xfrm>
          <a:prstGeom prst="rect">
            <a:avLst/>
          </a:prstGeom>
        </p:spPr>
      </p:pic>
      <p:pic>
        <p:nvPicPr>
          <p:cNvPr id="64" name="Picture 6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9CA6483-95C2-6147-058F-54D03BE8CFB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25000" y="2310218"/>
            <a:ext cx="952335" cy="733298"/>
          </a:xfrm>
          <a:prstGeom prst="rect">
            <a:avLst/>
          </a:prstGeom>
        </p:spPr>
      </p:pic>
      <p:sp>
        <p:nvSpPr>
          <p:cNvPr id="76" name="U-Turn Arrow 75">
            <a:extLst>
              <a:ext uri="{FF2B5EF4-FFF2-40B4-BE49-F238E27FC236}">
                <a16:creationId xmlns:a16="http://schemas.microsoft.com/office/drawing/2014/main" id="{E0AC8ED1-5D8D-458C-EC7E-C0D81D77E468}"/>
              </a:ext>
            </a:extLst>
          </p:cNvPr>
          <p:cNvSpPr/>
          <p:nvPr/>
        </p:nvSpPr>
        <p:spPr>
          <a:xfrm>
            <a:off x="7620000" y="2017719"/>
            <a:ext cx="2481679" cy="308325"/>
          </a:xfrm>
          <a:prstGeom prst="uturnArrow">
            <a:avLst>
              <a:gd name="adj1" fmla="val 1343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0" name="Picture 79" descr="Shape&#10;&#10;Description automatically generated with medium confidence">
            <a:extLst>
              <a:ext uri="{FF2B5EF4-FFF2-40B4-BE49-F238E27FC236}">
                <a16:creationId xmlns:a16="http://schemas.microsoft.com/office/drawing/2014/main" id="{14259AEA-46C9-F42E-1A73-53B8F47386E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72381" y="4696153"/>
            <a:ext cx="1457572" cy="12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Classification using Machine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Text Classification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24A84D-8345-1D80-A222-7B919F9CC59F}"/>
              </a:ext>
            </a:extLst>
          </p:cNvPr>
          <p:cNvSpPr txBox="1"/>
          <p:nvPr/>
        </p:nvSpPr>
        <p:spPr>
          <a:xfrm>
            <a:off x="9525000" y="6217593"/>
            <a:ext cx="2535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700" b="0" i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defRPr>
            </a:lvl1pPr>
          </a:lstStyle>
          <a:p>
            <a:r>
              <a:rPr lang="en-US" sz="7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Document by Ali Burhan from </a:t>
            </a:r>
            <a:r>
              <a:rPr lang="en-US" sz="70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7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(CCBY3.0)</a:t>
            </a:r>
          </a:p>
          <a:p>
            <a:r>
              <a:rPr lang="en-US" dirty="0"/>
              <a:t>Tag by </a:t>
            </a:r>
            <a:r>
              <a:rPr lang="en-US" dirty="0" err="1"/>
              <a:t>andriwidodo</a:t>
            </a:r>
            <a:r>
              <a:rPr lang="en-US" dirty="0"/>
              <a:t> from 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dirty="0"/>
              <a:t> (CCBY3.0)</a:t>
            </a:r>
          </a:p>
          <a:p>
            <a:r>
              <a:rPr lang="en-US" dirty="0"/>
              <a:t>matrix by </a:t>
            </a:r>
            <a:r>
              <a:rPr lang="en-US" dirty="0" err="1"/>
              <a:t>Jino</a:t>
            </a:r>
            <a:r>
              <a:rPr lang="en-US" dirty="0"/>
              <a:t> from 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 </a:t>
            </a:r>
            <a:r>
              <a:rPr lang="en-US" dirty="0"/>
              <a:t>(CCBY3.0)</a:t>
            </a:r>
          </a:p>
          <a:p>
            <a:r>
              <a:rPr lang="en-US" dirty="0"/>
              <a:t>Scatter Plot by </a:t>
            </a:r>
            <a:r>
              <a:rPr lang="en-US" dirty="0" err="1"/>
              <a:t>Flowicon</a:t>
            </a:r>
            <a:r>
              <a:rPr lang="en-US" dirty="0"/>
              <a:t> from 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dirty="0"/>
              <a:t> (CCBY3.0)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B15EF5F-CE97-9B9E-B7F6-49C75C7DA8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Production: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National 2" panose="020B0504030502020203" pitchFamily="34" charset="77"/>
              </a:rPr>
              <a:t>Document of unknown category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National 2" panose="020B0504030502020203" pitchFamily="34" charset="77"/>
              </a:rPr>
              <a:t>Extract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National 2" panose="020B0504030502020203" pitchFamily="34" charset="77"/>
              </a:rPr>
              <a:t>Feed through model to obtain label</a:t>
            </a: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D84CF792-BF67-0143-C087-3F8BFF23DD7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93915" y="2215392"/>
            <a:ext cx="1981200" cy="1981200"/>
          </a:xfrm>
          <a:prstGeom prst="rect">
            <a:avLst/>
          </a:prstGeom>
        </p:spPr>
      </p:pic>
      <p:pic>
        <p:nvPicPr>
          <p:cNvPr id="80" name="Picture 79" descr="Shape&#10;&#10;Description automatically generated with medium confidence">
            <a:extLst>
              <a:ext uri="{FF2B5EF4-FFF2-40B4-BE49-F238E27FC236}">
                <a16:creationId xmlns:a16="http://schemas.microsoft.com/office/drawing/2014/main" id="{14259AEA-46C9-F42E-1A73-53B8F47386E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25000" y="4131174"/>
            <a:ext cx="1457572" cy="1213592"/>
          </a:xfrm>
          <a:prstGeom prst="rect">
            <a:avLst/>
          </a:prstGeom>
        </p:spPr>
      </p:pic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B2F7006-425C-108B-1DC8-48566339457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68979" y="2695702"/>
            <a:ext cx="952335" cy="733298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C84B7ECA-4F7F-9F70-9179-56FF677F338B}"/>
              </a:ext>
            </a:extLst>
          </p:cNvPr>
          <p:cNvSpPr/>
          <p:nvPr/>
        </p:nvSpPr>
        <p:spPr>
          <a:xfrm rot="5400000">
            <a:off x="9654679" y="1911634"/>
            <a:ext cx="228600" cy="1072392"/>
          </a:xfrm>
          <a:prstGeom prst="ben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4825E80-5A11-F88B-0FD5-C9BB092E235C}"/>
              </a:ext>
            </a:extLst>
          </p:cNvPr>
          <p:cNvSpPr/>
          <p:nvPr/>
        </p:nvSpPr>
        <p:spPr>
          <a:xfrm rot="5400000">
            <a:off x="9977048" y="3723837"/>
            <a:ext cx="536196" cy="11250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7CF50984-4703-6C58-97E7-9E6B5FB6BB6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38794" y="4345105"/>
            <a:ext cx="1029983" cy="7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3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0.00023 L -0.17227 -0.29305 " pathEditMode="relative" ptsTypes="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638</Words>
  <Application>Microsoft Macintosh PowerPoint</Application>
  <PresentationFormat>Widescreen</PresentationFormat>
  <Paragraphs>127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</vt:lpstr>
      <vt:lpstr>Helvetica Neue LT W05_65 Medium</vt:lpstr>
      <vt:lpstr>National 2</vt:lpstr>
      <vt:lpstr>National 2 Medium</vt:lpstr>
      <vt:lpstr>Dartmouth</vt:lpstr>
      <vt:lpstr>PowerPoint Presentation</vt:lpstr>
      <vt:lpstr>Text Classification</vt:lpstr>
      <vt:lpstr>About the Reproducible Research Group</vt:lpstr>
      <vt:lpstr>About Research Data Services</vt:lpstr>
      <vt:lpstr>Work with us</vt:lpstr>
      <vt:lpstr>What is  Text Classification?</vt:lpstr>
      <vt:lpstr>What is  Text Classification?</vt:lpstr>
      <vt:lpstr>Text Classification using Machine Learning</vt:lpstr>
      <vt:lpstr>Text Classification using Machine Learning</vt:lpstr>
      <vt:lpstr>What you will learn in this workshop</vt:lpstr>
      <vt:lpstr>What we will work with in this workshop</vt:lpstr>
      <vt:lpstr>Let’s get started…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111</cp:revision>
  <cp:lastPrinted>2018-02-22T17:02:12Z</cp:lastPrinted>
  <dcterms:created xsi:type="dcterms:W3CDTF">2022-10-13T16:56:26Z</dcterms:created>
  <dcterms:modified xsi:type="dcterms:W3CDTF">2023-02-22T13:50:56Z</dcterms:modified>
  <cp:category/>
</cp:coreProperties>
</file>