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17" r:id="rId10"/>
    <p:sldId id="315" r:id="rId11"/>
    <p:sldId id="316" r:id="rId12"/>
    <p:sldId id="296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  <a:srgbClr val="C4DD88"/>
    <a:srgbClr val="00693E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124" d="100"/>
          <a:sy n="124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15/10/2024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4927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ACB53-5CAF-3BA7-694D-276D4005DFFE}"/>
              </a:ext>
            </a:extLst>
          </p:cNvPr>
          <p:cNvSpPr txBox="1"/>
          <p:nvPr userDrawn="1"/>
        </p:nvSpPr>
        <p:spPr>
          <a:xfrm>
            <a:off x="3047478" y="6532684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National 2" charset="0"/>
              </a:rPr>
              <a:t>https://</a:t>
            </a:r>
            <a:r>
              <a:rPr lang="en-US" sz="1100" dirty="0" err="1">
                <a:solidFill>
                  <a:schemeClr val="accent1"/>
                </a:solidFill>
                <a:latin typeface="National 2" charset="0"/>
              </a:rPr>
              <a:t>dartgo.org</a:t>
            </a:r>
            <a:r>
              <a:rPr lang="en-US" sz="1100" dirty="0">
                <a:solidFill>
                  <a:schemeClr val="accent1"/>
                </a:solidFill>
                <a:latin typeface="National 2" charset="0"/>
              </a:rPr>
              <a:t>/ai-project-showcase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mouth-libraries.github.io/langchain-dartmouth-cookbook" TargetMode="External"/><Relationship Id="rId2" Type="http://schemas.openxmlformats.org/officeDocument/2006/relationships/hyperlink" Target="https://dartmouth-libraries.github.io/langchain-dartmouth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esearch.computing@dartmouth.ed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researchdatahelp@groups.dartmouth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2024-10-16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C8E24-9337-C7B9-75B2-4EE6DA860489}"/>
              </a:ext>
            </a:extLst>
          </p:cNvPr>
          <p:cNvSpPr txBox="1"/>
          <p:nvPr/>
        </p:nvSpPr>
        <p:spPr>
          <a:xfrm>
            <a:off x="3047478" y="6532684"/>
            <a:ext cx="6097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National 2" charset="0"/>
              </a:rPr>
              <a:t>https://</a:t>
            </a:r>
            <a:r>
              <a:rPr lang="en-US" sz="1100" dirty="0" err="1">
                <a:solidFill>
                  <a:schemeClr val="bg1"/>
                </a:solidFill>
                <a:latin typeface="National 2" charset="0"/>
              </a:rPr>
              <a:t>dartgo.org</a:t>
            </a:r>
            <a:r>
              <a:rPr lang="en-US" sz="1100" dirty="0">
                <a:solidFill>
                  <a:schemeClr val="bg1"/>
                </a:solidFill>
                <a:latin typeface="National 2" charset="0"/>
              </a:rPr>
              <a:t>/ai-advanced-applications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Any experiences, feedback, or comments to share?</a:t>
            </a:r>
          </a:p>
          <a:p>
            <a:r>
              <a:rPr lang="en-US" dirty="0"/>
              <a:t>More documentation and examples:</a:t>
            </a:r>
          </a:p>
          <a:p>
            <a:pPr lvl="1"/>
            <a:r>
              <a:rPr lang="en-US" dirty="0">
                <a:hlinkClick r:id="rId2"/>
              </a:rPr>
              <a:t>https://dartmouth-libraries.github.io/langchain-dartmouth/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https://dartmouth-libraries.github.io/langchain-dartmouth</a:t>
            </a:r>
            <a:r>
              <a:rPr lang="en-US">
                <a:hlinkClick r:id="rId3"/>
              </a:rPr>
              <a:t>-cookbook</a:t>
            </a:r>
            <a:endParaRPr lang="en-US"/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24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pPr marL="400050" indent="-395288">
              <a:buBlip>
                <a:blip r:embed="rId2"/>
              </a:buBlip>
            </a:pPr>
            <a:r>
              <a:rPr lang="en-US" dirty="0"/>
              <a:t>Dartmouth’s own AI ecosystem is a real alternative to commercial offerings</a:t>
            </a:r>
          </a:p>
          <a:p>
            <a:pPr marL="342900" indent="-388938">
              <a:buSzPct val="80000"/>
              <a:buFont typeface="System Font Regular"/>
              <a:buChar char="🧰"/>
            </a:pPr>
            <a:r>
              <a:rPr lang="en-US" dirty="0"/>
              <a:t>Infrastructure, tools, and expertise are available through Research Computing and the Dartmouth Libraries</a:t>
            </a:r>
          </a:p>
          <a:p>
            <a:pPr marL="342900" indent="-338138">
              <a:buSzPct val="80000"/>
              <a:buFont typeface="System Font Regular"/>
              <a:buChar char="🌈"/>
            </a:pPr>
            <a:r>
              <a:rPr lang="en-US" dirty="0"/>
              <a:t>We aim to support the widest possible spectrum of users and use cases</a:t>
            </a:r>
          </a:p>
          <a:p>
            <a:pPr marL="342900" indent="-280988"/>
            <a:r>
              <a:rPr lang="en-US" dirty="0"/>
              <a:t>Talk to us: </a:t>
            </a: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3"/>
              </a:rPr>
              <a:t>research.computing@dartmouth.edu</a:t>
            </a:r>
            <a:endParaRPr lang="en-US" dirty="0">
              <a:hlinkClick r:id="rId4"/>
            </a:endParaRP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4"/>
              </a:rPr>
              <a:t>researchdatahelp@groups.dartmouth.edu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7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286000"/>
            <a:ext cx="11543550" cy="2306915"/>
          </a:xfrm>
        </p:spPr>
        <p:txBody>
          <a:bodyPr>
            <a:normAutofit fontScale="90000"/>
          </a:bodyPr>
          <a:lstStyle/>
          <a:p>
            <a:r>
              <a:rPr lang="en-AU" sz="6700" dirty="0">
                <a:solidFill>
                  <a:schemeClr val="accent6">
                    <a:lumMod val="75000"/>
                  </a:schemeClr>
                </a:solidFill>
                <a:latin typeface="National 2 Light" panose="020B0304030502020203" pitchFamily="34" charset="77"/>
              </a:rPr>
              <a:t>AI @ Dartmouth for Research Use:</a:t>
            </a:r>
            <a:br>
              <a:rPr lang="en-AU" sz="6700" dirty="0"/>
            </a:br>
            <a:r>
              <a:rPr lang="en-AU" sz="6700" dirty="0"/>
              <a:t>Advanced Applications and Customization</a:t>
            </a:r>
            <a:br>
              <a:rPr lang="en-AU" dirty="0"/>
            </a:br>
            <a:endParaRPr lang="en-AU" dirty="0">
              <a:solidFill>
                <a:schemeClr val="accent6">
                  <a:lumMod val="75000"/>
                </a:schemeClr>
              </a:solidFill>
              <a:latin typeface="National 2 Light" panose="020B03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724399"/>
            <a:ext cx="11543550" cy="1827073"/>
          </a:xfrm>
        </p:spPr>
        <p:txBody>
          <a:bodyPr>
            <a:normAutofit lnSpcReduction="10000"/>
          </a:bodyPr>
          <a:lstStyle/>
          <a:p>
            <a:r>
              <a:rPr lang="en-AU" sz="3200" dirty="0"/>
              <a:t>Simon Stone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AU" sz="3200" dirty="0"/>
              <a:t>Research Data Services</a:t>
            </a:r>
          </a:p>
          <a:p>
            <a:r>
              <a:rPr lang="en-AU" sz="3200" dirty="0"/>
              <a:t>Dartmouth Libraries</a:t>
            </a:r>
          </a:p>
        </p:txBody>
      </p:sp>
      <p:pic>
        <p:nvPicPr>
          <p:cNvPr id="2" name="Picture 1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810A2507-746B-4F0A-8BDB-21A4F194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40" y="5791200"/>
            <a:ext cx="1795720" cy="858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5CEC-ED3B-29E5-C7C5-68C2F64A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92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EE6D1-51F6-C160-DEE8-D11B228AD3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00050" indent="-395288">
              <a:buSzPct val="80000"/>
              <a:buFont typeface="System Font Regular"/>
              <a:buChar char="🤝"/>
            </a:pPr>
            <a:r>
              <a:rPr lang="en-US" dirty="0"/>
              <a:t>How do ITC and the Libraries support AI at Dartmouth?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✈️"/>
            </a:pPr>
            <a:r>
              <a:rPr lang="en-US" dirty="0"/>
              <a:t>What is the high-level overview of our homegrown AI ecosystem?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🚀"/>
            </a:pPr>
            <a:r>
              <a:rPr lang="en-US" dirty="0"/>
              <a:t>How can we leverage this ecosystem to build novel applications?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EF7214-EA34-942A-7C2E-5490CD1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93974-3EC5-2A4E-075F-912CEDF9B5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99F4-6061-C1BB-49EA-66A622D1B8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3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41EB3-5BAE-C90E-C2B5-3E21F7C359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Our AI support is designed around a mental framework of our Dartmouth community’s needs:</a:t>
            </a:r>
            <a:endParaRPr lang="en-US" sz="1050" dirty="0"/>
          </a:p>
          <a:p>
            <a:pPr marL="285750" indent="-285750">
              <a:buSzPct val="80000"/>
              <a:buFont typeface="System Font Regular"/>
              <a:buChar char="🔨"/>
            </a:pPr>
            <a:r>
              <a:rPr lang="en-US" sz="1600" dirty="0">
                <a:latin typeface="National 2 Medium" panose="020B0504030502020203" pitchFamily="34" charset="77"/>
              </a:rPr>
              <a:t>Level 1: The Consumer</a:t>
            </a:r>
          </a:p>
          <a:p>
            <a:pPr lvl="1"/>
            <a:r>
              <a:rPr lang="en-US" sz="1400" dirty="0"/>
              <a:t>Using AI through applications. This includes web interfaces, e.g. ChatGPT or Bing Image Creator, and plug-ins or integrations into other tools (e.g., Copilots in VS Code or Microsoft Outlook). </a:t>
            </a:r>
          </a:p>
          <a:p>
            <a:pPr marL="285750" indent="-285750">
              <a:buSzPct val="80000"/>
              <a:buFont typeface="System Font Regular"/>
              <a:buChar char="🧩"/>
            </a:pPr>
            <a:r>
              <a:rPr lang="en-US" sz="1600" dirty="0">
                <a:latin typeface="National 2 Medium" panose="020B0504030502020203" pitchFamily="34" charset="77"/>
              </a:rPr>
              <a:t>Level 2: The Integrator</a:t>
            </a:r>
          </a:p>
          <a:p>
            <a:pPr lvl="1"/>
            <a:r>
              <a:rPr lang="en-US" sz="1400" dirty="0"/>
              <a:t>Using AI through Application Programming Interfaces (APIs). This includes the integration of existing, well-defined AI tools into other applications or websites without much customization.</a:t>
            </a:r>
          </a:p>
          <a:p>
            <a:pPr marL="285750" indent="-285750">
              <a:buSzPct val="80000"/>
              <a:buFont typeface="System Font Regular"/>
              <a:buChar char="🎨"/>
            </a:pPr>
            <a:r>
              <a:rPr lang="en-US" sz="1600" dirty="0">
                <a:latin typeface="National 2 Medium" panose="020B0504030502020203" pitchFamily="34" charset="77"/>
              </a:rPr>
              <a:t>Level 3: The Creator</a:t>
            </a:r>
          </a:p>
          <a:p>
            <a:pPr lvl="1"/>
            <a:r>
              <a:rPr lang="en-US" sz="1400" dirty="0"/>
              <a:t>Using AI tools as building blocks that may be heavily customized and combined into new tools and applications. This may include training or fine-tuning new and existing models, as well as deploying novel tools on appropriate resources.</a:t>
            </a:r>
          </a:p>
          <a:p>
            <a:pPr marL="0" indent="0">
              <a:buNone/>
            </a:pPr>
            <a:r>
              <a:rPr lang="en-US" sz="1600" dirty="0">
                <a:latin typeface="National 2 Medium" panose="020B0504030502020203" pitchFamily="34" charset="77"/>
              </a:rPr>
              <a:t>Note: </a:t>
            </a:r>
            <a:r>
              <a:rPr lang="en-US" sz="1600" dirty="0"/>
              <a:t>Each user may use AI at a different level at any given time and move freely between them from use case to use case!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D6C2F-D25D-9198-A3E7-D065036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user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6A37-1A19-1902-7C05-1AA07FBD7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72782-4A8D-9825-468F-21D13799ED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1"/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</p:spTree>
    <p:extLst>
      <p:ext uri="{BB962C8B-B14F-4D97-AF65-F5344CB8AC3E}">
        <p14:creationId xmlns:p14="http://schemas.microsoft.com/office/powerpoint/2010/main" val="2954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92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1"/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0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6">
                      <a:lumMod val="75000"/>
                    </a:schemeClr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18DB92-C73F-DD63-D2FC-07E0BC432B32}"/>
              </a:ext>
            </a:extLst>
          </p:cNvPr>
          <p:cNvSpPr/>
          <p:nvPr/>
        </p:nvSpPr>
        <p:spPr>
          <a:xfrm>
            <a:off x="7760856" y="2703629"/>
            <a:ext cx="4462883" cy="3921220"/>
          </a:xfrm>
          <a:custGeom>
            <a:avLst/>
            <a:gdLst>
              <a:gd name="connsiteX0" fmla="*/ 0 w 4462883"/>
              <a:gd name="connsiteY0" fmla="*/ 653550 h 3921220"/>
              <a:gd name="connsiteX1" fmla="*/ 653550 w 4462883"/>
              <a:gd name="connsiteY1" fmla="*/ 0 h 3921220"/>
              <a:gd name="connsiteX2" fmla="*/ 1347822 w 4462883"/>
              <a:gd name="connsiteY2" fmla="*/ 0 h 3921220"/>
              <a:gd name="connsiteX3" fmla="*/ 1947421 w 4462883"/>
              <a:gd name="connsiteY3" fmla="*/ 0 h 3921220"/>
              <a:gd name="connsiteX4" fmla="*/ 2515462 w 4462883"/>
              <a:gd name="connsiteY4" fmla="*/ 0 h 3921220"/>
              <a:gd name="connsiteX5" fmla="*/ 3178176 w 4462883"/>
              <a:gd name="connsiteY5" fmla="*/ 0 h 3921220"/>
              <a:gd name="connsiteX6" fmla="*/ 3809333 w 4462883"/>
              <a:gd name="connsiteY6" fmla="*/ 0 h 3921220"/>
              <a:gd name="connsiteX7" fmla="*/ 4462883 w 4462883"/>
              <a:gd name="connsiteY7" fmla="*/ 653550 h 3921220"/>
              <a:gd name="connsiteX8" fmla="*/ 4462883 w 4462883"/>
              <a:gd name="connsiteY8" fmla="*/ 1307080 h 3921220"/>
              <a:gd name="connsiteX9" fmla="*/ 4462883 w 4462883"/>
              <a:gd name="connsiteY9" fmla="*/ 1882186 h 3921220"/>
              <a:gd name="connsiteX10" fmla="*/ 4462883 w 4462883"/>
              <a:gd name="connsiteY10" fmla="*/ 2535716 h 3921220"/>
              <a:gd name="connsiteX11" fmla="*/ 4462883 w 4462883"/>
              <a:gd name="connsiteY11" fmla="*/ 3267670 h 3921220"/>
              <a:gd name="connsiteX12" fmla="*/ 3809333 w 4462883"/>
              <a:gd name="connsiteY12" fmla="*/ 3921220 h 3921220"/>
              <a:gd name="connsiteX13" fmla="*/ 3178176 w 4462883"/>
              <a:gd name="connsiteY13" fmla="*/ 3921220 h 3921220"/>
              <a:gd name="connsiteX14" fmla="*/ 2610135 w 4462883"/>
              <a:gd name="connsiteY14" fmla="*/ 3921220 h 3921220"/>
              <a:gd name="connsiteX15" fmla="*/ 1978979 w 4462883"/>
              <a:gd name="connsiteY15" fmla="*/ 3921220 h 3921220"/>
              <a:gd name="connsiteX16" fmla="*/ 1284707 w 4462883"/>
              <a:gd name="connsiteY16" fmla="*/ 3921220 h 3921220"/>
              <a:gd name="connsiteX17" fmla="*/ 653550 w 4462883"/>
              <a:gd name="connsiteY17" fmla="*/ 3921220 h 3921220"/>
              <a:gd name="connsiteX18" fmla="*/ 0 w 4462883"/>
              <a:gd name="connsiteY18" fmla="*/ 3267670 h 3921220"/>
              <a:gd name="connsiteX19" fmla="*/ 0 w 4462883"/>
              <a:gd name="connsiteY19" fmla="*/ 2666422 h 3921220"/>
              <a:gd name="connsiteX20" fmla="*/ 0 w 4462883"/>
              <a:gd name="connsiteY20" fmla="*/ 2012892 h 3921220"/>
              <a:gd name="connsiteX21" fmla="*/ 0 w 4462883"/>
              <a:gd name="connsiteY21" fmla="*/ 1411645 h 3921220"/>
              <a:gd name="connsiteX22" fmla="*/ 0 w 4462883"/>
              <a:gd name="connsiteY22" fmla="*/ 653550 h 392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62883" h="3921220" extrusionOk="0">
                <a:moveTo>
                  <a:pt x="0" y="653550"/>
                </a:moveTo>
                <a:cubicBezTo>
                  <a:pt x="-53788" y="259426"/>
                  <a:pt x="247652" y="16871"/>
                  <a:pt x="653550" y="0"/>
                </a:cubicBezTo>
                <a:cubicBezTo>
                  <a:pt x="975894" y="26628"/>
                  <a:pt x="1106900" y="-29011"/>
                  <a:pt x="1347822" y="0"/>
                </a:cubicBezTo>
                <a:cubicBezTo>
                  <a:pt x="1588744" y="29011"/>
                  <a:pt x="1719591" y="-19971"/>
                  <a:pt x="1947421" y="0"/>
                </a:cubicBezTo>
                <a:cubicBezTo>
                  <a:pt x="2175251" y="19971"/>
                  <a:pt x="2355630" y="-25008"/>
                  <a:pt x="2515462" y="0"/>
                </a:cubicBezTo>
                <a:cubicBezTo>
                  <a:pt x="2675294" y="25008"/>
                  <a:pt x="2857196" y="-5525"/>
                  <a:pt x="3178176" y="0"/>
                </a:cubicBezTo>
                <a:cubicBezTo>
                  <a:pt x="3499156" y="5525"/>
                  <a:pt x="3537971" y="7759"/>
                  <a:pt x="3809333" y="0"/>
                </a:cubicBezTo>
                <a:cubicBezTo>
                  <a:pt x="4200181" y="-48662"/>
                  <a:pt x="4439095" y="313509"/>
                  <a:pt x="4462883" y="653550"/>
                </a:cubicBezTo>
                <a:cubicBezTo>
                  <a:pt x="4440552" y="938271"/>
                  <a:pt x="4480988" y="1042588"/>
                  <a:pt x="4462883" y="1307080"/>
                </a:cubicBezTo>
                <a:cubicBezTo>
                  <a:pt x="4444779" y="1571572"/>
                  <a:pt x="4489384" y="1617404"/>
                  <a:pt x="4462883" y="1882186"/>
                </a:cubicBezTo>
                <a:cubicBezTo>
                  <a:pt x="4436382" y="2146968"/>
                  <a:pt x="4430856" y="2368780"/>
                  <a:pt x="4462883" y="2535716"/>
                </a:cubicBezTo>
                <a:cubicBezTo>
                  <a:pt x="4494911" y="2702652"/>
                  <a:pt x="4471796" y="2902305"/>
                  <a:pt x="4462883" y="3267670"/>
                </a:cubicBezTo>
                <a:cubicBezTo>
                  <a:pt x="4508311" y="3583725"/>
                  <a:pt x="4236263" y="3878673"/>
                  <a:pt x="3809333" y="3921220"/>
                </a:cubicBezTo>
                <a:cubicBezTo>
                  <a:pt x="3501013" y="3948398"/>
                  <a:pt x="3487264" y="3949477"/>
                  <a:pt x="3178176" y="3921220"/>
                </a:cubicBezTo>
                <a:cubicBezTo>
                  <a:pt x="2869088" y="3892963"/>
                  <a:pt x="2878575" y="3913307"/>
                  <a:pt x="2610135" y="3921220"/>
                </a:cubicBezTo>
                <a:cubicBezTo>
                  <a:pt x="2341695" y="3929133"/>
                  <a:pt x="2262800" y="3950998"/>
                  <a:pt x="1978979" y="3921220"/>
                </a:cubicBezTo>
                <a:cubicBezTo>
                  <a:pt x="1695158" y="3891442"/>
                  <a:pt x="1494683" y="3895930"/>
                  <a:pt x="1284707" y="3921220"/>
                </a:cubicBezTo>
                <a:cubicBezTo>
                  <a:pt x="1074731" y="3946510"/>
                  <a:pt x="897531" y="3949471"/>
                  <a:pt x="653550" y="3921220"/>
                </a:cubicBezTo>
                <a:cubicBezTo>
                  <a:pt x="272087" y="3957906"/>
                  <a:pt x="24141" y="3646554"/>
                  <a:pt x="0" y="3267670"/>
                </a:cubicBezTo>
                <a:cubicBezTo>
                  <a:pt x="-27518" y="3053488"/>
                  <a:pt x="14331" y="2851517"/>
                  <a:pt x="0" y="2666422"/>
                </a:cubicBezTo>
                <a:cubicBezTo>
                  <a:pt x="-14331" y="2481327"/>
                  <a:pt x="11512" y="2228845"/>
                  <a:pt x="0" y="2012892"/>
                </a:cubicBezTo>
                <a:cubicBezTo>
                  <a:pt x="-11512" y="1796939"/>
                  <a:pt x="-20346" y="1696441"/>
                  <a:pt x="0" y="1411645"/>
                </a:cubicBezTo>
                <a:cubicBezTo>
                  <a:pt x="20346" y="1126849"/>
                  <a:pt x="12611" y="867764"/>
                  <a:pt x="0" y="65355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Level 3: The Creator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3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8" grpId="0" animBg="1"/>
      <p:bldP spid="155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887F3F-27CE-0FCF-9489-E59A7AB395E5}"/>
              </a:ext>
            </a:extLst>
          </p:cNvPr>
          <p:cNvSpPr/>
          <p:nvPr/>
        </p:nvSpPr>
        <p:spPr>
          <a:xfrm>
            <a:off x="1915114" y="4965241"/>
            <a:ext cx="2219842" cy="311106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EB05B4-ECCB-2077-1848-82DFA1044C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3779228" cy="4308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Rollout this Fall:</a:t>
            </a:r>
          </a:p>
          <a:p>
            <a:pPr marL="285750" indent="-285750">
              <a:buSzPct val="80000"/>
              <a:buFont typeface="System Font Regular"/>
              <a:buChar char="🏋️"/>
            </a:pPr>
            <a:r>
              <a:rPr lang="en-US" sz="1800" dirty="0"/>
              <a:t>Supported by training events covering all levels of use</a:t>
            </a:r>
          </a:p>
          <a:p>
            <a:pPr marL="285750" indent="-285750">
              <a:buSzPct val="80000"/>
              <a:buFont typeface="System Font Regular"/>
              <a:buChar char="👂"/>
            </a:pPr>
            <a:r>
              <a:rPr lang="en-US" sz="1800" dirty="0"/>
              <a:t>Walk-in sessions to hear and </a:t>
            </a:r>
            <a:br>
              <a:rPr lang="en-US" sz="1800" dirty="0"/>
            </a:br>
            <a:r>
              <a:rPr lang="en-US" sz="1800" dirty="0"/>
              <a:t>learn from our users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Today:</a:t>
            </a:r>
          </a:p>
          <a:p>
            <a:pPr marL="285750" indent="-285750">
              <a:buSzPct val="80000"/>
              <a:buFont typeface="System Font Regular"/>
              <a:buChar char="🚀"/>
            </a:pPr>
            <a:r>
              <a:rPr lang="en-US" sz="1800" dirty="0"/>
              <a:t>Get started!</a:t>
            </a:r>
          </a:p>
          <a:p>
            <a:pPr marL="285750" indent="-285750">
              <a:buSzPct val="80000"/>
              <a:buFont typeface="System Font Regular"/>
              <a:buChar char="💡"/>
            </a:pPr>
            <a:r>
              <a:rPr lang="en-US" sz="1800" dirty="0"/>
              <a:t>Get inspired!</a:t>
            </a:r>
          </a:p>
          <a:p>
            <a:pPr marL="285750" indent="-285750">
              <a:buSzPct val="80000"/>
              <a:buFont typeface="System Font Regular"/>
              <a:buChar char="👷"/>
            </a:pPr>
            <a:r>
              <a:rPr lang="en-US" sz="1800" dirty="0"/>
              <a:t>Hands-on building time!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AI@D: Advanced Applications and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AF63E-3C32-AC31-A6D1-072F87282C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Examples: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💬"/>
            </a:pPr>
            <a:r>
              <a:rPr lang="en-US" sz="2200" dirty="0"/>
              <a:t>Basic prompting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☝️"/>
            </a:pPr>
            <a:r>
              <a:rPr lang="en-US" sz="2200" dirty="0"/>
              <a:t>System message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👥"/>
            </a:pPr>
            <a:r>
              <a:rPr lang="en-US" sz="2200" dirty="0"/>
              <a:t>Multiple models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🦋"/>
            </a:pPr>
            <a:r>
              <a:rPr lang="en-US" sz="2200" dirty="0"/>
              <a:t>Text transformation</a:t>
            </a:r>
          </a:p>
          <a:p>
            <a:pPr marL="342900" indent="-342900">
              <a:spcBef>
                <a:spcPts val="0"/>
              </a:spcBef>
              <a:buSzPct val="80000"/>
              <a:buFont typeface="System Font Regular"/>
              <a:buChar char="🔎"/>
            </a:pPr>
            <a:r>
              <a:rPr lang="en-US" sz="2200" dirty="0"/>
              <a:t>Basic RAG: Website and YouTube video</a:t>
            </a:r>
          </a:p>
          <a:p>
            <a:pPr marL="0" indent="0">
              <a:spcAft>
                <a:spcPts val="0"/>
              </a:spcAft>
              <a:buSzPct val="80000"/>
              <a:buNone/>
            </a:pPr>
            <a:r>
              <a:rPr lang="en-US" dirty="0">
                <a:latin typeface="National 2 Medium" panose="020B0504030502020203" pitchFamily="34" charset="77"/>
              </a:rPr>
              <a:t>Tools:</a:t>
            </a:r>
          </a:p>
          <a:p>
            <a:pPr marL="342900" indent="-342900">
              <a:buSzPct val="80000"/>
              <a:buFont typeface="System Font Regular"/>
              <a:buChar char="📖"/>
            </a:pPr>
            <a:r>
              <a:rPr lang="en-US" dirty="0" err="1"/>
              <a:t>chat.dartmouth.edu</a:t>
            </a:r>
            <a:r>
              <a:rPr lang="en-US" dirty="0"/>
              <a:t>: No code, great for one-off tasks</a:t>
            </a:r>
          </a:p>
          <a:p>
            <a:pPr marL="287338" indent="-333375">
              <a:buSzPct val="80000"/>
              <a:buFont typeface="System Font Regular"/>
              <a:buChar char="📚"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r>
              <a:rPr lang="en-US" dirty="0"/>
              <a:t>: Python code, great for automated processing at scale</a:t>
            </a:r>
          </a:p>
          <a:p>
            <a:pPr marL="287338" indent="-333375">
              <a:buSzPct val="80000"/>
              <a:buFont typeface="System Font Regular"/>
              <a:buChar char="🔗"/>
            </a:pPr>
            <a:r>
              <a:rPr lang="en-US" dirty="0"/>
              <a:t>Both use the same models and infrastructure!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EC2CB-76CB-E57F-23AF-27CDC2F7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Hands on</a:t>
            </a:r>
            <a:br>
              <a:rPr lang="en-US" dirty="0"/>
            </a:br>
            <a:r>
              <a:rPr lang="en-US" dirty="0"/>
              <a:t>Two sides of the same coin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8944-8D73-8811-D906-DDEBD17A2F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AI@D: Advanced Applications and Customization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54154-769F-5D89-2E24-39647687A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0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288</TotalTime>
  <Words>734</Words>
  <Application>Microsoft Macintosh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Highway Gothic</vt:lpstr>
      <vt:lpstr>Menlo</vt:lpstr>
      <vt:lpstr>National 2</vt:lpstr>
      <vt:lpstr>National 2 Light</vt:lpstr>
      <vt:lpstr>National 2 Medium</vt:lpstr>
      <vt:lpstr>System Font Regular</vt:lpstr>
      <vt:lpstr>Virgil</vt:lpstr>
      <vt:lpstr>Dartmouth</vt:lpstr>
      <vt:lpstr>PowerPoint Presentation</vt:lpstr>
      <vt:lpstr>AI @ Dartmouth for Research Use: Advanced Applications and Customization </vt:lpstr>
      <vt:lpstr>Goals of this session</vt:lpstr>
      <vt:lpstr>AI user framework</vt:lpstr>
      <vt:lpstr>Overview of our AI ecosystem</vt:lpstr>
      <vt:lpstr>Overview of our AI ecosystem</vt:lpstr>
      <vt:lpstr>Overview of our AI ecosystem</vt:lpstr>
      <vt:lpstr>Overview of our AI ecosystem</vt:lpstr>
      <vt:lpstr>Hands on Two sides of the same coin</vt:lpstr>
      <vt:lpstr>Wrap-up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113</cp:revision>
  <cp:lastPrinted>2018-02-22T17:02:12Z</cp:lastPrinted>
  <dcterms:created xsi:type="dcterms:W3CDTF">2024-09-03T13:06:05Z</dcterms:created>
  <dcterms:modified xsi:type="dcterms:W3CDTF">2024-10-15T19:31:58Z</dcterms:modified>
  <cp:category/>
</cp:coreProperties>
</file>