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5" r:id="rId2"/>
    <p:sldId id="284" r:id="rId3"/>
    <p:sldId id="302" r:id="rId4"/>
    <p:sldId id="300" r:id="rId5"/>
    <p:sldId id="301" r:id="rId6"/>
    <p:sldId id="303" r:id="rId7"/>
    <p:sldId id="323" r:id="rId8"/>
    <p:sldId id="324" r:id="rId9"/>
    <p:sldId id="325" r:id="rId10"/>
    <p:sldId id="326" r:id="rId11"/>
    <p:sldId id="298" r:id="rId12"/>
    <p:sldId id="299" r:id="rId13"/>
    <p:sldId id="296" r:id="rId14"/>
    <p:sldId id="306" r:id="rId15"/>
    <p:sldId id="327" r:id="rId16"/>
    <p:sldId id="321" r:id="rId17"/>
    <p:sldId id="318" r:id="rId18"/>
    <p:sldId id="328" r:id="rId19"/>
    <p:sldId id="322" r:id="rId20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23"/>
            <p14:sldId id="324"/>
            <p14:sldId id="325"/>
            <p14:sldId id="326"/>
            <p14:sldId id="298"/>
            <p14:sldId id="299"/>
            <p14:sldId id="296"/>
            <p14:sldId id="306"/>
            <p14:sldId id="327"/>
            <p14:sldId id="321"/>
            <p14:sldId id="318"/>
            <p14:sldId id="32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5/10/2023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5/10/2023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rtgo.org/rr-apis-in-python" TargetMode="External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potipy.readthedocs.io/" TargetMode="External"/><Relationship Id="rId2" Type="http://schemas.openxmlformats.org/officeDocument/2006/relationships/hyperlink" Target="https://api.nasa.gov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searchguides.dartmouth.edu/c.php?g=59725&amp;p=991024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print" TargetMode="External"/><Relationship Id="rId2" Type="http://schemas.openxmlformats.org/officeDocument/2006/relationships/hyperlink" Target="https://docs.python.org/3/library/stdtypes.html#st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python.org/3/library/sys.html#sys.stdou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9,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/>
              <a:t>APIs in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461962" indent="-457200">
              <a:buSzPct val="80000"/>
              <a:buFont typeface="System Font Regular"/>
              <a:buChar char="🧰"/>
            </a:pPr>
            <a:r>
              <a:rPr lang="en-US" dirty="0">
                <a:latin typeface="National 2" panose="020B0504030502020203" pitchFamily="34" charset="77"/>
              </a:rPr>
              <a:t>An API lets us search, filter, query, and retrieve data using someone else’s code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🌎"/>
            </a:pPr>
            <a:r>
              <a:rPr lang="en-US" dirty="0">
                <a:latin typeface="National 2" panose="020B0504030502020203" pitchFamily="34" charset="77"/>
              </a:rPr>
              <a:t>Such an API is usually used via the internet (a </a:t>
            </a:r>
            <a:r>
              <a:rPr lang="en-US" i="1" dirty="0">
                <a:latin typeface="National 2" panose="020B0504030502020203" pitchFamily="34" charset="77"/>
              </a:rPr>
              <a:t>Web API</a:t>
            </a:r>
            <a:r>
              <a:rPr lang="en-US" dirty="0">
                <a:latin typeface="National 2" panose="020B0504030502020203" pitchFamily="34" charset="77"/>
              </a:rPr>
              <a:t>):</a:t>
            </a:r>
          </a:p>
          <a:p>
            <a:pPr marL="919162" lvl="1" indent="-457200">
              <a:buSzPct val="80000"/>
              <a:buFont typeface="System Font Regular"/>
              <a:buChar char="🛒"/>
            </a:pPr>
            <a:r>
              <a:rPr lang="en-US" dirty="0">
                <a:latin typeface="National 2" panose="020B0504030502020203" pitchFamily="34" charset="77"/>
              </a:rPr>
              <a:t>Only download the data you actually want</a:t>
            </a:r>
          </a:p>
          <a:p>
            <a:pPr marL="919162" lvl="1" indent="-457200">
              <a:buSzPct val="80000"/>
              <a:buFont typeface="System Font Regular"/>
              <a:buChar char="🗓️"/>
            </a:pPr>
            <a:r>
              <a:rPr lang="en-US" dirty="0">
                <a:latin typeface="National 2" panose="020B0504030502020203" pitchFamily="34" charset="77"/>
              </a:rPr>
              <a:t>Data is always current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an API over the web?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0838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does software communicate via the web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is a RESTful web API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do you use a RESTful web API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What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is an API wrapper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using a Python wrapper can make your life easier</a:t>
            </a: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7755692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Platform: </a:t>
            </a:r>
            <a:r>
              <a:rPr lang="en-US" dirty="0">
                <a:latin typeface="National 2" panose="020B0504030502020203" pitchFamily="34" charset="77"/>
                <a:hlinkClick r:id="rId2"/>
              </a:rPr>
              <a:t>https://jhub.Dartmouth.edu</a:t>
            </a:r>
            <a:endParaRPr lang="en-US" dirty="0">
              <a:latin typeface="National 2" panose="020B0504030502020203" pitchFamily="34" charset="77"/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457200" indent="-457200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3"/>
              </a:rPr>
              <a:t>www.dartgo.org/rr-</a:t>
            </a:r>
            <a:r>
              <a:rPr lang="en-US" dirty="0" err="1">
                <a:latin typeface="National 2 Medium" panose="020B0504030502020203" pitchFamily="34" charset="77"/>
                <a:hlinkClick r:id="rId3"/>
              </a:rPr>
              <a:t>apis</a:t>
            </a:r>
            <a:r>
              <a:rPr lang="en-US" dirty="0">
                <a:latin typeface="National 2 Medium" panose="020B0504030502020203" pitchFamily="34" charset="77"/>
                <a:hlinkClick r:id="rId3"/>
              </a:rPr>
              <a:t>-in-python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034" y="4537369"/>
            <a:ext cx="2517652" cy="7474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B5B2F-82EB-95C1-5064-68EE6840B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3025" y="1981200"/>
            <a:ext cx="1962150" cy="22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Database with solid fill">
            <a:extLst>
              <a:ext uri="{FF2B5EF4-FFF2-40B4-BE49-F238E27FC236}">
                <a16:creationId xmlns:a16="http://schemas.microsoft.com/office/drawing/2014/main" id="{655EA344-73F9-1451-BC68-B476833B57D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768" y="3200400"/>
            <a:ext cx="1662972" cy="166297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communication on the internet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A92B76C7-8831-E617-F450-9ACCF8BB2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0084" y="5249432"/>
            <a:ext cx="1142240" cy="1142240"/>
          </a:xfrm>
          <a:prstGeom prst="rect">
            <a:avLst/>
          </a:prstGeom>
        </p:spPr>
      </p:pic>
      <p:sp>
        <p:nvSpPr>
          <p:cNvPr id="13" name="Oval Callout 12">
            <a:extLst>
              <a:ext uri="{FF2B5EF4-FFF2-40B4-BE49-F238E27FC236}">
                <a16:creationId xmlns:a16="http://schemas.microsoft.com/office/drawing/2014/main" id="{411BF8C0-333F-94D9-2BF2-588390B5F83C}"/>
              </a:ext>
            </a:extLst>
          </p:cNvPr>
          <p:cNvSpPr/>
          <p:nvPr/>
        </p:nvSpPr>
        <p:spPr>
          <a:xfrm>
            <a:off x="9485840" y="2133600"/>
            <a:ext cx="1575528" cy="106680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I have data!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43E2D5E-3FB8-507E-3EF7-41DB61D94895}"/>
              </a:ext>
            </a:extLst>
          </p:cNvPr>
          <p:cNvSpPr/>
          <p:nvPr/>
        </p:nvSpPr>
        <p:spPr>
          <a:xfrm rot="19800000">
            <a:off x="7238606" y="4621683"/>
            <a:ext cx="1630760" cy="48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ECFA8EAC-DC32-9A22-7E3D-4067B1FBD5F0}"/>
              </a:ext>
            </a:extLst>
          </p:cNvPr>
          <p:cNvSpPr/>
          <p:nvPr/>
        </p:nvSpPr>
        <p:spPr>
          <a:xfrm>
            <a:off x="5233680" y="4191761"/>
            <a:ext cx="1662972" cy="1142239"/>
          </a:xfrm>
          <a:prstGeom prst="wedgeEllipseCallout">
            <a:avLst>
              <a:gd name="adj1" fmla="val 35659"/>
              <a:gd name="adj2" fmla="val 603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Can I have some?</a:t>
            </a:r>
          </a:p>
        </p:txBody>
      </p: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7D6839B8-4D66-6F57-C9FE-48E066FCD41C}"/>
              </a:ext>
            </a:extLst>
          </p:cNvPr>
          <p:cNvSpPr/>
          <p:nvPr/>
        </p:nvSpPr>
        <p:spPr>
          <a:xfrm>
            <a:off x="9919428" y="4655083"/>
            <a:ext cx="1662972" cy="1142239"/>
          </a:xfrm>
          <a:prstGeom prst="wedgeEllipseCallout">
            <a:avLst>
              <a:gd name="adj1" fmla="val -53599"/>
              <a:gd name="adj2" fmla="val -46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Here you go!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2011ECF-6E0C-078B-9214-280318F90E2B}"/>
              </a:ext>
            </a:extLst>
          </p:cNvPr>
          <p:cNvSpPr/>
          <p:nvPr/>
        </p:nvSpPr>
        <p:spPr>
          <a:xfrm rot="8994104" flipV="1">
            <a:off x="7313587" y="5088658"/>
            <a:ext cx="1630760" cy="48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1847A-943F-5A5A-1A37-26C81D150818}"/>
              </a:ext>
            </a:extLst>
          </p:cNvPr>
          <p:cNvSpPr txBox="1"/>
          <p:nvPr/>
        </p:nvSpPr>
        <p:spPr>
          <a:xfrm>
            <a:off x="381000" y="2005800"/>
            <a:ext cx="5715000" cy="30931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National 2 Medium" panose="020B0504030502020203" pitchFamily="34" charset="77"/>
              </a:rPr>
              <a:t>REpresentational</a:t>
            </a:r>
            <a:r>
              <a:rPr lang="en-US" sz="20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 State Transfer (REST)</a:t>
            </a:r>
          </a:p>
          <a:p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A way to structure network-based applications</a:t>
            </a:r>
          </a:p>
          <a:p>
            <a:endParaRPr lang="en-US" sz="2000" dirty="0">
              <a:solidFill>
                <a:schemeClr val="accent1"/>
              </a:solidFill>
              <a:latin typeface="National 2 Medium" panose="020B0504030502020203" pitchFamily="34" charset="77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An application is </a:t>
            </a:r>
            <a:r>
              <a:rPr lang="en-US" sz="2000" i="1" dirty="0">
                <a:solidFill>
                  <a:schemeClr val="accent1"/>
                </a:solidFill>
                <a:latin typeface="National 2" panose="020B0504030502020203" pitchFamily="34" charset="77"/>
              </a:rPr>
              <a:t>RESTful</a:t>
            </a: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, if: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Resources</a:t>
            </a: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 are being transferred (e.g., a web page, images, list of names, sensor data, …)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The user interacts with the application </a:t>
            </a:r>
            <a:b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</a:b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using a </a:t>
            </a:r>
            <a:r>
              <a:rPr lang="en-US" sz="20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limited set of actions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The application is </a:t>
            </a:r>
            <a:r>
              <a:rPr lang="en-US" sz="20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1983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 animBg="1"/>
      <p:bldP spid="20" grpId="0" animBg="1"/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C57E402-F9EA-29B0-90A8-FB4FD14183BD}"/>
              </a:ext>
            </a:extLst>
          </p:cNvPr>
          <p:cNvGrpSpPr/>
          <p:nvPr/>
        </p:nvGrpSpPr>
        <p:grpSpPr>
          <a:xfrm>
            <a:off x="7244282" y="4623777"/>
            <a:ext cx="1705741" cy="950353"/>
            <a:chOff x="7856556" y="4867347"/>
            <a:chExt cx="1705741" cy="950353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3E1CDE8-DDDB-376B-936B-936D17EAFCA7}"/>
                </a:ext>
              </a:extLst>
            </p:cNvPr>
            <p:cNvSpPr/>
            <p:nvPr/>
          </p:nvSpPr>
          <p:spPr>
            <a:xfrm rot="19800000">
              <a:off x="7856556" y="4867347"/>
              <a:ext cx="1630760" cy="4833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ational 2" panose="020B0504030502020203" pitchFamily="34" charset="77"/>
              </a:endParaRP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906A0CE-C369-6F66-191B-B2F31F989C7E}"/>
                </a:ext>
              </a:extLst>
            </p:cNvPr>
            <p:cNvSpPr/>
            <p:nvPr/>
          </p:nvSpPr>
          <p:spPr>
            <a:xfrm rot="8994104" flipV="1">
              <a:off x="7931537" y="5334322"/>
              <a:ext cx="1630760" cy="4833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ational 2" panose="020B0504030502020203" pitchFamily="34" charset="77"/>
              </a:endParaRPr>
            </a:p>
          </p:txBody>
        </p:sp>
      </p:grpSp>
      <p:pic>
        <p:nvPicPr>
          <p:cNvPr id="10" name="Content Placeholder 9" descr="Database with solid fill">
            <a:extLst>
              <a:ext uri="{FF2B5EF4-FFF2-40B4-BE49-F238E27FC236}">
                <a16:creationId xmlns:a16="http://schemas.microsoft.com/office/drawing/2014/main" id="{655EA344-73F9-1451-BC68-B476833B57D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768" y="3200400"/>
            <a:ext cx="1662972" cy="166297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A5998F-748D-A27E-4B0D-9460B77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communication on the internet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3F70-CE7F-C6CD-7616-86C79B5C0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146-972C-CF8D-A24C-AD5AF0CA5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A92B76C7-8831-E617-F450-9ACCF8BB2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0084" y="5249432"/>
            <a:ext cx="1142240" cy="114224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43E2D5E-3FB8-507E-3EF7-41DB61D94895}"/>
              </a:ext>
            </a:extLst>
          </p:cNvPr>
          <p:cNvSpPr/>
          <p:nvPr/>
        </p:nvSpPr>
        <p:spPr>
          <a:xfrm rot="19800000">
            <a:off x="7238606" y="4621683"/>
            <a:ext cx="1630760" cy="48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National 2" panose="020B0504030502020203" pitchFamily="34" charset="77"/>
              </a:rPr>
              <a:t>request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2011ECF-6E0C-078B-9214-280318F90E2B}"/>
              </a:ext>
            </a:extLst>
          </p:cNvPr>
          <p:cNvSpPr/>
          <p:nvPr/>
        </p:nvSpPr>
        <p:spPr>
          <a:xfrm rot="8994104" flipV="1">
            <a:off x="7313587" y="5088658"/>
            <a:ext cx="1630760" cy="48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National 2" panose="020B0504030502020203" pitchFamily="34" charset="77"/>
              </a:rPr>
              <a:t>response</a:t>
            </a: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1847A-943F-5A5A-1A37-26C81D150818}"/>
              </a:ext>
            </a:extLst>
          </p:cNvPr>
          <p:cNvSpPr txBox="1"/>
          <p:nvPr/>
        </p:nvSpPr>
        <p:spPr>
          <a:xfrm>
            <a:off x="381000" y="2005800"/>
            <a:ext cx="5715000" cy="30931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National 2 Medium" panose="020B0504030502020203" pitchFamily="34" charset="77"/>
              </a:rPr>
              <a:t>REpresentational</a:t>
            </a:r>
            <a:r>
              <a:rPr lang="en-US" sz="20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 State Transfer (REST)</a:t>
            </a:r>
          </a:p>
          <a:p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A way to structure network-based applications</a:t>
            </a:r>
          </a:p>
          <a:p>
            <a:endParaRPr lang="en-US" sz="2000" dirty="0">
              <a:solidFill>
                <a:schemeClr val="accent1"/>
              </a:solidFill>
              <a:latin typeface="National 2 Medium" panose="020B0504030502020203" pitchFamily="34" charset="77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An application is </a:t>
            </a:r>
            <a:r>
              <a:rPr lang="en-US" sz="2000" i="1" dirty="0">
                <a:solidFill>
                  <a:schemeClr val="accent1"/>
                </a:solidFill>
                <a:latin typeface="National 2" panose="020B0504030502020203" pitchFamily="34" charset="77"/>
              </a:rPr>
              <a:t>RESTful</a:t>
            </a: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, if: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Resources</a:t>
            </a: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 are being transferred (e.g., a web page, images, list of names, sensor data, …)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The user interacts with the application </a:t>
            </a:r>
            <a:b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</a:b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using a </a:t>
            </a:r>
            <a:r>
              <a:rPr lang="en-US" sz="20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limited set of actions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The application is </a:t>
            </a:r>
            <a:r>
              <a:rPr lang="en-US" sz="20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stateless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C8E09-18CD-59CF-6BAB-0DC9FD07C3BE}"/>
              </a:ext>
            </a:extLst>
          </p:cNvPr>
          <p:cNvSpPr txBox="1"/>
          <p:nvPr/>
        </p:nvSpPr>
        <p:spPr>
          <a:xfrm>
            <a:off x="381000" y="5534972"/>
            <a:ext cx="5846467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  <a:latin typeface="National 2 Medium" panose="020B0504030502020203" pitchFamily="34" charset="77"/>
              </a:rPr>
              <a:t>HyperText</a:t>
            </a:r>
            <a:r>
              <a:rPr lang="en-US" sz="2000" dirty="0">
                <a:solidFill>
                  <a:schemeClr val="accent1"/>
                </a:solidFill>
                <a:latin typeface="National 2 Medium" panose="020B0504030502020203" pitchFamily="34" charset="77"/>
              </a:rPr>
              <a:t> Transfer Protocol (HTTP)</a:t>
            </a:r>
          </a:p>
          <a:p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The protocol governing communication on the web</a:t>
            </a:r>
          </a:p>
          <a:p>
            <a:pPr marL="342900" indent="-342900">
              <a:buSzPct val="80000"/>
              <a:buFont typeface="System Font Regular"/>
              <a:buChar char="👍"/>
            </a:pP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</a:rPr>
              <a:t>A (mostly) RESTful application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BECB1277-0984-B7A2-6888-3502A469448C}"/>
              </a:ext>
            </a:extLst>
          </p:cNvPr>
          <p:cNvSpPr/>
          <p:nvPr/>
        </p:nvSpPr>
        <p:spPr>
          <a:xfrm>
            <a:off x="10439400" y="3269064"/>
            <a:ext cx="1601521" cy="472102"/>
          </a:xfrm>
          <a:custGeom>
            <a:avLst/>
            <a:gdLst>
              <a:gd name="connsiteX0" fmla="*/ 0 w 1601521"/>
              <a:gd name="connsiteY0" fmla="*/ 0 h 472102"/>
              <a:gd name="connsiteX1" fmla="*/ 565871 w 1601521"/>
              <a:gd name="connsiteY1" fmla="*/ 0 h 472102"/>
              <a:gd name="connsiteX2" fmla="*/ 1115726 w 1601521"/>
              <a:gd name="connsiteY2" fmla="*/ 0 h 472102"/>
              <a:gd name="connsiteX3" fmla="*/ 1601521 w 1601521"/>
              <a:gd name="connsiteY3" fmla="*/ 0 h 472102"/>
              <a:gd name="connsiteX4" fmla="*/ 1601521 w 1601521"/>
              <a:gd name="connsiteY4" fmla="*/ 472102 h 472102"/>
              <a:gd name="connsiteX5" fmla="*/ 1099711 w 1601521"/>
              <a:gd name="connsiteY5" fmla="*/ 472102 h 472102"/>
              <a:gd name="connsiteX6" fmla="*/ 565871 w 1601521"/>
              <a:gd name="connsiteY6" fmla="*/ 472102 h 472102"/>
              <a:gd name="connsiteX7" fmla="*/ 0 w 1601521"/>
              <a:gd name="connsiteY7" fmla="*/ 472102 h 472102"/>
              <a:gd name="connsiteX8" fmla="*/ 0 w 1601521"/>
              <a:gd name="connsiteY8" fmla="*/ 0 h 472102"/>
              <a:gd name="connsiteX0" fmla="*/ -133455 w 1601521"/>
              <a:gd name="connsiteY0" fmla="*/ 88519 h 472102"/>
              <a:gd name="connsiteX1" fmla="*/ -613911 w 1601521"/>
              <a:gd name="connsiteY1" fmla="*/ 531115 h 47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1521" h="472102" fill="none" extrusionOk="0">
                <a:moveTo>
                  <a:pt x="0" y="0"/>
                </a:moveTo>
                <a:cubicBezTo>
                  <a:pt x="147141" y="-18433"/>
                  <a:pt x="443885" y="-4650"/>
                  <a:pt x="565871" y="0"/>
                </a:cubicBezTo>
                <a:cubicBezTo>
                  <a:pt x="687857" y="4650"/>
                  <a:pt x="932145" y="-16220"/>
                  <a:pt x="1115726" y="0"/>
                </a:cubicBezTo>
                <a:cubicBezTo>
                  <a:pt x="1299307" y="16220"/>
                  <a:pt x="1364378" y="-350"/>
                  <a:pt x="1601521" y="0"/>
                </a:cubicBezTo>
                <a:cubicBezTo>
                  <a:pt x="1607475" y="227161"/>
                  <a:pt x="1582261" y="367955"/>
                  <a:pt x="1601521" y="472102"/>
                </a:cubicBezTo>
                <a:cubicBezTo>
                  <a:pt x="1482682" y="465649"/>
                  <a:pt x="1304953" y="460625"/>
                  <a:pt x="1099711" y="472102"/>
                </a:cubicBezTo>
                <a:cubicBezTo>
                  <a:pt x="894469" y="483580"/>
                  <a:pt x="770011" y="489622"/>
                  <a:pt x="565871" y="472102"/>
                </a:cubicBezTo>
                <a:cubicBezTo>
                  <a:pt x="361731" y="454582"/>
                  <a:pt x="276509" y="467230"/>
                  <a:pt x="0" y="472102"/>
                </a:cubicBezTo>
                <a:cubicBezTo>
                  <a:pt x="-7891" y="376269"/>
                  <a:pt x="21560" y="182047"/>
                  <a:pt x="0" y="0"/>
                </a:cubicBezTo>
                <a:close/>
              </a:path>
              <a:path w="1601521" h="472102" fill="none" extrusionOk="0">
                <a:moveTo>
                  <a:pt x="-133455" y="88519"/>
                </a:moveTo>
                <a:cubicBezTo>
                  <a:pt x="-239863" y="191638"/>
                  <a:pt x="-443050" y="354097"/>
                  <a:pt x="-613911" y="531115"/>
                </a:cubicBezTo>
              </a:path>
              <a:path w="1601521" h="472102" stroke="0" extrusionOk="0">
                <a:moveTo>
                  <a:pt x="0" y="0"/>
                </a:moveTo>
                <a:cubicBezTo>
                  <a:pt x="248407" y="-13122"/>
                  <a:pt x="339600" y="-2917"/>
                  <a:pt x="517825" y="0"/>
                </a:cubicBezTo>
                <a:cubicBezTo>
                  <a:pt x="696050" y="2917"/>
                  <a:pt x="893367" y="15069"/>
                  <a:pt x="1003620" y="0"/>
                </a:cubicBezTo>
                <a:cubicBezTo>
                  <a:pt x="1113874" y="-15069"/>
                  <a:pt x="1442668" y="-11142"/>
                  <a:pt x="1601521" y="0"/>
                </a:cubicBezTo>
                <a:cubicBezTo>
                  <a:pt x="1604818" y="199524"/>
                  <a:pt x="1593073" y="319072"/>
                  <a:pt x="1601521" y="472102"/>
                </a:cubicBezTo>
                <a:cubicBezTo>
                  <a:pt x="1443188" y="448942"/>
                  <a:pt x="1274049" y="496466"/>
                  <a:pt x="1099711" y="472102"/>
                </a:cubicBezTo>
                <a:cubicBezTo>
                  <a:pt x="925373" y="447739"/>
                  <a:pt x="648622" y="467749"/>
                  <a:pt x="533840" y="472102"/>
                </a:cubicBezTo>
                <a:cubicBezTo>
                  <a:pt x="419058" y="476455"/>
                  <a:pt x="144185" y="480563"/>
                  <a:pt x="0" y="472102"/>
                </a:cubicBezTo>
                <a:cubicBezTo>
                  <a:pt x="10147" y="363959"/>
                  <a:pt x="7260" y="163808"/>
                  <a:pt x="0" y="0"/>
                </a:cubicBezTo>
                <a:close/>
              </a:path>
              <a:path w="1601521" h="472102" fill="none" stroke="0" extrusionOk="0">
                <a:moveTo>
                  <a:pt x="-133455" y="88519"/>
                </a:moveTo>
                <a:cubicBezTo>
                  <a:pt x="-340745" y="246448"/>
                  <a:pt x="-476087" y="436664"/>
                  <a:pt x="-613911" y="531115"/>
                </a:cubicBezTo>
              </a:path>
            </a:pathLst>
          </a:custGeom>
          <a:ln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orderCallout1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Stateless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4612497C-0285-E6D8-8349-028696CDE1D8}"/>
              </a:ext>
            </a:extLst>
          </p:cNvPr>
          <p:cNvSpPr/>
          <p:nvPr/>
        </p:nvSpPr>
        <p:spPr>
          <a:xfrm>
            <a:off x="6635679" y="2591254"/>
            <a:ext cx="1911089" cy="472102"/>
          </a:xfrm>
          <a:custGeom>
            <a:avLst/>
            <a:gdLst>
              <a:gd name="connsiteX0" fmla="*/ 0 w 1911089"/>
              <a:gd name="connsiteY0" fmla="*/ 0 h 472102"/>
              <a:gd name="connsiteX1" fmla="*/ 675251 w 1911089"/>
              <a:gd name="connsiteY1" fmla="*/ 0 h 472102"/>
              <a:gd name="connsiteX2" fmla="*/ 1331392 w 1911089"/>
              <a:gd name="connsiteY2" fmla="*/ 0 h 472102"/>
              <a:gd name="connsiteX3" fmla="*/ 1911089 w 1911089"/>
              <a:gd name="connsiteY3" fmla="*/ 0 h 472102"/>
              <a:gd name="connsiteX4" fmla="*/ 1911089 w 1911089"/>
              <a:gd name="connsiteY4" fmla="*/ 472102 h 472102"/>
              <a:gd name="connsiteX5" fmla="*/ 1312281 w 1911089"/>
              <a:gd name="connsiteY5" fmla="*/ 472102 h 472102"/>
              <a:gd name="connsiteX6" fmla="*/ 675251 w 1911089"/>
              <a:gd name="connsiteY6" fmla="*/ 472102 h 472102"/>
              <a:gd name="connsiteX7" fmla="*/ 0 w 1911089"/>
              <a:gd name="connsiteY7" fmla="*/ 472102 h 472102"/>
              <a:gd name="connsiteX8" fmla="*/ 0 w 1911089"/>
              <a:gd name="connsiteY8" fmla="*/ 0 h 472102"/>
              <a:gd name="connsiteX0" fmla="*/ 1863694 w 1911089"/>
              <a:gd name="connsiteY0" fmla="*/ 551982 h 472102"/>
              <a:gd name="connsiteX1" fmla="*/ 2279891 w 1911089"/>
              <a:gd name="connsiteY1" fmla="*/ 888104 h 47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089" h="472102" fill="none" extrusionOk="0">
                <a:moveTo>
                  <a:pt x="0" y="0"/>
                </a:moveTo>
                <a:cubicBezTo>
                  <a:pt x="240522" y="25438"/>
                  <a:pt x="423449" y="3466"/>
                  <a:pt x="675251" y="0"/>
                </a:cubicBezTo>
                <a:cubicBezTo>
                  <a:pt x="927053" y="-3466"/>
                  <a:pt x="1041559" y="-25220"/>
                  <a:pt x="1331392" y="0"/>
                </a:cubicBezTo>
                <a:cubicBezTo>
                  <a:pt x="1621225" y="25220"/>
                  <a:pt x="1765980" y="13271"/>
                  <a:pt x="1911089" y="0"/>
                </a:cubicBezTo>
                <a:cubicBezTo>
                  <a:pt x="1917043" y="227161"/>
                  <a:pt x="1891829" y="367955"/>
                  <a:pt x="1911089" y="472102"/>
                </a:cubicBezTo>
                <a:cubicBezTo>
                  <a:pt x="1681315" y="442692"/>
                  <a:pt x="1551346" y="446740"/>
                  <a:pt x="1312281" y="472102"/>
                </a:cubicBezTo>
                <a:cubicBezTo>
                  <a:pt x="1073216" y="497464"/>
                  <a:pt x="840437" y="478038"/>
                  <a:pt x="675251" y="472102"/>
                </a:cubicBezTo>
                <a:cubicBezTo>
                  <a:pt x="510065" y="466167"/>
                  <a:pt x="264608" y="461181"/>
                  <a:pt x="0" y="472102"/>
                </a:cubicBezTo>
                <a:cubicBezTo>
                  <a:pt x="-7891" y="376269"/>
                  <a:pt x="21560" y="182047"/>
                  <a:pt x="0" y="0"/>
                </a:cubicBezTo>
                <a:close/>
              </a:path>
              <a:path w="1911089" h="472102" fill="none" extrusionOk="0">
                <a:moveTo>
                  <a:pt x="1863694" y="551982"/>
                </a:moveTo>
                <a:cubicBezTo>
                  <a:pt x="2052229" y="703748"/>
                  <a:pt x="2114756" y="787113"/>
                  <a:pt x="2279891" y="888104"/>
                </a:cubicBezTo>
              </a:path>
              <a:path w="1911089" h="472102" stroke="0" extrusionOk="0">
                <a:moveTo>
                  <a:pt x="0" y="0"/>
                </a:moveTo>
                <a:cubicBezTo>
                  <a:pt x="287038" y="-27252"/>
                  <a:pt x="316380" y="27791"/>
                  <a:pt x="617919" y="0"/>
                </a:cubicBezTo>
                <a:cubicBezTo>
                  <a:pt x="919458" y="-27791"/>
                  <a:pt x="955920" y="15003"/>
                  <a:pt x="1197616" y="0"/>
                </a:cubicBezTo>
                <a:cubicBezTo>
                  <a:pt x="1439312" y="-15003"/>
                  <a:pt x="1648975" y="6171"/>
                  <a:pt x="1911089" y="0"/>
                </a:cubicBezTo>
                <a:cubicBezTo>
                  <a:pt x="1914386" y="199524"/>
                  <a:pt x="1902641" y="319072"/>
                  <a:pt x="1911089" y="472102"/>
                </a:cubicBezTo>
                <a:cubicBezTo>
                  <a:pt x="1714174" y="471386"/>
                  <a:pt x="1525340" y="500357"/>
                  <a:pt x="1312281" y="472102"/>
                </a:cubicBezTo>
                <a:cubicBezTo>
                  <a:pt x="1099222" y="443847"/>
                  <a:pt x="777286" y="501160"/>
                  <a:pt x="637030" y="472102"/>
                </a:cubicBezTo>
                <a:cubicBezTo>
                  <a:pt x="496774" y="443044"/>
                  <a:pt x="306734" y="484990"/>
                  <a:pt x="0" y="472102"/>
                </a:cubicBezTo>
                <a:cubicBezTo>
                  <a:pt x="10147" y="363959"/>
                  <a:pt x="7260" y="163808"/>
                  <a:pt x="0" y="0"/>
                </a:cubicBezTo>
                <a:close/>
              </a:path>
              <a:path w="1911089" h="472102" fill="none" stroke="0" extrusionOk="0">
                <a:moveTo>
                  <a:pt x="1863694" y="551982"/>
                </a:moveTo>
                <a:cubicBezTo>
                  <a:pt x="2067075" y="689245"/>
                  <a:pt x="2104313" y="773570"/>
                  <a:pt x="2279891" y="888104"/>
                </a:cubicBezTo>
              </a:path>
            </a:pathLst>
          </a:custGeom>
          <a:ln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orderCallout1">
                    <a:avLst>
                      <a:gd name="adj1" fmla="val 116920"/>
                      <a:gd name="adj2" fmla="val 97520"/>
                      <a:gd name="adj3" fmla="val 188117"/>
                      <a:gd name="adj4" fmla="val 11929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Has resources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D21C2B53-4420-65C9-4EC3-EE5D92F2B8AA}"/>
              </a:ext>
            </a:extLst>
          </p:cNvPr>
          <p:cNvSpPr/>
          <p:nvPr/>
        </p:nvSpPr>
        <p:spPr>
          <a:xfrm>
            <a:off x="5161575" y="4408786"/>
            <a:ext cx="1911089" cy="472102"/>
          </a:xfrm>
          <a:custGeom>
            <a:avLst/>
            <a:gdLst>
              <a:gd name="connsiteX0" fmla="*/ 0 w 1911089"/>
              <a:gd name="connsiteY0" fmla="*/ 0 h 472102"/>
              <a:gd name="connsiteX1" fmla="*/ 675251 w 1911089"/>
              <a:gd name="connsiteY1" fmla="*/ 0 h 472102"/>
              <a:gd name="connsiteX2" fmla="*/ 1331392 w 1911089"/>
              <a:gd name="connsiteY2" fmla="*/ 0 h 472102"/>
              <a:gd name="connsiteX3" fmla="*/ 1911089 w 1911089"/>
              <a:gd name="connsiteY3" fmla="*/ 0 h 472102"/>
              <a:gd name="connsiteX4" fmla="*/ 1911089 w 1911089"/>
              <a:gd name="connsiteY4" fmla="*/ 472102 h 472102"/>
              <a:gd name="connsiteX5" fmla="*/ 1312281 w 1911089"/>
              <a:gd name="connsiteY5" fmla="*/ 472102 h 472102"/>
              <a:gd name="connsiteX6" fmla="*/ 675251 w 1911089"/>
              <a:gd name="connsiteY6" fmla="*/ 472102 h 472102"/>
              <a:gd name="connsiteX7" fmla="*/ 0 w 1911089"/>
              <a:gd name="connsiteY7" fmla="*/ 472102 h 472102"/>
              <a:gd name="connsiteX8" fmla="*/ 0 w 1911089"/>
              <a:gd name="connsiteY8" fmla="*/ 0 h 472102"/>
              <a:gd name="connsiteX0" fmla="*/ 1863694 w 1911089"/>
              <a:gd name="connsiteY0" fmla="*/ 551982 h 472102"/>
              <a:gd name="connsiteX1" fmla="*/ 2392626 w 1911089"/>
              <a:gd name="connsiteY1" fmla="*/ 700212 h 47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1089" h="472102" fill="none" extrusionOk="0">
                <a:moveTo>
                  <a:pt x="0" y="0"/>
                </a:moveTo>
                <a:cubicBezTo>
                  <a:pt x="240522" y="25438"/>
                  <a:pt x="423449" y="3466"/>
                  <a:pt x="675251" y="0"/>
                </a:cubicBezTo>
                <a:cubicBezTo>
                  <a:pt x="927053" y="-3466"/>
                  <a:pt x="1041559" y="-25220"/>
                  <a:pt x="1331392" y="0"/>
                </a:cubicBezTo>
                <a:cubicBezTo>
                  <a:pt x="1621225" y="25220"/>
                  <a:pt x="1765980" y="13271"/>
                  <a:pt x="1911089" y="0"/>
                </a:cubicBezTo>
                <a:cubicBezTo>
                  <a:pt x="1917043" y="227161"/>
                  <a:pt x="1891829" y="367955"/>
                  <a:pt x="1911089" y="472102"/>
                </a:cubicBezTo>
                <a:cubicBezTo>
                  <a:pt x="1681315" y="442692"/>
                  <a:pt x="1551346" y="446740"/>
                  <a:pt x="1312281" y="472102"/>
                </a:cubicBezTo>
                <a:cubicBezTo>
                  <a:pt x="1073216" y="497464"/>
                  <a:pt x="840437" y="478038"/>
                  <a:pt x="675251" y="472102"/>
                </a:cubicBezTo>
                <a:cubicBezTo>
                  <a:pt x="510065" y="466167"/>
                  <a:pt x="264608" y="461181"/>
                  <a:pt x="0" y="472102"/>
                </a:cubicBezTo>
                <a:cubicBezTo>
                  <a:pt x="-7891" y="376269"/>
                  <a:pt x="21560" y="182047"/>
                  <a:pt x="0" y="0"/>
                </a:cubicBezTo>
                <a:close/>
              </a:path>
              <a:path w="1911089" h="472102" fill="none" extrusionOk="0">
                <a:moveTo>
                  <a:pt x="1863694" y="551982"/>
                </a:moveTo>
                <a:cubicBezTo>
                  <a:pt x="2058137" y="592701"/>
                  <a:pt x="2196081" y="617618"/>
                  <a:pt x="2392626" y="700212"/>
                </a:cubicBezTo>
              </a:path>
              <a:path w="1911089" h="472102" stroke="0" extrusionOk="0">
                <a:moveTo>
                  <a:pt x="0" y="0"/>
                </a:moveTo>
                <a:cubicBezTo>
                  <a:pt x="287038" y="-27252"/>
                  <a:pt x="316380" y="27791"/>
                  <a:pt x="617919" y="0"/>
                </a:cubicBezTo>
                <a:cubicBezTo>
                  <a:pt x="919458" y="-27791"/>
                  <a:pt x="955920" y="15003"/>
                  <a:pt x="1197616" y="0"/>
                </a:cubicBezTo>
                <a:cubicBezTo>
                  <a:pt x="1439312" y="-15003"/>
                  <a:pt x="1648975" y="6171"/>
                  <a:pt x="1911089" y="0"/>
                </a:cubicBezTo>
                <a:cubicBezTo>
                  <a:pt x="1914386" y="199524"/>
                  <a:pt x="1902641" y="319072"/>
                  <a:pt x="1911089" y="472102"/>
                </a:cubicBezTo>
                <a:cubicBezTo>
                  <a:pt x="1714174" y="471386"/>
                  <a:pt x="1525340" y="500357"/>
                  <a:pt x="1312281" y="472102"/>
                </a:cubicBezTo>
                <a:cubicBezTo>
                  <a:pt x="1099222" y="443847"/>
                  <a:pt x="777286" y="501160"/>
                  <a:pt x="637030" y="472102"/>
                </a:cubicBezTo>
                <a:cubicBezTo>
                  <a:pt x="496774" y="443044"/>
                  <a:pt x="306734" y="484990"/>
                  <a:pt x="0" y="472102"/>
                </a:cubicBezTo>
                <a:cubicBezTo>
                  <a:pt x="10147" y="363959"/>
                  <a:pt x="7260" y="163808"/>
                  <a:pt x="0" y="0"/>
                </a:cubicBezTo>
                <a:close/>
              </a:path>
              <a:path w="1911089" h="472102" fill="none" stroke="0" extrusionOk="0">
                <a:moveTo>
                  <a:pt x="1863694" y="551982"/>
                </a:moveTo>
                <a:cubicBezTo>
                  <a:pt x="1977910" y="571829"/>
                  <a:pt x="2225641" y="635947"/>
                  <a:pt x="2392626" y="700212"/>
                </a:cubicBezTo>
              </a:path>
            </a:pathLst>
          </a:custGeom>
          <a:ln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orderCallout1">
                    <a:avLst>
                      <a:gd name="adj1" fmla="val 116920"/>
                      <a:gd name="adj2" fmla="val 97520"/>
                      <a:gd name="adj3" fmla="val 148318"/>
                      <a:gd name="adj4" fmla="val 12519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1480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" grpId="0" uiExpand="1" build="p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Let’s see that in action…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27A-EFB4-BE17-DCA6-39CCE7D475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053" y="2323089"/>
            <a:ext cx="11546007" cy="4127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APIs are a great way to automate data retrieval</a:t>
            </a:r>
          </a:p>
          <a:p>
            <a:r>
              <a:rPr lang="en-US" dirty="0"/>
              <a:t>APIs allow specific and structured data access (cf. scraping)</a:t>
            </a:r>
          </a:p>
          <a:p>
            <a:r>
              <a:rPr lang="en-US" dirty="0"/>
              <a:t>If a Python wrapper is available, we can write clear, concise, and reproducible code</a:t>
            </a:r>
          </a:p>
          <a:p>
            <a:r>
              <a:rPr lang="en-US" dirty="0"/>
              <a:t>Whenever you need data from a source on the web: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Check if it offers an API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Check if there is a Python wrapper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075DB-54AE-64BA-8DFE-00EC9B4F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4574-7436-2FE7-C4FD-FD18A5AB5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BEBE-22FC-85B9-CF9D-E7F4206BE9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A09A0-9830-F3BD-46FB-DF2359A827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things!</a:t>
            </a:r>
          </a:p>
          <a:p>
            <a:pPr marL="742950" lvl="1" indent="-331788">
              <a:buSzPct val="80000"/>
              <a:buFont typeface="System Font Regular"/>
              <a:buChar char="🪐"/>
            </a:pPr>
            <a:r>
              <a:rPr lang="en-US" dirty="0"/>
              <a:t>NASA: </a:t>
            </a:r>
            <a:r>
              <a:rPr lang="en-US" dirty="0">
                <a:hlinkClick r:id="rId2"/>
              </a:rPr>
              <a:t>https://api.nasa.gov/</a:t>
            </a:r>
            <a:endParaRPr lang="en-US" dirty="0"/>
          </a:p>
          <a:p>
            <a:pPr marL="742950" lvl="1" indent="-331788">
              <a:buSzPct val="80000"/>
              <a:buFont typeface="System Font Regular"/>
              <a:buChar char="💬"/>
            </a:pPr>
            <a:r>
              <a:rPr lang="en-US" dirty="0" err="1"/>
              <a:t>ChatGPT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openai</a:t>
            </a:r>
            <a:r>
              <a:rPr lang="en-US" dirty="0"/>
              <a:t>/</a:t>
            </a:r>
            <a:r>
              <a:rPr lang="en-US" dirty="0" err="1"/>
              <a:t>openai</a:t>
            </a:r>
            <a:r>
              <a:rPr lang="en-US" dirty="0"/>
              <a:t>-python</a:t>
            </a:r>
          </a:p>
          <a:p>
            <a:pPr marL="742950" lvl="1" indent="-331788">
              <a:buSzPct val="80000"/>
              <a:buFont typeface="System Font Regular"/>
              <a:buChar char="🎶"/>
            </a:pPr>
            <a:r>
              <a:rPr lang="en-US" dirty="0"/>
              <a:t>Spotify: </a:t>
            </a:r>
            <a:r>
              <a:rPr lang="en-US" dirty="0">
                <a:hlinkClick r:id="rId3"/>
              </a:rPr>
              <a:t>https://spotipy.readthedocs.io/</a:t>
            </a:r>
            <a:endParaRPr lang="en-US" dirty="0"/>
          </a:p>
          <a:p>
            <a:pPr marL="742950" lvl="1" indent="-331788">
              <a:buSzPct val="80000"/>
              <a:buFont typeface="System Font Regular"/>
              <a:buChar char="🎓"/>
            </a:pPr>
            <a:r>
              <a:rPr lang="en-US" dirty="0"/>
              <a:t>Web of Science: </a:t>
            </a:r>
            <a:r>
              <a:rPr lang="en-US" dirty="0">
                <a:hlinkClick r:id="rId4"/>
              </a:rPr>
              <a:t>https://researchguides.dartmouth.edu/c.php?g=59725&amp;p=9910244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9B45F-005C-FAB6-7CE1-D5A9B574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527F-718C-DF4A-685B-80983CE0CA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68E8-7ECE-959B-6D9E-2F0A98CD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1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5400" dirty="0"/>
              <a:t>Let there be Data!</a:t>
            </a:r>
            <a:br>
              <a:rPr lang="en-AU" sz="5400" dirty="0"/>
            </a:br>
            <a:r>
              <a:rPr lang="en-AU" sz="5400" dirty="0">
                <a:latin typeface="National 2" panose="020B0504030502020203" pitchFamily="34" charset="77"/>
              </a:rPr>
              <a:t>APIs in Python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114800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☝️"/>
            </a:pPr>
            <a:r>
              <a:rPr lang="en-US" dirty="0">
                <a:latin typeface="National 2" panose="020B0504030502020203" pitchFamily="34" charset="77"/>
              </a:rPr>
              <a:t>API stands for Application Programming Interface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0B9363-0028-DBA6-5AE9-18F59C1FBB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342900" indent="-388938">
              <a:buSzPct val="80000"/>
              <a:buFont typeface="System Font Regular"/>
              <a:buChar char="🧩"/>
            </a:pPr>
            <a:r>
              <a:rPr lang="en-US" dirty="0"/>
              <a:t>A piece of software can be thought of in two parts: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How it does what it does (the </a:t>
            </a:r>
            <a:r>
              <a:rPr lang="en-US" i="1" dirty="0"/>
              <a:t>implementation</a:t>
            </a:r>
            <a:r>
              <a:rPr lang="en-US" dirty="0"/>
              <a:t>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What the user of the software needs to put in and what they can get out (the </a:t>
            </a:r>
            <a:r>
              <a:rPr lang="en-US" i="1" dirty="0"/>
              <a:t>interface</a:t>
            </a:r>
            <a:r>
              <a:rPr lang="en-US" dirty="0"/>
              <a:t>)</a:t>
            </a:r>
          </a:p>
          <a:p>
            <a:pPr marL="342900" indent="-388938">
              <a:buSzPct val="80000"/>
              <a:buFont typeface="System Font Regular"/>
              <a:buChar char="🤷"/>
            </a:pPr>
            <a:r>
              <a:rPr lang="en-US" dirty="0"/>
              <a:t>The implementation rarely matters to a user</a:t>
            </a:r>
          </a:p>
          <a:p>
            <a:pPr marL="400050" indent="-395288">
              <a:buSzPct val="80000"/>
              <a:buFont typeface="System Font Regular"/>
              <a:buChar char="💯"/>
            </a:pPr>
            <a:r>
              <a:rPr lang="en-US" dirty="0"/>
              <a:t>The interface is all we need to know to use the software</a:t>
            </a:r>
          </a:p>
          <a:p>
            <a:pPr marL="400050" indent="-400050">
              <a:buSzPct val="80000"/>
              <a:buFont typeface="System Font Regular"/>
              <a:buChar char="👌"/>
            </a:pPr>
            <a:r>
              <a:rPr lang="en-US" dirty="0"/>
              <a:t>The implementation may change, as long as the interface stays the same</a:t>
            </a:r>
          </a:p>
          <a:p>
            <a:pPr marL="400050" indent="-446088">
              <a:buSzPct val="80000"/>
              <a:buFont typeface="System Font Regular"/>
              <a:buChar char="🤝"/>
            </a:pPr>
            <a:r>
              <a:rPr lang="en-US" dirty="0"/>
              <a:t>The interface is a contract between the program and the user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D1B3FD-D36E-3FAB-632E-1474A3B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interface?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(in software design)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242C7-E2D4-8843-F88F-38439C33F6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6758C-2F79-CBC4-702A-380F8C6F29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818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0B9363-0028-DBA6-5AE9-18F59C1FBB2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Example: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D1B3FD-D36E-3FAB-632E-1474A3B7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interface?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(in software design)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242C7-E2D4-8843-F88F-38439C33F6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6758C-2F79-CBC4-702A-380F8C6F29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21752-7164-50EE-130F-897EF19A02C7}"/>
              </a:ext>
            </a:extLst>
          </p:cNvPr>
          <p:cNvSpPr txBox="1"/>
          <p:nvPr/>
        </p:nvSpPr>
        <p:spPr>
          <a:xfrm>
            <a:off x="3124200" y="2434206"/>
            <a:ext cx="7316766" cy="4334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latin typeface="Cascadia Mono" panose="020B0609020000020004" pitchFamily="34" charset="0"/>
                <a:ea typeface="Cascadia Mono" panose="020B0609020000020004" pitchFamily="34" charset="0"/>
                <a:cs typeface="Cascadia Mono" panose="020B0609020000020004" pitchFamily="34" charset="0"/>
              </a:rPr>
              <a:t>p</a:t>
            </a:r>
            <a:r>
              <a:rPr lang="en-US" sz="1600" b="1" dirty="0">
                <a:effectLst/>
                <a:latin typeface="Cascadia Mono" panose="020B0609020000020004" pitchFamily="34" charset="0"/>
                <a:ea typeface="Cascadia Mono" panose="020B0609020000020004" pitchFamily="34" charset="0"/>
                <a:cs typeface="Cascadia Mono" panose="020B0609020000020004" pitchFamily="34" charset="0"/>
              </a:rPr>
              <a:t>rint</a:t>
            </a:r>
            <a:r>
              <a:rPr lang="en-US" sz="1600" dirty="0">
                <a:latin typeface="ui-monospace"/>
              </a:rPr>
              <a:t>(</a:t>
            </a:r>
            <a:r>
              <a:rPr lang="en-US" sz="1600" b="0" i="1" dirty="0">
                <a:effectLst/>
                <a:latin typeface="ui-monospace"/>
              </a:rPr>
              <a:t>*objects</a:t>
            </a:r>
            <a:r>
              <a:rPr lang="en-US" sz="1600" b="0" i="0" dirty="0">
                <a:effectLst/>
                <a:latin typeface="ui-monospace"/>
              </a:rPr>
              <a:t>, </a:t>
            </a:r>
            <a:r>
              <a:rPr lang="en-US" sz="1600" b="0" i="1" dirty="0" err="1">
                <a:effectLst/>
                <a:latin typeface="ui-monospace"/>
              </a:rPr>
              <a:t>sep</a:t>
            </a:r>
            <a:r>
              <a:rPr lang="en-US" sz="1600" b="0" i="1" dirty="0">
                <a:effectLst/>
                <a:latin typeface="ui-monospace"/>
              </a:rPr>
              <a:t>=' '</a:t>
            </a:r>
            <a:r>
              <a:rPr lang="en-US" sz="1600" b="0" i="0" dirty="0">
                <a:effectLst/>
                <a:latin typeface="ui-monospace"/>
              </a:rPr>
              <a:t>, </a:t>
            </a:r>
            <a:r>
              <a:rPr lang="en-US" sz="1600" b="0" i="1" dirty="0">
                <a:effectLst/>
                <a:latin typeface="ui-monospace"/>
              </a:rPr>
              <a:t>end='\n'</a:t>
            </a:r>
            <a:r>
              <a:rPr lang="en-US" sz="1600" b="0" i="0" dirty="0">
                <a:effectLst/>
                <a:latin typeface="ui-monospace"/>
              </a:rPr>
              <a:t>, </a:t>
            </a:r>
            <a:r>
              <a:rPr lang="en-US" sz="1600" b="0" i="1" dirty="0">
                <a:effectLst/>
                <a:latin typeface="ui-monospace"/>
              </a:rPr>
              <a:t>file=None</a:t>
            </a:r>
            <a:r>
              <a:rPr lang="en-US" sz="1600" b="0" i="0" dirty="0">
                <a:effectLst/>
                <a:latin typeface="ui-monospace"/>
              </a:rPr>
              <a:t>, </a:t>
            </a:r>
            <a:r>
              <a:rPr lang="en-US" sz="1600" b="0" i="1" dirty="0">
                <a:effectLst/>
                <a:latin typeface="ui-monospace"/>
              </a:rPr>
              <a:t>flush=False</a:t>
            </a:r>
            <a:r>
              <a:rPr lang="en-US" sz="1600" dirty="0">
                <a:latin typeface="ui-monospace"/>
              </a:rPr>
              <a:t>)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Print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objects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to the text stream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 separated by </a:t>
            </a:r>
            <a:r>
              <a:rPr lang="en-US" sz="1400" i="1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sep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and followed by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. </a:t>
            </a:r>
            <a:r>
              <a:rPr lang="en-US" sz="1400" i="1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sep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 and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flush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, if present, must be given as keyword arguments.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All non-keyword arguments are converted to strings like </a:t>
            </a:r>
            <a:r>
              <a:rPr lang="en-US" sz="1400" u="none" strike="noStrike" dirty="0">
                <a:solidFill>
                  <a:srgbClr val="77AAFF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  <a:hlinkClick r:id="rId2" tooltip="str"/>
              </a:rPr>
              <a:t>str()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does and written to the stream, separated by </a:t>
            </a:r>
            <a:r>
              <a:rPr lang="en-US" sz="1400" i="1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sep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and followed by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. Both </a:t>
            </a:r>
            <a:r>
              <a:rPr lang="en-US" sz="1400" i="1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sep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and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must be strings; they can also be None, which means to use the default values. If no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objects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are given, </a:t>
            </a:r>
            <a:r>
              <a:rPr lang="en-US" sz="1400" u="none" strike="noStrike" dirty="0">
                <a:solidFill>
                  <a:srgbClr val="77AAFF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  <a:hlinkClick r:id="rId3" tooltip="print"/>
              </a:rPr>
              <a:t>print()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will just write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end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.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The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argument must be an object with a write(string) method; if it is not present or None, </a:t>
            </a:r>
            <a:r>
              <a:rPr lang="en-US" sz="1400" u="none" strike="noStrike" dirty="0">
                <a:solidFill>
                  <a:srgbClr val="77AAFF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  <a:hlinkClick r:id="rId4" tooltip="sys.stdout"/>
              </a:rPr>
              <a:t>sys.stdout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will be used. Since printed arguments are converted to text strings, </a:t>
            </a:r>
            <a:r>
              <a:rPr lang="en-US" sz="1400" u="none" strike="noStrike" dirty="0">
                <a:solidFill>
                  <a:srgbClr val="77AAFF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  <a:hlinkClick r:id="rId3" tooltip="print"/>
              </a:rPr>
              <a:t>print()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cannot be used with binary mode file objects. For these, use </a:t>
            </a:r>
            <a:r>
              <a:rPr lang="en-US" sz="1400" dirty="0" err="1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file.write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(...) instead.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Output buffering is usually determined by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file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. However, if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flush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is true, the stream is forcibly flushed.</a:t>
            </a:r>
          </a:p>
          <a:p>
            <a:pPr marL="230188" lvl="1">
              <a:lnSpc>
                <a:spcPct val="110000"/>
              </a:lnSpc>
              <a:spcAft>
                <a:spcPts val="600"/>
              </a:spcAft>
            </a:pP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Changed in version 3.3: 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Added the </a:t>
            </a:r>
            <a:r>
              <a:rPr lang="en-US" sz="1400" i="1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flush</a:t>
            </a:r>
            <a:r>
              <a:rPr lang="en-US" sz="1400" dirty="0"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 keyword argument.</a:t>
            </a:r>
          </a:p>
          <a:p>
            <a:pPr marL="230188" lvl="1" algn="r">
              <a:lnSpc>
                <a:spcPct val="11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Source: https://</a:t>
            </a:r>
            <a:r>
              <a:rPr lang="en-US" sz="1050" dirty="0" err="1">
                <a:solidFill>
                  <a:schemeClr val="accent6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docs.python.org</a:t>
            </a:r>
            <a:r>
              <a:rPr lang="en-US" sz="1050" dirty="0">
                <a:solidFill>
                  <a:schemeClr val="accent6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/3/library/</a:t>
            </a:r>
            <a:r>
              <a:rPr lang="en-US" sz="1050" dirty="0" err="1">
                <a:solidFill>
                  <a:schemeClr val="accent6"/>
                </a:solidFill>
                <a:effectLst/>
                <a:latin typeface="Lucida Grande" panose="020B0600040502020204" pitchFamily="34" charset="0"/>
                <a:cs typeface="Lucida Grande" panose="020B0600040502020204" pitchFamily="34" charset="0"/>
              </a:rPr>
              <a:t>functions.html#print</a:t>
            </a:r>
            <a:endParaRPr lang="en-US" sz="1050" dirty="0">
              <a:solidFill>
                <a:schemeClr val="accent6"/>
              </a:solidFill>
              <a:effectLst/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FAD67F-A6E9-000F-1247-D6EBAEED9523}"/>
              </a:ext>
            </a:extLst>
          </p:cNvPr>
          <p:cNvGrpSpPr/>
          <p:nvPr/>
        </p:nvGrpSpPr>
        <p:grpSpPr>
          <a:xfrm>
            <a:off x="3200400" y="1990173"/>
            <a:ext cx="4724400" cy="521524"/>
            <a:chOff x="3200400" y="1990173"/>
            <a:chExt cx="4724400" cy="52152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F9F5945D-C42A-A869-BB42-89EA59777F20}"/>
                </a:ext>
              </a:extLst>
            </p:cNvPr>
            <p:cNvSpPr/>
            <p:nvPr/>
          </p:nvSpPr>
          <p:spPr>
            <a:xfrm rot="5400000">
              <a:off x="5450825" y="37722"/>
              <a:ext cx="223550" cy="4724400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CC4642-9464-6E24-97A6-D02F1F3DB43D}"/>
                </a:ext>
              </a:extLst>
            </p:cNvPr>
            <p:cNvSpPr txBox="1"/>
            <p:nvPr/>
          </p:nvSpPr>
          <p:spPr>
            <a:xfrm>
              <a:off x="5012609" y="1990173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Interface </a:t>
              </a:r>
              <a:endParaRPr lang="en-US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F57471-33E0-A3F8-698C-B639DB235820}"/>
              </a:ext>
            </a:extLst>
          </p:cNvPr>
          <p:cNvGrpSpPr/>
          <p:nvPr/>
        </p:nvGrpSpPr>
        <p:grpSpPr>
          <a:xfrm>
            <a:off x="184026" y="2850449"/>
            <a:ext cx="3244974" cy="3169351"/>
            <a:chOff x="184026" y="2850449"/>
            <a:chExt cx="3244974" cy="3169351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B33D4C20-E3C2-A721-2DF0-256F8B6E97BC}"/>
                </a:ext>
              </a:extLst>
            </p:cNvPr>
            <p:cNvSpPr/>
            <p:nvPr/>
          </p:nvSpPr>
          <p:spPr>
            <a:xfrm>
              <a:off x="3124200" y="2850449"/>
              <a:ext cx="304800" cy="316935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7AC5A7-46F9-C47C-7743-A2B94DF8174F}"/>
                </a:ext>
              </a:extLst>
            </p:cNvPr>
            <p:cNvSpPr txBox="1"/>
            <p:nvPr/>
          </p:nvSpPr>
          <p:spPr>
            <a:xfrm>
              <a:off x="184026" y="4248543"/>
              <a:ext cx="324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Description of the interface</a:t>
              </a:r>
              <a:endParaRPr lang="en-US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5695D-351F-7A08-F5E8-0C63FBC03FBF}"/>
              </a:ext>
            </a:extLst>
          </p:cNvPr>
          <p:cNvGrpSpPr/>
          <p:nvPr/>
        </p:nvGrpSpPr>
        <p:grpSpPr>
          <a:xfrm>
            <a:off x="381000" y="5767523"/>
            <a:ext cx="3549774" cy="523220"/>
            <a:chOff x="381000" y="5767523"/>
            <a:chExt cx="3549774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7A283E-1EBD-775A-588C-F6911F18CF2D}"/>
                </a:ext>
              </a:extLst>
            </p:cNvPr>
            <p:cNvSpPr txBox="1"/>
            <p:nvPr/>
          </p:nvSpPr>
          <p:spPr>
            <a:xfrm>
              <a:off x="381000" y="5767523"/>
              <a:ext cx="3549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Notification of a change </a:t>
              </a:r>
              <a:b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</a:b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in the “contract”</a:t>
              </a:r>
              <a:endParaRPr lang="en-US" sz="1800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66BF80-2A3D-179A-434E-49B446855A03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6070493"/>
              <a:ext cx="1524000" cy="177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E8AE50-BFD2-C189-23AE-C388CDC42B3D}"/>
              </a:ext>
            </a:extLst>
          </p:cNvPr>
          <p:cNvSpPr/>
          <p:nvPr/>
        </p:nvSpPr>
        <p:spPr>
          <a:xfrm>
            <a:off x="10557197" y="3954619"/>
            <a:ext cx="1447800" cy="129350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National 2" panose="020B0504030502020203" pitchFamily="34" charset="77"/>
              </a:rPr>
              <a:t>No </a:t>
            </a:r>
            <a:r>
              <a:rPr lang="en-US" sz="1800" dirty="0" err="1">
                <a:latin typeface="National 2" panose="020B0504030502020203" pitchFamily="34" charset="77"/>
              </a:rPr>
              <a:t>imple</a:t>
            </a:r>
            <a:r>
              <a:rPr lang="en-US" sz="1800" dirty="0">
                <a:latin typeface="National 2" panose="020B0504030502020203" pitchFamily="34" charset="77"/>
              </a:rPr>
              <a:t>-mentation details!</a:t>
            </a:r>
          </a:p>
        </p:txBody>
      </p:sp>
    </p:spTree>
    <p:extLst>
      <p:ext uri="{BB962C8B-B14F-4D97-AF65-F5344CB8AC3E}">
        <p14:creationId xmlns:p14="http://schemas.microsoft.com/office/powerpoint/2010/main" val="16929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☝️"/>
            </a:pPr>
            <a:r>
              <a:rPr lang="en-US" dirty="0">
                <a:latin typeface="National 2" panose="020B0504030502020203" pitchFamily="34" charset="77"/>
              </a:rPr>
              <a:t>API stands for Application Programming Interface</a:t>
            </a:r>
          </a:p>
          <a:p>
            <a:pPr marL="461962" indent="-457200">
              <a:buSzPct val="80000"/>
              <a:buFont typeface="System Font Regular"/>
              <a:buChar char="🧱"/>
            </a:pPr>
            <a:r>
              <a:rPr lang="en-US" dirty="0">
                <a:latin typeface="National 2" panose="020B0504030502020203" pitchFamily="34" charset="77"/>
              </a:rPr>
              <a:t>It allows us to use someone else’s “code blocks” to build applications/programs/scripts</a:t>
            </a:r>
          </a:p>
          <a:p>
            <a:pPr marL="461962" indent="-457200">
              <a:buSzPct val="80000"/>
              <a:buFont typeface="System Font Regular"/>
              <a:buChar char="🛠️"/>
            </a:pPr>
            <a:r>
              <a:rPr lang="en-US" dirty="0">
                <a:latin typeface="National 2" panose="020B0504030502020203" pitchFamily="34" charset="77"/>
              </a:rPr>
              <a:t>Many APIs are used to bring in functionality (e.g., processing images)</a:t>
            </a:r>
          </a:p>
          <a:p>
            <a:pPr marL="461962" indent="-457200">
              <a:buSzPct val="80000"/>
              <a:buFont typeface="System Font Regular"/>
              <a:buChar char="📈"/>
            </a:pPr>
            <a:r>
              <a:rPr lang="en-US" dirty="0">
                <a:latin typeface="National 2" panose="020B0504030502020203" pitchFamily="34" charset="77"/>
              </a:rPr>
              <a:t>Here, we will focus on APIs that are used to bring in </a:t>
            </a:r>
            <a:r>
              <a:rPr lang="en-US" i="1" dirty="0">
                <a:latin typeface="National 2" panose="020B0504030502020203" pitchFamily="34" charset="77"/>
              </a:rPr>
              <a:t>data</a:t>
            </a:r>
            <a:r>
              <a:rPr lang="en-US" dirty="0">
                <a:latin typeface="National 2" panose="020B0504030502020203" pitchFamily="34" charset="77"/>
              </a:rPr>
              <a:t>!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APIs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57344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9371</TotalTime>
  <Words>1213</Words>
  <Application>Microsoft Macintosh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Cascadia Mono</vt:lpstr>
      <vt:lpstr>Lucida Grande</vt:lpstr>
      <vt:lpstr>National 2</vt:lpstr>
      <vt:lpstr>National 2 Medium</vt:lpstr>
      <vt:lpstr>System Font Regular</vt:lpstr>
      <vt:lpstr>ui-monospace</vt:lpstr>
      <vt:lpstr>Dartmouth</vt:lpstr>
      <vt:lpstr>PowerPoint Presentation</vt:lpstr>
      <vt:lpstr>Let there be Data! APIs in Python</vt:lpstr>
      <vt:lpstr>About the Reproducible Research Group</vt:lpstr>
      <vt:lpstr>About Research Data Services</vt:lpstr>
      <vt:lpstr>Work with us</vt:lpstr>
      <vt:lpstr>What is an API?</vt:lpstr>
      <vt:lpstr>What is an interface? (in software design)</vt:lpstr>
      <vt:lpstr>What is an interface? (in software design)</vt:lpstr>
      <vt:lpstr>What is an API?</vt:lpstr>
      <vt:lpstr>Why use an API over the web?</vt:lpstr>
      <vt:lpstr>What you will learn in this workshop</vt:lpstr>
      <vt:lpstr>What we will work with in this workshop</vt:lpstr>
      <vt:lpstr>Let’s get started…</vt:lpstr>
      <vt:lpstr>RESTful communication on the internet</vt:lpstr>
      <vt:lpstr>RESTful communication on the internet</vt:lpstr>
      <vt:lpstr>Let’s see that in action…</vt:lpstr>
      <vt:lpstr>Takeaways</vt:lpstr>
      <vt:lpstr>Next steps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399</cp:revision>
  <cp:lastPrinted>2018-02-22T17:02:12Z</cp:lastPrinted>
  <dcterms:created xsi:type="dcterms:W3CDTF">2022-10-13T16:56:26Z</dcterms:created>
  <dcterms:modified xsi:type="dcterms:W3CDTF">2023-10-05T19:34:07Z</dcterms:modified>
  <cp:category/>
</cp:coreProperties>
</file>