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95" r:id="rId2"/>
    <p:sldId id="284" r:id="rId3"/>
    <p:sldId id="302" r:id="rId4"/>
    <p:sldId id="300" r:id="rId5"/>
    <p:sldId id="301" r:id="rId6"/>
    <p:sldId id="303" r:id="rId7"/>
    <p:sldId id="330" r:id="rId8"/>
    <p:sldId id="331" r:id="rId9"/>
    <p:sldId id="298" r:id="rId10"/>
    <p:sldId id="299" r:id="rId11"/>
    <p:sldId id="296" r:id="rId12"/>
    <p:sldId id="329" r:id="rId13"/>
    <p:sldId id="333" r:id="rId14"/>
    <p:sldId id="332" r:id="rId15"/>
    <p:sldId id="318" r:id="rId16"/>
    <p:sldId id="328" r:id="rId17"/>
    <p:sldId id="322" r:id="rId18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8CE172-12BC-3845-B4BE-4058A57E0B55}">
          <p14:sldIdLst>
            <p14:sldId id="295"/>
            <p14:sldId id="284"/>
            <p14:sldId id="302"/>
            <p14:sldId id="300"/>
            <p14:sldId id="301"/>
            <p14:sldId id="303"/>
            <p14:sldId id="330"/>
            <p14:sldId id="331"/>
            <p14:sldId id="298"/>
            <p14:sldId id="299"/>
            <p14:sldId id="296"/>
            <p14:sldId id="329"/>
            <p14:sldId id="333"/>
            <p14:sldId id="332"/>
            <p14:sldId id="318"/>
            <p14:sldId id="328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92" autoAdjust="0"/>
    <p:restoredTop sz="96241" autoAdjust="0"/>
  </p:normalViewPr>
  <p:slideViewPr>
    <p:cSldViewPr showGuides="1">
      <p:cViewPr varScale="1">
        <p:scale>
          <a:sx n="124" d="100"/>
          <a:sy n="124" d="100"/>
        </p:scale>
        <p:origin x="204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56" d="100"/>
          <a:sy n="156" d="100"/>
        </p:scale>
        <p:origin x="688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2/11/2023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2/11/2023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Chatty Documents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Chatty Documents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r>
              <a:rPr lang="en-AU" dirty="0"/>
              <a:t>Chatty Documents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www.langchain.com/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s://jhub.dartmouth.edu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dartgo.org/rr-chatty-documents" TargetMode="External"/><Relationship Id="rId11" Type="http://schemas.openxmlformats.org/officeDocument/2006/relationships/image" Target="../media/image17.png"/><Relationship Id="rId5" Type="http://schemas.openxmlformats.org/officeDocument/2006/relationships/hyperlink" Target="https://gpt4all.io/" TargetMode="External"/><Relationship Id="rId10" Type="http://schemas.openxmlformats.org/officeDocument/2006/relationships/image" Target="../media/image16.png"/><Relationship Id="rId4" Type="http://schemas.openxmlformats.org/officeDocument/2006/relationships/hyperlink" Target="https://openai.com/" TargetMode="External"/><Relationship Id="rId9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amlit.io/" TargetMode="External"/><Relationship Id="rId2" Type="http://schemas.openxmlformats.org/officeDocument/2006/relationships/hyperlink" Target="https://smith.langchain.com/hub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pt4all.io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9A1B8-1420-5E4C-DC50-A1562C460C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November 7, 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 dirty="0"/>
              <a:t>Chatty Documents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76523-B575-6C87-A5C3-C2B3346D43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8502526" cy="4127303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Platform: </a:t>
            </a:r>
            <a:r>
              <a:rPr lang="en-US" dirty="0">
                <a:latin typeface="National 2" panose="020B0504030502020203" pitchFamily="34" charset="77"/>
                <a:hlinkClick r:id="rId2"/>
              </a:rPr>
              <a:t>https://jhub.Dartmouth.edu</a:t>
            </a:r>
            <a:endParaRPr lang="en-US" dirty="0">
              <a:latin typeface="National 2" panose="020B0504030502020203" pitchFamily="34" charset="77"/>
            </a:endParaRPr>
          </a:p>
          <a:p>
            <a:pPr marL="457200" indent="-457200"/>
            <a:r>
              <a:rPr lang="en-US" dirty="0">
                <a:latin typeface="National 2 Medium" panose="020B0504030502020203" pitchFamily="34" charset="77"/>
              </a:rPr>
              <a:t>Python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/>
            <a:r>
              <a:rPr lang="en-US" dirty="0" err="1">
                <a:latin typeface="National 2" panose="020B0504030502020203" pitchFamily="34" charset="77"/>
                <a:hlinkClick r:id="rId3"/>
              </a:rPr>
              <a:t>LangChain</a:t>
            </a:r>
            <a:r>
              <a:rPr lang="en-US" dirty="0">
                <a:latin typeface="National 2" panose="020B0504030502020203" pitchFamily="34" charset="77"/>
              </a:rPr>
              <a:t> </a:t>
            </a:r>
          </a:p>
          <a:p>
            <a:pPr marL="457200" indent="-457200"/>
            <a:r>
              <a:rPr lang="en-US" dirty="0" err="1">
                <a:solidFill>
                  <a:schemeClr val="accent6">
                    <a:lumMod val="50000"/>
                  </a:schemeClr>
                </a:solidFill>
                <a:hlinkClick r:id="rId4"/>
              </a:rPr>
              <a:t>OpenAI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’s</a:t>
            </a:r>
            <a:r>
              <a:rPr lang="en-US" dirty="0">
                <a:latin typeface="National 2" panose="020B0504030502020203" pitchFamily="34" charset="77"/>
              </a:rPr>
              <a:t> GPT 3.5</a:t>
            </a: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  <a:hlinkClick r:id="rId5"/>
              </a:rPr>
              <a:t>Nomic’s GPT4All</a:t>
            </a:r>
            <a:r>
              <a:rPr lang="en-US" dirty="0">
                <a:latin typeface="National 2" panose="020B0504030502020203" pitchFamily="34" charset="77"/>
                <a:hlinkClick r:id="rId5"/>
              </a:rPr>
              <a:t> </a:t>
            </a:r>
            <a:r>
              <a:rPr lang="en-US" dirty="0">
                <a:latin typeface="National 2" panose="020B0504030502020203" pitchFamily="34" charset="77"/>
              </a:rPr>
              <a:t>Falcon Q4_0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Materials: </a:t>
            </a:r>
            <a:r>
              <a:rPr lang="en-US" dirty="0">
                <a:latin typeface="National 2 Medium" panose="020B0504030502020203" pitchFamily="34" charset="77"/>
                <a:hlinkClick r:id="rId6"/>
              </a:rPr>
              <a:t>www.dartgo.org/</a:t>
            </a:r>
            <a:r>
              <a:rPr lang="en-US" dirty="0" err="1">
                <a:latin typeface="National 2 Medium" panose="020B0504030502020203" pitchFamily="34" charset="77"/>
                <a:hlinkClick r:id="rId6"/>
              </a:rPr>
              <a:t>rr</a:t>
            </a:r>
            <a:r>
              <a:rPr lang="en-US" dirty="0">
                <a:latin typeface="National 2 Medium" panose="020B0504030502020203" pitchFamily="34" charset="77"/>
                <a:hlinkClick r:id="rId6"/>
              </a:rPr>
              <a:t>-chatty-documents</a:t>
            </a:r>
            <a:endParaRPr lang="en-US" dirty="0">
              <a:latin typeface="National 2 Medium" panose="020B0504030502020203" pitchFamily="34" charset="77"/>
            </a:endParaRPr>
          </a:p>
          <a:p>
            <a:pPr marL="457200" indent="-45720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work with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BECAAE-AACA-A31F-8366-040E3F54D9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5721" y="2574569"/>
            <a:ext cx="2517652" cy="74742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C4B5B2F-82EB-95C1-5064-68EE6840BF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62137" y="2113064"/>
            <a:ext cx="1561897" cy="17985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4A1E0E-DEDA-FE75-0C2B-939BEE3463F1}"/>
              </a:ext>
            </a:extLst>
          </p:cNvPr>
          <p:cNvSpPr txBox="1"/>
          <p:nvPr/>
        </p:nvSpPr>
        <p:spPr>
          <a:xfrm>
            <a:off x="7738083" y="4121199"/>
            <a:ext cx="211037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/>
            <a:r>
              <a:rPr lang="en-US" sz="6600" dirty="0">
                <a:latin typeface="National 2" panose="020B0504030502020203" pitchFamily="34" charset="77"/>
              </a:rPr>
              <a:t>🦜🔗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C0F057-FA92-6FF6-B4CB-B042C17E15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34600" y="3875291"/>
            <a:ext cx="1107996" cy="11079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0ED7CC-B932-9387-1240-17983CF281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34600" y="53340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29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72655"/>
            <a:ext cx="10059418" cy="1312691"/>
          </a:xfrm>
        </p:spPr>
        <p:txBody>
          <a:bodyPr/>
          <a:lstStyle/>
          <a:p>
            <a:pPr algn="l"/>
            <a:r>
              <a:rPr lang="en-AU" dirty="0"/>
              <a:t>Let’s get started…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2D753E-325F-4599-3779-F20D8D419E7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pPr marL="457200" indent="-457200"/>
            <a:r>
              <a:rPr lang="en-US" dirty="0"/>
              <a:t>To interact with </a:t>
            </a:r>
            <a:r>
              <a:rPr lang="en-US" dirty="0" err="1"/>
              <a:t>OpenAI’s</a:t>
            </a:r>
            <a:r>
              <a:rPr lang="en-US" dirty="0"/>
              <a:t> models through code, you need an API key</a:t>
            </a:r>
          </a:p>
          <a:p>
            <a:pPr marL="457200" indent="-457200"/>
            <a:r>
              <a:rPr lang="en-US" dirty="0"/>
              <a:t>This key is used to identify you as a user and bill you for the cost</a:t>
            </a:r>
          </a:p>
          <a:p>
            <a:pPr marL="457200" indent="-457200"/>
            <a:r>
              <a:rPr lang="en-US" dirty="0"/>
              <a:t>To get your own API key: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Sign up for an </a:t>
            </a:r>
            <a:r>
              <a:rPr lang="en-US" dirty="0" err="1"/>
              <a:t>OpenAI</a:t>
            </a:r>
            <a:r>
              <a:rPr lang="en-US" dirty="0"/>
              <a:t> account and log in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Go to the API section in your account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Generate a new API key and save it (you will only see it here once!)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Set up billing and usage limits to avoid surprise charges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69C40C-46E1-AD8F-8BCB-CDC408E5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an </a:t>
            </a:r>
            <a:r>
              <a:rPr lang="en-US" dirty="0" err="1"/>
              <a:t>OpenAI</a:t>
            </a:r>
            <a:r>
              <a:rPr lang="en-US" dirty="0"/>
              <a:t> API key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09CC2-13D3-95FE-F813-FF5A037A30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C4404-977A-47B0-B1F1-829C5EF542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686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2D753E-325F-4599-3779-F20D8D419E7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SzPct val="80000"/>
              <a:buFont typeface="System Font Regular"/>
              <a:buChar char="🔑"/>
            </a:pPr>
            <a:r>
              <a:rPr lang="en-US" dirty="0"/>
              <a:t>An API key is as sensitive as a password</a:t>
            </a:r>
          </a:p>
          <a:p>
            <a:pPr marL="457200" indent="-457200">
              <a:buSzPct val="80000"/>
              <a:buFont typeface="System Font Regular"/>
              <a:buChar char="😱"/>
            </a:pPr>
            <a:r>
              <a:rPr lang="en-US" dirty="0"/>
              <a:t>Anyone with your API key could use the paid (!) service in your name</a:t>
            </a:r>
          </a:p>
          <a:p>
            <a:pPr marL="457200" indent="-457200">
              <a:buSzPct val="110000"/>
              <a:buBlip>
                <a:blip r:embed="rId2"/>
              </a:buBlip>
            </a:pPr>
            <a:r>
              <a:rPr lang="en-US" dirty="0"/>
              <a:t>Keep it secret, keep it safe!</a:t>
            </a:r>
          </a:p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Good practice: </a:t>
            </a:r>
          </a:p>
          <a:p>
            <a:pPr marL="457200" indent="-457200">
              <a:buFont typeface="System Font Regular"/>
              <a:buChar char="☝️"/>
            </a:pPr>
            <a:r>
              <a:rPr lang="en-US" dirty="0"/>
              <a:t>Never use the key explicitly in your code</a:t>
            </a:r>
          </a:p>
          <a:p>
            <a:pPr marL="457200" indent="-457200">
              <a:buFont typeface="System Font Regular"/>
              <a:buChar char="☝️"/>
            </a:pPr>
            <a:r>
              <a:rPr lang="en-US" dirty="0"/>
              <a:t>Refer to the key from an environment variable</a:t>
            </a:r>
          </a:p>
          <a:p>
            <a:pPr marL="457200" indent="-457200">
              <a:buFont typeface="System Font Regular"/>
              <a:buChar char="☝️"/>
            </a:pPr>
            <a:r>
              <a:rPr lang="en-US" dirty="0"/>
              <a:t>Never check your key into version control (e.g., git)!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69C40C-46E1-AD8F-8BCB-CDC408E5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your API key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09CC2-13D3-95FE-F813-FF5A037A30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C4404-977A-47B0-B1F1-829C5EF542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17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2D753E-325F-4599-3779-F20D8D419E7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/>
            <a:r>
              <a:rPr lang="en-US" sz="3300" dirty="0"/>
              <a:t>Create a new file in the folder </a:t>
            </a:r>
            <a:r>
              <a:rPr lang="en-US" sz="33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RR-workshops/text-analysis/chatty-documents</a:t>
            </a:r>
            <a:r>
              <a:rPr lang="en-US" sz="3300" dirty="0"/>
              <a:t>:</a:t>
            </a:r>
          </a:p>
          <a:p>
            <a:pPr marL="914400" lvl="1" indent="-457200"/>
            <a:r>
              <a:rPr lang="en-US" sz="2900" dirty="0"/>
              <a:t>Navigate to the folder using the file explorer pane</a:t>
            </a:r>
          </a:p>
          <a:p>
            <a:pPr marL="914400" lvl="1" indent="-457200"/>
            <a:r>
              <a:rPr lang="en-US" sz="2900" dirty="0"/>
              <a:t>Right-click in the empty area and select “New File”</a:t>
            </a:r>
          </a:p>
          <a:p>
            <a:pPr marL="914400" lvl="1" indent="-457200"/>
            <a:r>
              <a:rPr lang="en-US" sz="2900" dirty="0"/>
              <a:t>Rename the file to “</a:t>
            </a:r>
            <a:r>
              <a:rPr lang="en-US" sz="2900" dirty="0" err="1"/>
              <a:t>secrets.env</a:t>
            </a:r>
            <a:r>
              <a:rPr lang="en-US" sz="2900" dirty="0"/>
              <a:t>” (make sure to also change the extension txt!)</a:t>
            </a:r>
          </a:p>
          <a:p>
            <a:pPr marL="457200" indent="-457200"/>
            <a:r>
              <a:rPr lang="en-US" sz="3300" dirty="0"/>
              <a:t>Add the key to </a:t>
            </a:r>
            <a:r>
              <a:rPr lang="en-US" sz="2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secrets.env</a:t>
            </a:r>
            <a:endParaRPr lang="en-US" sz="25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914400" lvl="1" indent="-457200"/>
            <a:r>
              <a:rPr lang="en-US" sz="2900" dirty="0"/>
              <a:t>Open the file by double-clicking</a:t>
            </a:r>
          </a:p>
          <a:p>
            <a:pPr marL="914400" lvl="1" indent="-457200"/>
            <a:r>
              <a:rPr lang="en-US" sz="2900" dirty="0"/>
              <a:t>Add the following line (replacing everything between and including ”&lt;&gt;” with your key):</a:t>
            </a:r>
          </a:p>
          <a:p>
            <a:pPr marL="9525" lvl="2" indent="0" algn="ctr">
              <a:buNone/>
            </a:pPr>
            <a:r>
              <a:rPr lang="en-US" sz="2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OPENAI_API_KEY=“&lt;</a:t>
            </a:r>
            <a:r>
              <a:rPr lang="en-US" sz="2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your_key_here</a:t>
            </a:r>
            <a:r>
              <a:rPr lang="en-US" sz="2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&gt;”</a:t>
            </a:r>
          </a:p>
          <a:p>
            <a:pPr marL="914400" lvl="1" indent="-457200"/>
            <a:r>
              <a:rPr lang="en-US" sz="2900" dirty="0"/>
              <a:t>For today’s session, you can use the key posted to the Zoom chat</a:t>
            </a:r>
          </a:p>
          <a:p>
            <a:pPr marL="457200" indent="-457200"/>
            <a:r>
              <a:rPr lang="en-US" sz="3300" dirty="0"/>
              <a:t>We will read the file </a:t>
            </a:r>
            <a:r>
              <a:rPr lang="en-US" sz="2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secrets.env</a:t>
            </a:r>
            <a:r>
              <a:rPr lang="en-US" sz="2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3300" dirty="0"/>
              <a:t>from the Python code and only refer to the key using the variable name</a:t>
            </a:r>
          </a:p>
          <a:p>
            <a:pPr marL="457200" indent="-45720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69C40C-46E1-AD8F-8BCB-CDC408E5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key in your environment on </a:t>
            </a:r>
            <a:r>
              <a:rPr lang="en-US" dirty="0" err="1"/>
              <a:t>JHub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09CC2-13D3-95FE-F813-FF5A037A30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C4404-977A-47B0-B1F1-829C5EF542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234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EC427A-EFB4-BE17-DCA6-39CCE7D4758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19053" y="2323089"/>
            <a:ext cx="11546007" cy="4127303"/>
          </a:xfrm>
        </p:spPr>
        <p:txBody>
          <a:bodyPr>
            <a:normAutofit/>
          </a:bodyPr>
          <a:lstStyle/>
          <a:p>
            <a:pPr marL="409575" indent="-409575">
              <a:buSzPct val="80000"/>
              <a:buFont typeface="System Font Regular"/>
              <a:buChar char="🚀"/>
            </a:pPr>
            <a:r>
              <a:rPr lang="en-US" dirty="0"/>
              <a:t>LLMs are a foundational technology</a:t>
            </a:r>
          </a:p>
          <a:p>
            <a:pPr marL="409575" indent="-400050">
              <a:buSzPct val="80000"/>
              <a:buFont typeface="System Font Regular"/>
              <a:buChar char="📚"/>
            </a:pPr>
            <a:r>
              <a:rPr lang="en-US" dirty="0"/>
              <a:t>They are a great tool for text processing</a:t>
            </a:r>
          </a:p>
          <a:p>
            <a:pPr marL="409575" indent="-400050">
              <a:buSzPct val="80000"/>
              <a:buFont typeface="System Font Regular"/>
              <a:buChar char="🤯"/>
            </a:pPr>
            <a:r>
              <a:rPr lang="en-US" dirty="0"/>
              <a:t>We have mature libraries available to quickly create complex applications involving LLMs</a:t>
            </a:r>
          </a:p>
          <a:p>
            <a:pPr marL="466725" indent="-457200">
              <a:buSzPct val="80000"/>
              <a:buFont typeface="System Font Regular"/>
              <a:buChar char="🐜"/>
            </a:pPr>
            <a:r>
              <a:rPr lang="en-US" dirty="0"/>
              <a:t>Smaller LLMs can be used entirely locally</a:t>
            </a:r>
          </a:p>
          <a:p>
            <a:pPr marL="466725" indent="-457200">
              <a:buSzPct val="80000"/>
              <a:buFont typeface="System Font Regular"/>
              <a:buChar char="🛠️"/>
            </a:pPr>
            <a:r>
              <a:rPr lang="en-US" dirty="0"/>
              <a:t>LLMs add a completely new, very powerful tool to our belt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5075DB-54AE-64BA-8DFE-00EC9B4F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54574-7436-2FE7-C4FD-FD18A5AB5C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FBEBE-22FC-85B9-CF9D-E7F4206BE9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967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0A09A0-9830-F3BD-46FB-DF2359A827F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0" indent="-457200">
              <a:buSzPct val="80000"/>
              <a:buFont typeface="System Font Regular"/>
              <a:buChar char="💬"/>
            </a:pPr>
            <a:r>
              <a:rPr lang="en-US" dirty="0"/>
              <a:t>Browse prompts for all kinds of applications: </a:t>
            </a:r>
            <a:r>
              <a:rPr lang="en-US" dirty="0">
                <a:hlinkClick r:id="rId2"/>
              </a:rPr>
              <a:t>https://smith.langchain.com/hub</a:t>
            </a:r>
            <a:r>
              <a:rPr lang="en-US" dirty="0"/>
              <a:t>	</a:t>
            </a:r>
          </a:p>
          <a:p>
            <a:pPr marL="457200" indent="-457200">
              <a:buSzPct val="80000"/>
              <a:buFont typeface="System Font Regular"/>
              <a:buChar char="🧑‍💻"/>
            </a:pPr>
            <a:r>
              <a:rPr lang="en-US" dirty="0"/>
              <a:t>Create a UI for your application using </a:t>
            </a:r>
            <a:r>
              <a:rPr lang="en-US" dirty="0">
                <a:hlinkClick r:id="rId3"/>
              </a:rPr>
              <a:t>Streamlit</a:t>
            </a:r>
            <a:endParaRPr lang="en-US" dirty="0"/>
          </a:p>
          <a:p>
            <a:pPr marL="457200" indent="-457200">
              <a:buSzPct val="80000"/>
              <a:buFont typeface="System Font Regular"/>
              <a:buChar char="🤖"/>
            </a:pPr>
            <a:r>
              <a:rPr lang="en-US" dirty="0"/>
              <a:t>Try out more models by </a:t>
            </a:r>
            <a:r>
              <a:rPr lang="en-US" dirty="0">
                <a:hlinkClick r:id="rId4"/>
              </a:rPr>
              <a:t>GPT4All</a:t>
            </a:r>
            <a:r>
              <a:rPr lang="en-US" dirty="0"/>
              <a:t> for different use cases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B9B45F-005C-FAB6-7CE1-D5A9B574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A527F-718C-DF4A-685B-80983CE0CA3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868E8-7ECE-959B-6D9E-2F0A98CD30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414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43A7-7A36-1CF7-B554-429BA162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67" y="3429000"/>
            <a:ext cx="7389409" cy="2015106"/>
          </a:xfrm>
        </p:spPr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7F7E9-BA72-8B3B-D64A-0F81F8F9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DCF33-F869-1DD8-097C-7EE4D2CD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980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590800"/>
            <a:ext cx="11718090" cy="838200"/>
          </a:xfrm>
        </p:spPr>
        <p:txBody>
          <a:bodyPr>
            <a:noAutofit/>
          </a:bodyPr>
          <a:lstStyle/>
          <a:p>
            <a:r>
              <a:rPr lang="en-AU" sz="5400" dirty="0"/>
              <a:t>Chatty Documents</a:t>
            </a:r>
            <a:br>
              <a:rPr lang="en-AU" sz="5400" dirty="0"/>
            </a:br>
            <a:r>
              <a:rPr lang="en-AU" sz="3600" dirty="0">
                <a:latin typeface="National 2" panose="020B0504030502020203" pitchFamily="34" charset="77"/>
              </a:rPr>
              <a:t>Large Language Models with a custom knowledge base</a:t>
            </a:r>
            <a:endParaRPr lang="en-AU" sz="5400" dirty="0">
              <a:latin typeface="National 2" panose="020B0504030502020203" pitchFamily="34" charset="77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9010" y="5074479"/>
            <a:ext cx="8176156" cy="1519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3200" dirty="0"/>
              <a:t>Simon Stone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Research Data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Dartmouth College</a:t>
            </a:r>
            <a:endParaRPr lang="en-AU" sz="3200" i="1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1542F83-1431-A4F1-BAE7-7C73FFADD24E}"/>
              </a:ext>
            </a:extLst>
          </p:cNvPr>
          <p:cNvSpPr txBox="1">
            <a:spLocks/>
          </p:cNvSpPr>
          <p:nvPr/>
        </p:nvSpPr>
        <p:spPr>
          <a:xfrm>
            <a:off x="359010" y="4114800"/>
            <a:ext cx="10461390" cy="91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4079" b="0" i="0" kern="1200">
                <a:solidFill>
                  <a:schemeClr val="bg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1406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 Reproducible Research Workshop</a:t>
            </a: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A3644AC0-49F1-6100-6FE1-457D4E0C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433" y="4724400"/>
            <a:ext cx="2219325" cy="22193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E419-3E1C-288D-5C6F-4343FE7E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DD89B0-BE2F-C1D6-B084-9A89548D629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National 2" panose="020B0504030502020203" pitchFamily="34" charset="77"/>
              </a:rPr>
              <a:t>Joint venture of </a:t>
            </a:r>
            <a:r>
              <a:rPr lang="en-US" sz="1800" u="none" strike="noStrike" dirty="0">
                <a:effectLst/>
                <a:latin typeface="National 2 Medium" panose="020B0504030502020203" pitchFamily="34" charset="77"/>
              </a:rPr>
              <a:t>Research Computing @ ITC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and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latin typeface="National 2 Medium" panose="020B0504030502020203" pitchFamily="34" charset="77"/>
              </a:rPr>
              <a:t>Research Data Services @ Library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Consult with </a:t>
            </a:r>
            <a:r>
              <a:rPr lang="en-US" sz="1800" dirty="0">
                <a:latin typeface="National 2 Medium" panose="020B0504030502020203" pitchFamily="34" charset="77"/>
              </a:rPr>
              <a:t>experts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on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research data management,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data visualization,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biomedical research support,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spatial data and GIS,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high performance and research computing, </a:t>
            </a: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statistical analysis, </a:t>
            </a:r>
            <a:endParaRPr lang="en-US" sz="1400" dirty="0">
              <a:latin typeface="National 2" panose="020B0504030502020203" pitchFamily="34" charset="77"/>
            </a:endParaRPr>
          </a:p>
          <a:p>
            <a:pPr marL="742950" lvl="1" indent="-285750" fontAlgn="base">
              <a:spcBef>
                <a:spcPts val="0"/>
              </a:spcBef>
            </a:pPr>
            <a:r>
              <a:rPr lang="en-US" sz="1400" b="0" i="0" u="none" strike="noStrike" dirty="0">
                <a:effectLst/>
                <a:latin typeface="National 2" panose="020B0504030502020203" pitchFamily="34" charset="77"/>
              </a:rPr>
              <a:t>economics and social sciences data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Meet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the people on campus that support your reproducible research lifecycle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latin typeface="National 2 Medium" panose="020B0504030502020203" pitchFamily="34" charset="77"/>
              </a:rPr>
              <a:t>Engage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in community discussions to learn from other researchers on campus </a:t>
            </a:r>
          </a:p>
          <a:p>
            <a:pPr marL="285750" indent="-28575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Attend a workshop to </a:t>
            </a:r>
            <a:r>
              <a:rPr lang="en-US" sz="1800" dirty="0">
                <a:latin typeface="National 2 Medium" panose="020B0504030502020203" pitchFamily="34" charset="77"/>
              </a:rPr>
              <a:t>learn</a:t>
            </a:r>
            <a:r>
              <a:rPr lang="en-US" sz="1800" b="0" i="0" u="none" strike="noStrike" dirty="0">
                <a:effectLst/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practical tools and tips</a:t>
            </a:r>
          </a:p>
          <a:p>
            <a:pPr marL="457200" indent="-457200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3EFAAFE-F299-CB01-B265-4390886E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Reproducible Research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A4C2E-4DDD-7236-8DAA-2512FC40C0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07D80-341E-529D-1DC0-0DD6E6F69F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947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A48A0D-ACDA-1B72-26D2-CA576390F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6425" y="2365635"/>
            <a:ext cx="3657603" cy="412730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Research Data Management</a:t>
            </a:r>
          </a:p>
          <a:p>
            <a:pPr marL="0" indent="0">
              <a:buNone/>
            </a:pPr>
            <a:r>
              <a:rPr lang="en-US" dirty="0"/>
              <a:t>Data Management Plans (DMPs) for sponsored projects</a:t>
            </a:r>
          </a:p>
          <a:p>
            <a:pPr marL="0" indent="0">
              <a:buNone/>
            </a:pPr>
            <a:r>
              <a:rPr lang="en-US" dirty="0"/>
              <a:t>Finding and using 3rd party data</a:t>
            </a:r>
          </a:p>
          <a:p>
            <a:pPr marL="0" indent="0">
              <a:buNone/>
            </a:pPr>
            <a:r>
              <a:rPr lang="en-US" dirty="0"/>
              <a:t>Collection and cleaning of data</a:t>
            </a:r>
          </a:p>
          <a:p>
            <a:pPr marL="0" indent="0">
              <a:buNone/>
            </a:pPr>
            <a:r>
              <a:rPr lang="en-US" dirty="0"/>
              <a:t>Organization and documentation</a:t>
            </a:r>
          </a:p>
          <a:p>
            <a:pPr marL="0" indent="0">
              <a:buNone/>
            </a:pPr>
            <a:r>
              <a:rPr lang="en-US" dirty="0"/>
              <a:t>Publishing and Repositories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55FF06-2CB5-C4D0-4260-EA6C29511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597" y="2365635"/>
            <a:ext cx="3657603" cy="412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Computational Scholarship</a:t>
            </a:r>
          </a:p>
          <a:p>
            <a:pPr marL="0" indent="0">
              <a:buNone/>
            </a:pPr>
            <a:r>
              <a:rPr lang="en-US" dirty="0"/>
              <a:t>Computational project planning </a:t>
            </a:r>
          </a:p>
          <a:p>
            <a:pPr marL="0" indent="0">
              <a:buNone/>
            </a:pPr>
            <a:r>
              <a:rPr lang="en-US" dirty="0"/>
              <a:t>Collections as Data</a:t>
            </a:r>
          </a:p>
          <a:p>
            <a:pPr marL="0" indent="0">
              <a:buNone/>
            </a:pPr>
            <a:r>
              <a:rPr lang="en-US" dirty="0"/>
              <a:t>Storytelling with data and visualizations</a:t>
            </a:r>
          </a:p>
          <a:p>
            <a:pPr marL="0" indent="0">
              <a:buNone/>
            </a:pPr>
            <a:r>
              <a:rPr lang="en-US" dirty="0"/>
              <a:t>Text and data mining</a:t>
            </a:r>
          </a:p>
          <a:p>
            <a:pPr marL="0" indent="0">
              <a:buNone/>
            </a:pPr>
            <a:r>
              <a:rPr lang="en-US" dirty="0"/>
              <a:t>Digital Humanities support</a:t>
            </a:r>
          </a:p>
          <a:p>
            <a:pPr marL="0" indent="0">
              <a:buNone/>
            </a:pPr>
            <a:r>
              <a:rPr lang="en-US" dirty="0"/>
              <a:t>Computational Pedagogy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A868607-AE9B-8ED1-AC68-AFCE637B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About Research Data Services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62A9-3E02-EE6F-A862-F5B23FD02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B0BB9-449D-E0B4-274F-AC088AEBD8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A5368F4C-049B-235F-BE13-1E8BA5F439A8}"/>
              </a:ext>
            </a:extLst>
          </p:cNvPr>
          <p:cNvSpPr txBox="1">
            <a:spLocks/>
          </p:cNvSpPr>
          <p:nvPr/>
        </p:nvSpPr>
        <p:spPr>
          <a:xfrm>
            <a:off x="4283011" y="2365635"/>
            <a:ext cx="3657603" cy="41273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2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baseline="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lang="en-US" sz="1406" b="0" i="0" kern="1200" baseline="0" dirty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26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Data Analysis/Visualization</a:t>
            </a:r>
          </a:p>
          <a:p>
            <a:pPr marL="0" indent="0">
              <a:buNone/>
            </a:pPr>
            <a:r>
              <a:rPr lang="en-US" dirty="0"/>
              <a:t>Textual, numeric, spatial data</a:t>
            </a:r>
          </a:p>
          <a:p>
            <a:pPr marL="0" indent="0">
              <a:buNone/>
            </a:pPr>
            <a:r>
              <a:rPr lang="en-US" dirty="0"/>
              <a:t>Reproducible research workflows</a:t>
            </a:r>
          </a:p>
          <a:p>
            <a:pPr marL="0" indent="0">
              <a:buNone/>
            </a:pPr>
            <a:r>
              <a:rPr lang="en-US" dirty="0"/>
              <a:t>Scripting in R: </a:t>
            </a:r>
            <a:r>
              <a:rPr lang="en-US" dirty="0" err="1"/>
              <a:t>tidyverse</a:t>
            </a:r>
            <a:r>
              <a:rPr lang="en-US" dirty="0"/>
              <a:t> core package (i.e. </a:t>
            </a:r>
            <a:r>
              <a:rPr lang="en-US" dirty="0" err="1"/>
              <a:t>ggplot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tydr</a:t>
            </a:r>
            <a:r>
              <a:rPr lang="en-US" dirty="0"/>
              <a:t>, </a:t>
            </a:r>
            <a:r>
              <a:rPr lang="en-US" dirty="0" err="1"/>
              <a:t>tibble</a:t>
            </a:r>
            <a:r>
              <a:rPr lang="en-US" dirty="0"/>
              <a:t>, etc.)</a:t>
            </a:r>
          </a:p>
          <a:p>
            <a:pPr marL="0" indent="0">
              <a:buNone/>
            </a:pPr>
            <a:r>
              <a:rPr lang="en-US" dirty="0"/>
              <a:t>Scripting in Python: NumPy, SciPy, Pandas, Scikit-learn, Matplotlib, Seaborn, (OpenCV, </a:t>
            </a:r>
            <a:r>
              <a:rPr lang="en-US" dirty="0" err="1"/>
              <a:t>PyTorch</a:t>
            </a:r>
            <a:r>
              <a:rPr lang="en-US" dirty="0"/>
              <a:t>, TensorFlow, Tesseract, NLTK, etc.)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4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954B20-8DF3-F4C6-644C-14333118987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04800" y="2365638"/>
            <a:ext cx="11546007" cy="41273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ResearchDataHelp@groups.dartmouth.edu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74EF21-FA60-699E-0393-2EE10F65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 with 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761E8-EEE8-3606-A0FF-A4A0D04A1A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89BAE-3F21-8CCD-7FF7-215325C714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2C0BBD2-2B45-CCAD-16C4-7806E1B5E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013637"/>
              </p:ext>
            </p:extLst>
          </p:nvPr>
        </p:nvGraphicFramePr>
        <p:xfrm>
          <a:off x="2032000" y="3691529"/>
          <a:ext cx="8128000" cy="1726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623014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5708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Jeremy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Mikecz</a:t>
                      </a:r>
                      <a:endParaRPr lang="en-US" b="0" i="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  <a:endParaRPr lang="en-US" b="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 rtl="0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jeremy.m.mikecz@dartmouth.edu</a:t>
                      </a:r>
                      <a:endParaRPr lang="en-US" b="0" u="none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</a:endParaRPr>
                    </a:p>
                    <a:p>
                      <a:pPr algn="ctr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dartgo.org/jeremyappts </a:t>
                      </a:r>
                      <a:endParaRPr lang="en-US" u="none" dirty="0">
                        <a:solidFill>
                          <a:schemeClr val="accent1"/>
                        </a:solidFill>
                        <a:latin typeface="National 2" panose="020B0504030502020203" pitchFamily="34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Simon Stone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Research Data Science Specialist</a:t>
                      </a: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simon.stone@dartmouth.edu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marR="0" indent="0" algn="ctr" defTabSz="642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</a:t>
                      </a:r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meetwithsimon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" panose="020B0504030502020203" pitchFamily="34" charset="77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151502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Lora </a:t>
                      </a:r>
                      <a:r>
                        <a:rPr lang="en-US" sz="1266" b="0" i="0" u="none" strike="noStrike" kern="1200" dirty="0" err="1">
                          <a:solidFill>
                            <a:schemeClr val="accent1"/>
                          </a:solidFill>
                          <a:effectLst/>
                          <a:latin typeface="National 2 Medium" panose="020B0504030502020203" pitchFamily="34" charset="77"/>
                          <a:ea typeface="+mn-ea"/>
                          <a:cs typeface="+mn-cs"/>
                        </a:rPr>
                        <a:t>Leligdon</a:t>
                      </a:r>
                      <a:endParaRPr lang="en-US" sz="1266" b="0" i="0" u="none" strike="noStrike" kern="1200" dirty="0">
                        <a:solidFill>
                          <a:schemeClr val="accent1"/>
                        </a:solidFill>
                        <a:effectLst/>
                        <a:latin typeface="National 2 Medium" panose="020B0504030502020203" pitchFamily="34" charset="77"/>
                        <a:ea typeface="+mn-ea"/>
                        <a:cs typeface="+mn-cs"/>
                      </a:endParaRP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Head of Research Data Services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lora.c.leligdon@dartmouth.edu</a:t>
                      </a:r>
                    </a:p>
                    <a:p>
                      <a:pPr marL="0" algn="ctr" defTabSz="642974" rtl="0" eaLnBrk="1" latinLnBrk="0" hangingPunct="1"/>
                      <a:r>
                        <a:rPr lang="en-US" sz="1266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National 2" panose="020B0504030502020203" pitchFamily="34" charset="77"/>
                          <a:ea typeface="+mn-ea"/>
                          <a:cs typeface="+mn-cs"/>
                        </a:rPr>
                        <a:t>dartgo.org/lora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1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17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DDB33E-DB0A-06D7-B778-D0D01BB6ED7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t">
            <a:normAutofit lnSpcReduction="10000"/>
          </a:bodyPr>
          <a:lstStyle/>
          <a:p>
            <a:pPr marL="461962" indent="-457200">
              <a:buSzPct val="80000"/>
              <a:buFont typeface="System Font Regular"/>
              <a:buChar char="📚"/>
            </a:pPr>
            <a:r>
              <a:rPr lang="en-US" dirty="0">
                <a:latin typeface="National 2" panose="020B0504030502020203" pitchFamily="34" charset="77"/>
              </a:rPr>
              <a:t>Large Language Models are artificial intelligence systems trained on massive amounts of text to “understand” and generate human language</a:t>
            </a:r>
          </a:p>
          <a:p>
            <a:pPr marL="461962" indent="-457200">
              <a:buSzPct val="80000"/>
              <a:buFont typeface="System Font Regular"/>
              <a:buChar char="🤖"/>
            </a:pPr>
            <a:r>
              <a:rPr lang="en-US" dirty="0">
                <a:latin typeface="National 2" panose="020B0504030502020203" pitchFamily="34" charset="77"/>
              </a:rPr>
              <a:t>Large Language Models are not just chat bots</a:t>
            </a:r>
          </a:p>
          <a:p>
            <a:pPr marL="461962" indent="-457200">
              <a:buSzPct val="80000"/>
              <a:buFont typeface="System Font Regular"/>
              <a:buChar char="💪"/>
            </a:pPr>
            <a:r>
              <a:rPr lang="en-US" dirty="0">
                <a:latin typeface="National 2" panose="020B0504030502020203" pitchFamily="34" charset="77"/>
              </a:rPr>
              <a:t>They can be powerful text processing and analysis tools</a:t>
            </a:r>
          </a:p>
          <a:p>
            <a:pPr marL="461962" indent="-457200">
              <a:buSzPct val="80000"/>
              <a:buFont typeface="System Font Regular"/>
              <a:buChar char="💬"/>
            </a:pPr>
            <a:r>
              <a:rPr lang="en-US" dirty="0">
                <a:latin typeface="National 2" panose="020B0504030502020203" pitchFamily="34" charset="77"/>
              </a:rPr>
              <a:t>They allow natural language interaction instead of code</a:t>
            </a:r>
          </a:p>
          <a:p>
            <a:pPr marL="461962" indent="-457200">
              <a:buSzPct val="90000"/>
              <a:buFont typeface="System Font Regular"/>
              <a:buChar char="🏇"/>
            </a:pPr>
            <a:r>
              <a:rPr lang="en-US" dirty="0">
                <a:latin typeface="National 2" panose="020B0504030502020203" pitchFamily="34" charset="77"/>
              </a:rPr>
              <a:t>They can do many tasks a human reader could do, but at scale</a:t>
            </a:r>
          </a:p>
          <a:p>
            <a:pPr marL="461962" indent="-457200">
              <a:buSzPct val="80000"/>
              <a:buFont typeface="System Font Regular"/>
              <a:buChar char="☝️"/>
            </a:pPr>
            <a:endParaRPr lang="en-US" dirty="0">
              <a:latin typeface="National 2" panose="020B0504030502020203" pitchFamily="34" charset="77"/>
            </a:endParaRPr>
          </a:p>
          <a:p>
            <a:pPr marL="461962" indent="-457200">
              <a:buSzPct val="80000"/>
              <a:buFont typeface="System Font Regular"/>
              <a:buChar char="☝️"/>
            </a:pPr>
            <a:endParaRPr lang="en-US" dirty="0">
              <a:latin typeface="National 2" panose="020B0504030502020203" pitchFamily="34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C3D70B-F697-CE72-CC1A-0129AD1D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Large Language Models?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73267-12C3-5AF1-40CD-D6E195026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D214A-B78A-621F-824E-1B58D4E120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21373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DDB33E-DB0A-06D7-B778-D0D01BB6ED7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t">
            <a:normAutofit/>
          </a:bodyPr>
          <a:lstStyle/>
          <a:p>
            <a:pPr marL="461962" indent="-457200">
              <a:buSzPct val="80000"/>
              <a:buFont typeface="System Font Regular"/>
              <a:buChar char="😱"/>
            </a:pPr>
            <a:r>
              <a:rPr lang="en-US" dirty="0">
                <a:latin typeface="National 2" panose="020B0504030502020203" pitchFamily="34" charset="77"/>
              </a:rPr>
              <a:t>Large Language Models are Large and require staggering resources</a:t>
            </a:r>
          </a:p>
          <a:p>
            <a:pPr marL="461962" indent="-457200">
              <a:buSzPct val="80000"/>
              <a:buFont typeface="System Font Regular"/>
              <a:buChar char="🫤"/>
            </a:pPr>
            <a:r>
              <a:rPr lang="en-US" dirty="0">
                <a:latin typeface="National 2" panose="020B0504030502020203" pitchFamily="34" charset="77"/>
              </a:rPr>
              <a:t>The best Large Language Models are accessible through commercial APIs (</a:t>
            </a:r>
            <a:r>
              <a:rPr lang="en-US" dirty="0" err="1">
                <a:latin typeface="National 2" panose="020B0504030502020203" pitchFamily="34" charset="77"/>
              </a:rPr>
              <a:t>OpenAI</a:t>
            </a:r>
            <a:r>
              <a:rPr lang="en-US" dirty="0">
                <a:latin typeface="National 2" panose="020B0504030502020203" pitchFamily="34" charset="77"/>
              </a:rPr>
              <a:t>, Google </a:t>
            </a:r>
            <a:r>
              <a:rPr lang="en-US" dirty="0" err="1">
                <a:latin typeface="National 2" panose="020B0504030502020203" pitchFamily="34" charset="77"/>
              </a:rPr>
              <a:t>VertexAI</a:t>
            </a:r>
            <a:r>
              <a:rPr lang="en-US" dirty="0">
                <a:latin typeface="National 2" panose="020B0504030502020203" pitchFamily="34" charset="77"/>
              </a:rPr>
              <a:t>):</a:t>
            </a:r>
          </a:p>
          <a:p>
            <a:pPr marL="919162" lvl="1" indent="-457200">
              <a:buSzPct val="80000"/>
              <a:buFont typeface="System Font Regular"/>
              <a:buChar char="💸"/>
            </a:pPr>
            <a:r>
              <a:rPr lang="en-US" dirty="0">
                <a:latin typeface="National 2" panose="020B0504030502020203" pitchFamily="34" charset="77"/>
              </a:rPr>
              <a:t>Cost may become significant for large amounts of text</a:t>
            </a:r>
          </a:p>
          <a:p>
            <a:pPr marL="804862" lvl="1" indent="-342900">
              <a:buSzPct val="80000"/>
              <a:buFont typeface="System Font Regular"/>
              <a:buChar char="👀"/>
            </a:pPr>
            <a:r>
              <a:rPr lang="en-US" dirty="0">
                <a:latin typeface="National 2" panose="020B0504030502020203" pitchFamily="34" charset="77"/>
              </a:rPr>
              <a:t>Privacy and confidentiality is at risk</a:t>
            </a:r>
          </a:p>
          <a:p>
            <a:pPr marL="461962" indent="-457200">
              <a:buSzPct val="80000"/>
              <a:buFont typeface="System Font Regular"/>
              <a:buChar char="☝️"/>
            </a:pPr>
            <a:endParaRPr lang="en-US" dirty="0">
              <a:latin typeface="National 2" panose="020B0504030502020203" pitchFamily="34" charset="77"/>
            </a:endParaRPr>
          </a:p>
          <a:p>
            <a:pPr marL="461962" indent="-457200">
              <a:buSzPct val="80000"/>
              <a:buFont typeface="System Font Regular"/>
              <a:buChar char="☝️"/>
            </a:pPr>
            <a:endParaRPr lang="en-US" dirty="0">
              <a:latin typeface="National 2" panose="020B0504030502020203" pitchFamily="34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C3D70B-F697-CE72-CC1A-0129AD1D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i="1" dirty="0"/>
              <a:t>not </a:t>
            </a:r>
            <a:r>
              <a:rPr lang="en-US" dirty="0"/>
              <a:t>use Large Language Models?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73267-12C3-5AF1-40CD-D6E195026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D214A-B78A-621F-824E-1B58D4E120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54710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DDB33E-DB0A-06D7-B778-D0D01BB6ED7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t">
            <a:normAutofit/>
          </a:bodyPr>
          <a:lstStyle/>
          <a:p>
            <a:pPr marL="461962" indent="-457200">
              <a:buSzPct val="80000"/>
              <a:buFont typeface="System Font Regular"/>
              <a:buChar char="🛠️"/>
            </a:pPr>
            <a:r>
              <a:rPr lang="en-US" dirty="0">
                <a:latin typeface="National 2" panose="020B0504030502020203" pitchFamily="34" charset="77"/>
              </a:rPr>
              <a:t>We can pick and choose the right model for the right task</a:t>
            </a:r>
          </a:p>
          <a:p>
            <a:pPr marL="919162" lvl="1" indent="-457200">
              <a:buSzPct val="80000"/>
              <a:buFont typeface="System Font Regular"/>
              <a:buChar char="💵"/>
            </a:pPr>
            <a:r>
              <a:rPr lang="en-US" dirty="0">
                <a:latin typeface="National 2" panose="020B0504030502020203" pitchFamily="34" charset="77"/>
              </a:rPr>
              <a:t>Helps to manage cost (e.g., GPT-3.5 is 1/10</a:t>
            </a:r>
            <a:r>
              <a:rPr lang="en-US" baseline="30000" dirty="0">
                <a:latin typeface="National 2" panose="020B0504030502020203" pitchFamily="34" charset="77"/>
              </a:rPr>
              <a:t>th</a:t>
            </a:r>
            <a:r>
              <a:rPr lang="en-US" dirty="0">
                <a:latin typeface="National 2" panose="020B0504030502020203" pitchFamily="34" charset="77"/>
              </a:rPr>
              <a:t> of the cost of GPT-4)</a:t>
            </a:r>
          </a:p>
          <a:p>
            <a:pPr marL="461962" indent="-457200">
              <a:buSzPct val="80000"/>
              <a:buFont typeface="System Font Regular"/>
              <a:buChar char="💻"/>
            </a:pPr>
            <a:r>
              <a:rPr lang="en-US" dirty="0">
                <a:latin typeface="National 2" panose="020B0504030502020203" pitchFamily="34" charset="77"/>
              </a:rPr>
              <a:t>We can run smaller, less general-purpose models on our own machine</a:t>
            </a:r>
          </a:p>
          <a:p>
            <a:pPr marL="919162" lvl="1" indent="-457200">
              <a:buSzPct val="80000"/>
              <a:buFont typeface="System Font Regular"/>
              <a:buChar char="🤝"/>
            </a:pPr>
            <a:r>
              <a:rPr lang="en-US" dirty="0">
                <a:latin typeface="National 2" panose="020B0504030502020203" pitchFamily="34" charset="77"/>
              </a:rPr>
              <a:t>Trade-offs have to be made between performance and speed,</a:t>
            </a:r>
          </a:p>
          <a:p>
            <a:pPr marL="919162" lvl="1" indent="-457200">
              <a:buSzPct val="80000"/>
              <a:buFont typeface="System Font Regular"/>
              <a:buChar char="👉"/>
            </a:pPr>
            <a:r>
              <a:rPr lang="en-US" dirty="0">
                <a:latin typeface="National 2" panose="020B0504030502020203" pitchFamily="34" charset="77"/>
              </a:rPr>
              <a:t>See example in workshop</a:t>
            </a:r>
          </a:p>
          <a:p>
            <a:pPr marL="461962" indent="-457200">
              <a:buSzPct val="80000"/>
              <a:buFont typeface="System Font Regular"/>
              <a:buChar char="☝️"/>
            </a:pPr>
            <a:endParaRPr lang="en-US" dirty="0">
              <a:latin typeface="National 2" panose="020B0504030502020203" pitchFamily="34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C3D70B-F697-CE72-CC1A-0129AD1D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73267-12C3-5AF1-40CD-D6E195026C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D214A-B78A-621F-824E-1B58D4E120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134248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F64D7-8FF1-F778-4E25-BC990AAA8B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2365638"/>
            <a:ext cx="11260891" cy="4127303"/>
          </a:xfrm>
        </p:spPr>
        <p:txBody>
          <a:bodyPr anchor="ctr">
            <a:normAutofit/>
          </a:bodyPr>
          <a:lstStyle/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How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to interact with a Large Language Model in Python</a:t>
            </a:r>
          </a:p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How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to efficiently use prompts through code</a:t>
            </a:r>
          </a:p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How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to summarize documents using an LLM</a:t>
            </a:r>
          </a:p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How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to engage in Q&amp;A with a document </a:t>
            </a:r>
          </a:p>
          <a:p>
            <a:pPr marL="457200" indent="-457200"/>
            <a:r>
              <a:rPr lang="en-US" sz="3200" dirty="0">
                <a:latin typeface="National 2 Medium" panose="020B0504030502020203" pitchFamily="34" charset="77"/>
              </a:rPr>
              <a:t>How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to use a privacy-preserving, local LLM </a:t>
            </a:r>
          </a:p>
          <a:p>
            <a:pPr marL="0" indent="0">
              <a:buNone/>
            </a:pP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596C84-A306-B189-CDA1-74458B43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in this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CDEB-4997-14D9-3B11-92B6181671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Chatty Documents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5860-3C05-603D-96AF-B258584849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7905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9562</TotalTime>
  <Words>983</Words>
  <Application>Microsoft Macintosh PowerPoint</Application>
  <PresentationFormat>Widescreen</PresentationFormat>
  <Paragraphs>155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Menlo</vt:lpstr>
      <vt:lpstr>National 2</vt:lpstr>
      <vt:lpstr>National 2 Medium</vt:lpstr>
      <vt:lpstr>System Font Regular</vt:lpstr>
      <vt:lpstr>Dartmouth</vt:lpstr>
      <vt:lpstr>PowerPoint Presentation</vt:lpstr>
      <vt:lpstr>Chatty Documents Large Language Models with a custom knowledge base</vt:lpstr>
      <vt:lpstr>About the Reproducible Research Group</vt:lpstr>
      <vt:lpstr>About Research Data Services</vt:lpstr>
      <vt:lpstr>Work with us</vt:lpstr>
      <vt:lpstr>Why use Large Language Models?</vt:lpstr>
      <vt:lpstr>Why not use Large Language Models?</vt:lpstr>
      <vt:lpstr>But…</vt:lpstr>
      <vt:lpstr>What you will learn in this workshop</vt:lpstr>
      <vt:lpstr>What we will work with in this workshop</vt:lpstr>
      <vt:lpstr>Let’s get started…</vt:lpstr>
      <vt:lpstr>Getting an OpenAI API key</vt:lpstr>
      <vt:lpstr>Using your API key</vt:lpstr>
      <vt:lpstr>Setting up the key in your environment on JHub</vt:lpstr>
      <vt:lpstr>Takeaways</vt:lpstr>
      <vt:lpstr>Next steps</vt:lpstr>
      <vt:lpstr>Thank you.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436</cp:revision>
  <cp:lastPrinted>2018-02-22T17:02:12Z</cp:lastPrinted>
  <dcterms:created xsi:type="dcterms:W3CDTF">2022-10-13T16:56:26Z</dcterms:created>
  <dcterms:modified xsi:type="dcterms:W3CDTF">2023-11-02T18:44:15Z</dcterms:modified>
  <cp:category/>
</cp:coreProperties>
</file>