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5" r:id="rId2"/>
    <p:sldId id="284" r:id="rId3"/>
    <p:sldId id="302" r:id="rId4"/>
    <p:sldId id="300" r:id="rId5"/>
    <p:sldId id="301" r:id="rId6"/>
    <p:sldId id="303" r:id="rId7"/>
    <p:sldId id="330" r:id="rId8"/>
    <p:sldId id="331" r:id="rId9"/>
    <p:sldId id="298" r:id="rId10"/>
    <p:sldId id="299" r:id="rId11"/>
    <p:sldId id="296" r:id="rId12"/>
    <p:sldId id="329" r:id="rId13"/>
    <p:sldId id="333" r:id="rId14"/>
    <p:sldId id="332" r:id="rId15"/>
    <p:sldId id="318" r:id="rId16"/>
    <p:sldId id="328" r:id="rId17"/>
    <p:sldId id="322" r:id="rId18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2"/>
            <p14:sldId id="300"/>
            <p14:sldId id="301"/>
            <p14:sldId id="303"/>
            <p14:sldId id="330"/>
            <p14:sldId id="331"/>
            <p14:sldId id="298"/>
            <p14:sldId id="299"/>
            <p14:sldId id="296"/>
            <p14:sldId id="329"/>
            <p14:sldId id="333"/>
            <p14:sldId id="332"/>
            <p14:sldId id="318"/>
            <p14:sldId id="328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41" autoAdjust="0"/>
  </p:normalViewPr>
  <p:slideViewPr>
    <p:cSldViewPr showGuides="1">
      <p:cViewPr varScale="1">
        <p:scale>
          <a:sx n="124" d="100"/>
          <a:sy n="124" d="100"/>
        </p:scale>
        <p:origin x="32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6/11/2023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6/11/2023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 dirty="0"/>
              <a:t>Chatty Documents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langchain.com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jhub.dartmouth.edu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dartgo.org/rr-chatty-documents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s://gpt4all.io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openai.com/" TargetMode="External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" TargetMode="External"/><Relationship Id="rId2" Type="http://schemas.openxmlformats.org/officeDocument/2006/relationships/hyperlink" Target="https://smith.langchain.com/hub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ython.langchain.com/docs/expression_language/cookbook/retrieval" TargetMode="External"/><Relationship Id="rId4" Type="http://schemas.openxmlformats.org/officeDocument/2006/relationships/hyperlink" Target="https://gpt4all.i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November 7,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dirty="0"/>
              <a:t>Chatty Documents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8502526" cy="4127303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Platform: </a:t>
            </a:r>
            <a:r>
              <a:rPr lang="en-US" dirty="0">
                <a:latin typeface="National 2" panose="020B0504030502020203" pitchFamily="34" charset="77"/>
                <a:hlinkClick r:id="rId2"/>
              </a:rPr>
              <a:t>https://jhub.Dartmouth.edu</a:t>
            </a:r>
            <a:endParaRPr lang="en-US" dirty="0">
              <a:latin typeface="National 2" panose="020B0504030502020203" pitchFamily="34" charset="77"/>
            </a:endParaRP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Python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/>
            <a:r>
              <a:rPr lang="en-US" dirty="0" err="1">
                <a:latin typeface="National 2" panose="020B0504030502020203" pitchFamily="34" charset="77"/>
                <a:hlinkClick r:id="rId3"/>
              </a:rPr>
              <a:t>LangChain</a:t>
            </a:r>
            <a:r>
              <a:rPr lang="en-US" dirty="0">
                <a:latin typeface="National 2" panose="020B0504030502020203" pitchFamily="34" charset="77"/>
              </a:rPr>
              <a:t> </a:t>
            </a:r>
          </a:p>
          <a:p>
            <a:pPr marL="457200" indent="-457200"/>
            <a:r>
              <a:rPr lang="en-US" dirty="0" err="1">
                <a:solidFill>
                  <a:schemeClr val="accent6">
                    <a:lumMod val="50000"/>
                  </a:schemeClr>
                </a:solidFill>
                <a:hlinkClick r:id="rId4"/>
              </a:rPr>
              <a:t>OpenAI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’s</a:t>
            </a:r>
            <a:r>
              <a:rPr lang="en-US" dirty="0">
                <a:latin typeface="National 2" panose="020B0504030502020203" pitchFamily="34" charset="77"/>
              </a:rPr>
              <a:t> GPT 3.5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  <a:hlinkClick r:id="rId5"/>
              </a:rPr>
              <a:t>Nomic’s GPT4All</a:t>
            </a:r>
            <a:r>
              <a:rPr lang="en-US" dirty="0">
                <a:latin typeface="National 2" panose="020B0504030502020203" pitchFamily="34" charset="77"/>
                <a:hlinkClick r:id="rId5"/>
              </a:rPr>
              <a:t> </a:t>
            </a:r>
            <a:r>
              <a:rPr lang="en-US" dirty="0">
                <a:latin typeface="National 2" panose="020B0504030502020203" pitchFamily="34" charset="77"/>
              </a:rPr>
              <a:t>Falcon Q4_0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Materials: </a:t>
            </a:r>
            <a:r>
              <a:rPr lang="en-US" dirty="0">
                <a:latin typeface="National 2 Medium" panose="020B0504030502020203" pitchFamily="34" charset="77"/>
                <a:hlinkClick r:id="rId6"/>
              </a:rPr>
              <a:t>www.dartgo.org/</a:t>
            </a:r>
            <a:r>
              <a:rPr lang="en-US" dirty="0" err="1">
                <a:latin typeface="National 2 Medium" panose="020B0504030502020203" pitchFamily="34" charset="77"/>
                <a:hlinkClick r:id="rId6"/>
              </a:rPr>
              <a:t>rr</a:t>
            </a:r>
            <a:r>
              <a:rPr lang="en-US" dirty="0">
                <a:latin typeface="National 2 Medium" panose="020B0504030502020203" pitchFamily="34" charset="77"/>
                <a:hlinkClick r:id="rId6"/>
              </a:rPr>
              <a:t>-chatty-documents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5721" y="2574569"/>
            <a:ext cx="2517652" cy="74742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B5B2F-82EB-95C1-5064-68EE6840BF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2137" y="2113064"/>
            <a:ext cx="1561897" cy="1798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A1E0E-DEDA-FE75-0C2B-939BEE3463F1}"/>
              </a:ext>
            </a:extLst>
          </p:cNvPr>
          <p:cNvSpPr txBox="1"/>
          <p:nvPr/>
        </p:nvSpPr>
        <p:spPr>
          <a:xfrm>
            <a:off x="7738083" y="4121199"/>
            <a:ext cx="21103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US" sz="6600" dirty="0">
                <a:latin typeface="National 2" panose="020B0504030502020203" pitchFamily="34" charset="77"/>
              </a:rPr>
              <a:t>🦜🔗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C0F057-FA92-6FF6-B4CB-B042C17E15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4600" y="3875291"/>
            <a:ext cx="1107996" cy="11079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0ED7CC-B932-9387-1240-17983CF281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4600" y="53340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D753E-325F-4599-3779-F20D8D419E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US" dirty="0"/>
              <a:t>To interact with </a:t>
            </a:r>
            <a:r>
              <a:rPr lang="en-US" dirty="0" err="1"/>
              <a:t>OpenAI’s</a:t>
            </a:r>
            <a:r>
              <a:rPr lang="en-US" dirty="0"/>
              <a:t> models through code, you need an API key</a:t>
            </a:r>
          </a:p>
          <a:p>
            <a:pPr marL="457200" indent="-457200"/>
            <a:r>
              <a:rPr lang="en-US" dirty="0"/>
              <a:t>This key is used to identify you as a user and bill you for the cost</a:t>
            </a:r>
          </a:p>
          <a:p>
            <a:pPr marL="457200" indent="-457200"/>
            <a:r>
              <a:rPr lang="en-US" dirty="0"/>
              <a:t>To get your own API key: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Sign up for an </a:t>
            </a:r>
            <a:r>
              <a:rPr lang="en-US" dirty="0" err="1"/>
              <a:t>OpenAI</a:t>
            </a:r>
            <a:r>
              <a:rPr lang="en-US" dirty="0"/>
              <a:t> account and log in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Go to the API section in your account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Generate a new API key and save it (you will only see it here once!)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Set up billing and usage limits to avoid surprise charges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9C40C-46E1-AD8F-8BCB-CDC408E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 </a:t>
            </a:r>
            <a:r>
              <a:rPr lang="en-US" dirty="0" err="1"/>
              <a:t>OpenAI</a:t>
            </a:r>
            <a:r>
              <a:rPr lang="en-US" dirty="0"/>
              <a:t> API key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09CC2-13D3-95FE-F813-FF5A037A30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C4404-977A-47B0-B1F1-829C5EF542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8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D753E-325F-4599-3779-F20D8D419E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SzPct val="80000"/>
              <a:buFont typeface="System Font Regular"/>
              <a:buChar char="🔑"/>
            </a:pPr>
            <a:r>
              <a:rPr lang="en-US" dirty="0"/>
              <a:t>An API key is as sensitive as a password</a:t>
            </a:r>
          </a:p>
          <a:p>
            <a:pPr marL="457200" indent="-457200">
              <a:buSzPct val="80000"/>
              <a:buFont typeface="System Font Regular"/>
              <a:buChar char="😱"/>
            </a:pPr>
            <a:r>
              <a:rPr lang="en-US" dirty="0"/>
              <a:t>Anyone with your API key could use the paid (!) service in your name</a:t>
            </a:r>
          </a:p>
          <a:p>
            <a:pPr marL="457200" indent="-457200">
              <a:buSzPct val="110000"/>
              <a:buBlip>
                <a:blip r:embed="rId2"/>
              </a:buBlip>
            </a:pPr>
            <a:r>
              <a:rPr lang="en-US" dirty="0"/>
              <a:t>Keep it secret, keep it safe!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Good practice: </a:t>
            </a:r>
          </a:p>
          <a:p>
            <a:pPr marL="457200" indent="-457200">
              <a:buFont typeface="System Font Regular"/>
              <a:buChar char="☝️"/>
            </a:pPr>
            <a:r>
              <a:rPr lang="en-US" dirty="0"/>
              <a:t>Never use the key explicitly in your code</a:t>
            </a:r>
          </a:p>
          <a:p>
            <a:pPr marL="457200" indent="-457200">
              <a:buFont typeface="System Font Regular"/>
              <a:buChar char="☝️"/>
            </a:pPr>
            <a:r>
              <a:rPr lang="en-US" dirty="0"/>
              <a:t>Refer to the key from an environment variable</a:t>
            </a:r>
          </a:p>
          <a:p>
            <a:pPr marL="457200" indent="-457200">
              <a:buFont typeface="System Font Regular"/>
              <a:buChar char="☝️"/>
            </a:pPr>
            <a:r>
              <a:rPr lang="en-US" dirty="0"/>
              <a:t>Never check your key into version control (e.g., git)!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9C40C-46E1-AD8F-8BCB-CDC408E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API key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09CC2-13D3-95FE-F813-FF5A037A30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C4404-977A-47B0-B1F1-829C5EF542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1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D753E-325F-4599-3779-F20D8D419E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/>
            <a:r>
              <a:rPr lang="en-US" sz="3300" dirty="0"/>
              <a:t>Create a new file in the folder </a:t>
            </a:r>
            <a:r>
              <a:rPr lang="en-US" sz="33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RR-workshops/text-analysis/chatty-documents</a:t>
            </a:r>
            <a:r>
              <a:rPr lang="en-US" sz="3300" dirty="0"/>
              <a:t>:</a:t>
            </a:r>
          </a:p>
          <a:p>
            <a:pPr marL="914400" lvl="1" indent="-457200"/>
            <a:r>
              <a:rPr lang="en-US" sz="2900" dirty="0"/>
              <a:t>Navigate to the folder using the file explorer pane</a:t>
            </a:r>
          </a:p>
          <a:p>
            <a:pPr marL="914400" lvl="1" indent="-457200"/>
            <a:r>
              <a:rPr lang="en-US" sz="2900" dirty="0"/>
              <a:t>Right-click in the empty area and select “New File”</a:t>
            </a:r>
          </a:p>
          <a:p>
            <a:pPr marL="914400" lvl="1" indent="-457200"/>
            <a:r>
              <a:rPr lang="en-US" sz="2900" dirty="0"/>
              <a:t>Rename the file to “</a:t>
            </a:r>
            <a:r>
              <a:rPr lang="en-US" sz="2900" dirty="0" err="1"/>
              <a:t>secrets.env</a:t>
            </a:r>
            <a:r>
              <a:rPr lang="en-US" sz="2900" dirty="0"/>
              <a:t>” (make sure to also change the extension txt!)</a:t>
            </a:r>
          </a:p>
          <a:p>
            <a:pPr marL="457200" indent="-457200"/>
            <a:r>
              <a:rPr lang="en-US" sz="3300" dirty="0"/>
              <a:t>Add the key to </a:t>
            </a:r>
            <a:r>
              <a:rPr lang="en-US" sz="2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secrets.env</a:t>
            </a:r>
            <a:endParaRPr lang="en-US" sz="25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914400" lvl="1" indent="-457200"/>
            <a:r>
              <a:rPr lang="en-US" sz="2900" dirty="0"/>
              <a:t>Open the file by double-clicking</a:t>
            </a:r>
          </a:p>
          <a:p>
            <a:pPr marL="914400" lvl="1" indent="-457200"/>
            <a:r>
              <a:rPr lang="en-US" sz="2900" dirty="0"/>
              <a:t>Add the following line (replacing everything between and including ”&lt;&gt;” with your key):</a:t>
            </a:r>
          </a:p>
          <a:p>
            <a:pPr marL="9525" lvl="2" indent="0" algn="ctr">
              <a:buNone/>
            </a:pP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OPENAI_API_KEY=“&lt;</a:t>
            </a:r>
            <a:r>
              <a:rPr lang="en-US" sz="2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your_key_here</a:t>
            </a: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&gt;”</a:t>
            </a:r>
          </a:p>
          <a:p>
            <a:pPr marL="914400" lvl="1" indent="-457200"/>
            <a:r>
              <a:rPr lang="en-US" sz="2900" dirty="0"/>
              <a:t>For today’s session, you can use the key posted to the Zoom chat (courtesy of Dartmouth College Library)</a:t>
            </a:r>
          </a:p>
          <a:p>
            <a:pPr marL="457200" indent="-457200"/>
            <a:r>
              <a:rPr lang="en-US" sz="3300" dirty="0"/>
              <a:t>We will read the file </a:t>
            </a:r>
            <a:r>
              <a:rPr lang="en-US" sz="2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secrets.env</a:t>
            </a:r>
            <a:r>
              <a:rPr lang="en-US" sz="2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300" dirty="0"/>
              <a:t>from the Python code and only refer to the key using the variable name</a:t>
            </a: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9C40C-46E1-AD8F-8BCB-CDC408E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key in your environment on </a:t>
            </a:r>
            <a:r>
              <a:rPr lang="en-US" dirty="0" err="1"/>
              <a:t>JHub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09CC2-13D3-95FE-F813-FF5A037A30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C4404-977A-47B0-B1F1-829C5EF542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23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C427A-EFB4-BE17-DCA6-39CCE7D475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9053" y="2323089"/>
            <a:ext cx="11546007" cy="4127303"/>
          </a:xfrm>
        </p:spPr>
        <p:txBody>
          <a:bodyPr>
            <a:normAutofit/>
          </a:bodyPr>
          <a:lstStyle/>
          <a:p>
            <a:pPr marL="409575" indent="-409575">
              <a:buSzPct val="80000"/>
              <a:buFont typeface="System Font Regular"/>
              <a:buChar char="🚀"/>
            </a:pPr>
            <a:r>
              <a:rPr lang="en-US" dirty="0"/>
              <a:t>LLMs are a foundational technology</a:t>
            </a:r>
          </a:p>
          <a:p>
            <a:pPr marL="409575" indent="-400050">
              <a:buSzPct val="80000"/>
              <a:buFont typeface="System Font Regular"/>
              <a:buChar char="📚"/>
            </a:pPr>
            <a:r>
              <a:rPr lang="en-US" dirty="0"/>
              <a:t>They are a great tool for text processing</a:t>
            </a:r>
          </a:p>
          <a:p>
            <a:pPr marL="409575" indent="-400050">
              <a:buSzPct val="80000"/>
              <a:buFont typeface="System Font Regular"/>
              <a:buChar char="🤯"/>
            </a:pPr>
            <a:r>
              <a:rPr lang="en-US" dirty="0"/>
              <a:t>We have mature libraries available to quickly create complex applications involving LLMs</a:t>
            </a:r>
          </a:p>
          <a:p>
            <a:pPr marL="466725" indent="-457200">
              <a:buSzPct val="80000"/>
              <a:buFont typeface="System Font Regular"/>
              <a:buChar char="🐜"/>
            </a:pPr>
            <a:r>
              <a:rPr lang="en-US" dirty="0"/>
              <a:t>Smaller LLMs can be used entirely locally</a:t>
            </a:r>
          </a:p>
          <a:p>
            <a:pPr marL="466725" indent="-457200">
              <a:buSzPct val="80000"/>
              <a:buFont typeface="System Font Regular"/>
              <a:buChar char="🛠️"/>
            </a:pPr>
            <a:r>
              <a:rPr lang="en-US" dirty="0"/>
              <a:t>LLMs add a completely new, very powerful tool to our belt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5075DB-54AE-64BA-8DFE-00EC9B4F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54574-7436-2FE7-C4FD-FD18A5AB5C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FBEBE-22FC-85B9-CF9D-E7F4206BE9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967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A09A0-9830-F3BD-46FB-DF2359A827F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SzPct val="80000"/>
              <a:buFont typeface="System Font Regular"/>
              <a:buChar char="💬"/>
            </a:pPr>
            <a:r>
              <a:rPr lang="en-US" dirty="0"/>
              <a:t>Browse prompts for all kinds of applications: </a:t>
            </a:r>
            <a:r>
              <a:rPr lang="en-US" dirty="0">
                <a:hlinkClick r:id="rId2"/>
              </a:rPr>
              <a:t>https://smith.langchain.com/hub</a:t>
            </a:r>
            <a:r>
              <a:rPr lang="en-US" dirty="0"/>
              <a:t>	</a:t>
            </a:r>
          </a:p>
          <a:p>
            <a:pPr marL="457200" indent="-457200">
              <a:buSzPct val="80000"/>
              <a:buFont typeface="System Font Regular"/>
              <a:buChar char="🧑‍💻"/>
            </a:pPr>
            <a:r>
              <a:rPr lang="en-US" dirty="0"/>
              <a:t>Create a UI for your application using </a:t>
            </a:r>
            <a:r>
              <a:rPr lang="en-US" dirty="0">
                <a:hlinkClick r:id="rId3"/>
              </a:rPr>
              <a:t>Streamlit</a:t>
            </a:r>
            <a:endParaRPr lang="en-US" dirty="0"/>
          </a:p>
          <a:p>
            <a:pPr marL="457200" indent="-457200">
              <a:buSzPct val="80000"/>
              <a:buFont typeface="System Font Regular"/>
              <a:buChar char="🤖"/>
            </a:pPr>
            <a:r>
              <a:rPr lang="en-US" dirty="0"/>
              <a:t>Try out more models by </a:t>
            </a:r>
            <a:r>
              <a:rPr lang="en-US" dirty="0">
                <a:hlinkClick r:id="rId4"/>
              </a:rPr>
              <a:t>GPT4All</a:t>
            </a:r>
            <a:r>
              <a:rPr lang="en-US" dirty="0"/>
              <a:t> for different use cases</a:t>
            </a:r>
          </a:p>
          <a:p>
            <a:pPr marL="457200" indent="-457200">
              <a:buSzPct val="80000"/>
              <a:buFont typeface="System Font Regular"/>
              <a:buChar char="🔎"/>
            </a:pPr>
            <a:r>
              <a:rPr lang="en-US" dirty="0"/>
              <a:t>Explore </a:t>
            </a:r>
            <a:r>
              <a:rPr lang="en-US" dirty="0">
                <a:hlinkClick r:id="rId5"/>
              </a:rPr>
              <a:t>Retrieval Augmented Generation </a:t>
            </a:r>
            <a:r>
              <a:rPr lang="en-US" dirty="0"/>
              <a:t>(RAG)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B9B45F-005C-FAB6-7CE1-D5A9B574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A527F-718C-DF4A-685B-80983CE0CA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868E8-7ECE-959B-6D9E-2F0A98CD30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41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3A7-7A36-1CF7-B554-429BA16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" y="3429000"/>
            <a:ext cx="7389409" cy="2015106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F7E9-BA72-8B3B-D64A-0F81F8F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CF33-F869-1DD8-097C-7EE4D2C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98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1718090" cy="838200"/>
          </a:xfrm>
        </p:spPr>
        <p:txBody>
          <a:bodyPr>
            <a:noAutofit/>
          </a:bodyPr>
          <a:lstStyle/>
          <a:p>
            <a:r>
              <a:rPr lang="en-AU" sz="5400" dirty="0"/>
              <a:t>Chatty Documents</a:t>
            </a:r>
            <a:br>
              <a:rPr lang="en-AU" sz="5400" dirty="0"/>
            </a:br>
            <a:r>
              <a:rPr lang="en-AU" sz="3600" dirty="0">
                <a:latin typeface="National 2" panose="020B0504030502020203" pitchFamily="34" charset="77"/>
              </a:rPr>
              <a:t>Large Language Models with a custom knowledge base</a:t>
            </a:r>
            <a:endParaRPr lang="en-AU" sz="5400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5074479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4114800"/>
            <a:ext cx="10461390" cy="91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 lnSpcReduction="10000"/>
          </a:bodyPr>
          <a:lstStyle/>
          <a:p>
            <a:pPr marL="461962" indent="-457200">
              <a:buSzPct val="80000"/>
              <a:buFont typeface="System Font Regular"/>
              <a:buChar char="📚"/>
            </a:pPr>
            <a:r>
              <a:rPr lang="en-US" dirty="0">
                <a:latin typeface="National 2" panose="020B0504030502020203" pitchFamily="34" charset="77"/>
              </a:rPr>
              <a:t>Large Language Models are artificial intelligence systems trained on massive amounts of text to “understand” and generate human language</a:t>
            </a:r>
          </a:p>
          <a:p>
            <a:pPr marL="461962" indent="-457200">
              <a:buSzPct val="80000"/>
              <a:buFont typeface="System Font Regular"/>
              <a:buChar char="🤖"/>
            </a:pPr>
            <a:r>
              <a:rPr lang="en-US" dirty="0">
                <a:latin typeface="National 2" panose="020B0504030502020203" pitchFamily="34" charset="77"/>
              </a:rPr>
              <a:t>Large Language Models are not just chat bots</a:t>
            </a:r>
          </a:p>
          <a:p>
            <a:pPr marL="461962" indent="-457200">
              <a:buSzPct val="80000"/>
              <a:buFont typeface="System Font Regular"/>
              <a:buChar char="💪"/>
            </a:pPr>
            <a:r>
              <a:rPr lang="en-US" dirty="0">
                <a:latin typeface="National 2" panose="020B0504030502020203" pitchFamily="34" charset="77"/>
              </a:rPr>
              <a:t>They can be powerful text processing and analysis tools</a:t>
            </a:r>
          </a:p>
          <a:p>
            <a:pPr marL="461962" indent="-457200">
              <a:buSzPct val="80000"/>
              <a:buFont typeface="System Font Regular"/>
              <a:buChar char="💬"/>
            </a:pPr>
            <a:r>
              <a:rPr lang="en-US" dirty="0">
                <a:latin typeface="National 2" panose="020B0504030502020203" pitchFamily="34" charset="77"/>
              </a:rPr>
              <a:t>They allow natural language interaction instead of code</a:t>
            </a:r>
          </a:p>
          <a:p>
            <a:pPr marL="461962" indent="-457200">
              <a:buSzPct val="90000"/>
              <a:buFont typeface="System Font Regular"/>
              <a:buChar char="🏇"/>
            </a:pPr>
            <a:r>
              <a:rPr lang="en-US" dirty="0">
                <a:latin typeface="National 2" panose="020B0504030502020203" pitchFamily="34" charset="77"/>
              </a:rPr>
              <a:t>They can do many tasks a human reader could do, but at scale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Large Language Models?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61962" indent="-457200">
              <a:buSzPct val="80000"/>
              <a:buFont typeface="System Font Regular"/>
              <a:buChar char="😱"/>
            </a:pPr>
            <a:r>
              <a:rPr lang="en-US" dirty="0">
                <a:latin typeface="National 2" panose="020B0504030502020203" pitchFamily="34" charset="77"/>
              </a:rPr>
              <a:t>Large Language Models are Large and require staggering resources</a:t>
            </a:r>
          </a:p>
          <a:p>
            <a:pPr marL="461962" indent="-457200">
              <a:buSzPct val="80000"/>
              <a:buFont typeface="System Font Regular"/>
              <a:buChar char="🫤"/>
            </a:pPr>
            <a:r>
              <a:rPr lang="en-US" dirty="0">
                <a:latin typeface="National 2" panose="020B0504030502020203" pitchFamily="34" charset="77"/>
              </a:rPr>
              <a:t>The best Large Language Models are accessible through commercial APIs (</a:t>
            </a:r>
            <a:r>
              <a:rPr lang="en-US" dirty="0" err="1">
                <a:latin typeface="National 2" panose="020B0504030502020203" pitchFamily="34" charset="77"/>
              </a:rPr>
              <a:t>OpenAI</a:t>
            </a:r>
            <a:r>
              <a:rPr lang="en-US" dirty="0">
                <a:latin typeface="National 2" panose="020B0504030502020203" pitchFamily="34" charset="77"/>
              </a:rPr>
              <a:t>, Google </a:t>
            </a:r>
            <a:r>
              <a:rPr lang="en-US" dirty="0" err="1">
                <a:latin typeface="National 2" panose="020B0504030502020203" pitchFamily="34" charset="77"/>
              </a:rPr>
              <a:t>VertexAI</a:t>
            </a:r>
            <a:r>
              <a:rPr lang="en-US" dirty="0">
                <a:latin typeface="National 2" panose="020B0504030502020203" pitchFamily="34" charset="77"/>
              </a:rPr>
              <a:t>):</a:t>
            </a:r>
          </a:p>
          <a:p>
            <a:pPr marL="919162" lvl="1" indent="-457200">
              <a:buSzPct val="80000"/>
              <a:buFont typeface="System Font Regular"/>
              <a:buChar char="💸"/>
            </a:pPr>
            <a:r>
              <a:rPr lang="en-US" dirty="0">
                <a:latin typeface="National 2" panose="020B0504030502020203" pitchFamily="34" charset="77"/>
              </a:rPr>
              <a:t>Cost may become significant for large amounts of text</a:t>
            </a:r>
          </a:p>
          <a:p>
            <a:pPr marL="804862" lvl="1" indent="-342900">
              <a:buSzPct val="80000"/>
              <a:buFont typeface="System Font Regular"/>
              <a:buChar char="👀"/>
            </a:pPr>
            <a:r>
              <a:rPr lang="en-US" dirty="0">
                <a:latin typeface="National 2" panose="020B0504030502020203" pitchFamily="34" charset="77"/>
              </a:rPr>
              <a:t>Privacy and confidentiality is at risk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not </a:t>
            </a:r>
            <a:r>
              <a:rPr lang="en-US" dirty="0"/>
              <a:t>use Large Language Models?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5471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61962" indent="-457200">
              <a:buSzPct val="80000"/>
              <a:buFont typeface="System Font Regular"/>
              <a:buChar char="🛠️"/>
            </a:pPr>
            <a:r>
              <a:rPr lang="en-US" dirty="0">
                <a:latin typeface="National 2" panose="020B0504030502020203" pitchFamily="34" charset="77"/>
              </a:rPr>
              <a:t>We can pick and choose the right model for the right task</a:t>
            </a:r>
          </a:p>
          <a:p>
            <a:pPr marL="919162" lvl="1" indent="-457200">
              <a:buSzPct val="80000"/>
              <a:buFont typeface="System Font Regular"/>
              <a:buChar char="💵"/>
            </a:pPr>
            <a:r>
              <a:rPr lang="en-US" dirty="0">
                <a:latin typeface="National 2" panose="020B0504030502020203" pitchFamily="34" charset="77"/>
              </a:rPr>
              <a:t>Helps to manage cost (e.g., GPT-3.5 is 1/10</a:t>
            </a:r>
            <a:r>
              <a:rPr lang="en-US" baseline="30000" dirty="0">
                <a:latin typeface="National 2" panose="020B0504030502020203" pitchFamily="34" charset="77"/>
              </a:rPr>
              <a:t>th</a:t>
            </a:r>
            <a:r>
              <a:rPr lang="en-US" dirty="0">
                <a:latin typeface="National 2" panose="020B0504030502020203" pitchFamily="34" charset="77"/>
              </a:rPr>
              <a:t> of the cost of GPT-4)</a:t>
            </a:r>
          </a:p>
          <a:p>
            <a:pPr marL="461962" indent="-457200">
              <a:buSzPct val="80000"/>
              <a:buFont typeface="System Font Regular"/>
              <a:buChar char="💻"/>
            </a:pPr>
            <a:r>
              <a:rPr lang="en-US" dirty="0">
                <a:latin typeface="National 2" panose="020B0504030502020203" pitchFamily="34" charset="77"/>
              </a:rPr>
              <a:t>We can run smaller, less general-purpose models on our own machine</a:t>
            </a:r>
          </a:p>
          <a:p>
            <a:pPr marL="919162" lvl="1" indent="-457200">
              <a:buSzPct val="80000"/>
              <a:buFont typeface="System Font Regular"/>
              <a:buChar char="🤝"/>
            </a:pPr>
            <a:r>
              <a:rPr lang="en-US" dirty="0">
                <a:latin typeface="National 2" panose="020B0504030502020203" pitchFamily="34" charset="77"/>
              </a:rPr>
              <a:t>Trade-offs have to be made between performance and speed,</a:t>
            </a:r>
          </a:p>
          <a:p>
            <a:pPr marL="919162" lvl="1" indent="-457200">
              <a:buSzPct val="80000"/>
              <a:buFont typeface="System Font Regular"/>
              <a:buChar char="👉"/>
            </a:pPr>
            <a:r>
              <a:rPr lang="en-US" dirty="0">
                <a:latin typeface="National 2" panose="020B0504030502020203" pitchFamily="34" charset="77"/>
              </a:rPr>
              <a:t>See example in workshop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3424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365638"/>
            <a:ext cx="11260891" cy="4127303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interact with a Large Language Model in Python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efficiently use prompts through code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summarize documents using an LLM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engage in Q&amp;A with a document 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use a privacy-preserving, local LLM </a:t>
            </a:r>
          </a:p>
          <a:p>
            <a:pPr marL="0" indent="0">
              <a:buNone/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9563</TotalTime>
  <Words>997</Words>
  <Application>Microsoft Macintosh PowerPoint</Application>
  <PresentationFormat>Widescreen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Menlo</vt:lpstr>
      <vt:lpstr>National 2</vt:lpstr>
      <vt:lpstr>National 2 Medium</vt:lpstr>
      <vt:lpstr>System Font Regular</vt:lpstr>
      <vt:lpstr>Dartmouth</vt:lpstr>
      <vt:lpstr>PowerPoint Presentation</vt:lpstr>
      <vt:lpstr>Chatty Documents Large Language Models with a custom knowledge base</vt:lpstr>
      <vt:lpstr>About the Reproducible Research Group</vt:lpstr>
      <vt:lpstr>About Research Data Services</vt:lpstr>
      <vt:lpstr>Work with us</vt:lpstr>
      <vt:lpstr>Why use Large Language Models?</vt:lpstr>
      <vt:lpstr>Why not use Large Language Models?</vt:lpstr>
      <vt:lpstr>But…</vt:lpstr>
      <vt:lpstr>What you will learn in this workshop</vt:lpstr>
      <vt:lpstr>What we will work with in this workshop</vt:lpstr>
      <vt:lpstr>Let’s get started…</vt:lpstr>
      <vt:lpstr>Getting an OpenAI API key</vt:lpstr>
      <vt:lpstr>Using your API key</vt:lpstr>
      <vt:lpstr>Setting up the key in your environment on JHub</vt:lpstr>
      <vt:lpstr>Takeaways</vt:lpstr>
      <vt:lpstr>Next steps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438</cp:revision>
  <cp:lastPrinted>2018-02-22T17:02:12Z</cp:lastPrinted>
  <dcterms:created xsi:type="dcterms:W3CDTF">2022-10-13T16:56:26Z</dcterms:created>
  <dcterms:modified xsi:type="dcterms:W3CDTF">2023-11-06T18:20:12Z</dcterms:modified>
  <cp:category/>
</cp:coreProperties>
</file>