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5" r:id="rId2"/>
    <p:sldId id="284" r:id="rId3"/>
    <p:sldId id="302" r:id="rId4"/>
    <p:sldId id="300" r:id="rId5"/>
    <p:sldId id="301" r:id="rId6"/>
    <p:sldId id="303" r:id="rId7"/>
    <p:sldId id="323" r:id="rId8"/>
    <p:sldId id="324" r:id="rId9"/>
    <p:sldId id="325" r:id="rId10"/>
    <p:sldId id="326" r:id="rId11"/>
    <p:sldId id="298" r:id="rId12"/>
    <p:sldId id="299" r:id="rId13"/>
    <p:sldId id="296" r:id="rId14"/>
    <p:sldId id="329" r:id="rId15"/>
    <p:sldId id="318" r:id="rId16"/>
    <p:sldId id="328" r:id="rId17"/>
    <p:sldId id="322" r:id="rId18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CE172-12BC-3845-B4BE-4058A57E0B55}">
          <p14:sldIdLst>
            <p14:sldId id="295"/>
            <p14:sldId id="284"/>
            <p14:sldId id="302"/>
            <p14:sldId id="300"/>
            <p14:sldId id="301"/>
            <p14:sldId id="303"/>
            <p14:sldId id="323"/>
            <p14:sldId id="324"/>
            <p14:sldId id="325"/>
            <p14:sldId id="326"/>
            <p14:sldId id="298"/>
            <p14:sldId id="299"/>
            <p14:sldId id="296"/>
            <p14:sldId id="329"/>
            <p14:sldId id="318"/>
            <p14:sldId id="328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0" autoAdjust="0"/>
    <p:restoredTop sz="96241" autoAdjust="0"/>
  </p:normalViewPr>
  <p:slideViewPr>
    <p:cSldViewPr showGuides="1">
      <p:cViewPr varScale="1">
        <p:scale>
          <a:sx n="124" d="100"/>
          <a:sy n="124" d="100"/>
        </p:scale>
        <p:origin x="32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30/10/2023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30/10/2023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 dirty="0"/>
              <a:t>Chatty Documents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rtgo.org/rr-apis-in-python" TargetMode="External"/><Relationship Id="rId2" Type="http://schemas.openxmlformats.org/officeDocument/2006/relationships/hyperlink" Target="https://jhub.dartmouth.edu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potipy.readthedocs.io/" TargetMode="External"/><Relationship Id="rId2" Type="http://schemas.openxmlformats.org/officeDocument/2006/relationships/hyperlink" Target="https://api.nasa.gov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esearchguides.dartmouth.edu/c.php?g=59725&amp;p=991024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print" TargetMode="External"/><Relationship Id="rId2" Type="http://schemas.openxmlformats.org/officeDocument/2006/relationships/hyperlink" Target="https://docs.python.org/3/library/stdtypes.html#str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python.org/3/library/sys.html#sys.stdou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November 7,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dirty="0"/>
              <a:t>Chatty Documents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>
            <a:normAutofit/>
          </a:bodyPr>
          <a:lstStyle/>
          <a:p>
            <a:pPr marL="461962" indent="-457200">
              <a:buSzPct val="80000"/>
              <a:buFont typeface="System Font Regular"/>
              <a:buChar char="🧰"/>
            </a:pPr>
            <a:r>
              <a:rPr lang="en-US" dirty="0">
                <a:latin typeface="National 2" panose="020B0504030502020203" pitchFamily="34" charset="77"/>
              </a:rPr>
              <a:t>An API lets us search, filter, query, and retrieve data using someone else’s code</a:t>
            </a: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  <a:p>
            <a:pPr marL="461962" indent="-457200">
              <a:buSzPct val="80000"/>
              <a:buFont typeface="System Font Regular"/>
              <a:buChar char="🌎"/>
            </a:pPr>
            <a:r>
              <a:rPr lang="en-US" dirty="0">
                <a:latin typeface="National 2" panose="020B0504030502020203" pitchFamily="34" charset="77"/>
              </a:rPr>
              <a:t>Such an API is usually used via the internet (a </a:t>
            </a:r>
            <a:r>
              <a:rPr lang="en-US" i="1" dirty="0">
                <a:latin typeface="National 2" panose="020B0504030502020203" pitchFamily="34" charset="77"/>
              </a:rPr>
              <a:t>Web API</a:t>
            </a:r>
            <a:r>
              <a:rPr lang="en-US" dirty="0">
                <a:latin typeface="National 2" panose="020B0504030502020203" pitchFamily="34" charset="77"/>
              </a:rPr>
              <a:t>):</a:t>
            </a:r>
          </a:p>
          <a:p>
            <a:pPr marL="919162" lvl="1" indent="-457200">
              <a:buSzPct val="80000"/>
              <a:buFont typeface="System Font Regular"/>
              <a:buChar char="🛒"/>
            </a:pPr>
            <a:r>
              <a:rPr lang="en-US" dirty="0">
                <a:latin typeface="National 2" panose="020B0504030502020203" pitchFamily="34" charset="77"/>
              </a:rPr>
              <a:t>Only download the data you actually want</a:t>
            </a:r>
          </a:p>
          <a:p>
            <a:pPr marL="919162" lvl="1" indent="-457200">
              <a:buSzPct val="80000"/>
              <a:buFont typeface="System Font Regular"/>
              <a:buChar char="🗓️"/>
            </a:pPr>
            <a:r>
              <a:rPr lang="en-US" dirty="0">
                <a:latin typeface="National 2" panose="020B0504030502020203" pitchFamily="34" charset="77"/>
              </a:rPr>
              <a:t>Data is always current</a:t>
            </a: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an API over the web?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08387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2365638"/>
            <a:ext cx="11260891" cy="4127303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does software communicate via the web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What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is a RESTful web API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do you use a RESTful web API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What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is an API wrapper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using a Python wrapper can make your life easier</a:t>
            </a:r>
          </a:p>
          <a:p>
            <a:pPr marL="0" indent="0">
              <a:buNone/>
            </a:pP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7755692" cy="4127303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Platform: </a:t>
            </a:r>
            <a:r>
              <a:rPr lang="en-US" dirty="0">
                <a:latin typeface="National 2" panose="020B0504030502020203" pitchFamily="34" charset="77"/>
                <a:hlinkClick r:id="rId2"/>
              </a:rPr>
              <a:t>https://jhub.Dartmouth.edu</a:t>
            </a:r>
            <a:endParaRPr lang="en-US" dirty="0">
              <a:latin typeface="National 2" panose="020B0504030502020203" pitchFamily="34" charset="77"/>
            </a:endParaRP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Python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457200" indent="-457200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Materials: </a:t>
            </a:r>
            <a:r>
              <a:rPr lang="en-US" dirty="0">
                <a:latin typeface="National 2 Medium" panose="020B0504030502020203" pitchFamily="34" charset="77"/>
                <a:hlinkClick r:id="rId3"/>
              </a:rPr>
              <a:t>www.dartgo.org/rr-apis-in-python</a:t>
            </a:r>
            <a:endParaRPr lang="en-US" dirty="0">
              <a:latin typeface="National 2 Medium" panose="020B0504030502020203" pitchFamily="34" charset="77"/>
            </a:endParaRPr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4034" y="4537369"/>
            <a:ext cx="2517652" cy="74742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C4B5B2F-82EB-95C1-5064-68EE6840BF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73025" y="1981200"/>
            <a:ext cx="1962150" cy="225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2D753E-325F-4599-3779-F20D8D419E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69C40C-46E1-AD8F-8BCB-CDC408E5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 </a:t>
            </a:r>
            <a:r>
              <a:rPr lang="en-US" dirty="0" err="1"/>
              <a:t>OpenAI</a:t>
            </a:r>
            <a:r>
              <a:rPr lang="en-US" dirty="0"/>
              <a:t> API key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09CC2-13D3-95FE-F813-FF5A037A30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C4404-977A-47B0-B1F1-829C5EF542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8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C427A-EFB4-BE17-DCA6-39CCE7D4758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9053" y="2323089"/>
            <a:ext cx="11546007" cy="41273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APIs are a great way to automate data retrieval</a:t>
            </a:r>
          </a:p>
          <a:p>
            <a:r>
              <a:rPr lang="en-US" dirty="0"/>
              <a:t>APIs allow specific and structured data access (cf. scraping)</a:t>
            </a:r>
          </a:p>
          <a:p>
            <a:r>
              <a:rPr lang="en-US" dirty="0"/>
              <a:t>If a Python wrapper is available, we can write clear, concise, and reproducible code</a:t>
            </a:r>
          </a:p>
          <a:p>
            <a:r>
              <a:rPr lang="en-US" dirty="0"/>
              <a:t>Whenever you need data from a source on the web: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Check if it offers an API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Check if there is a Python wrapper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5075DB-54AE-64BA-8DFE-00EC9B4F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54574-7436-2FE7-C4FD-FD18A5AB5C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FBEBE-22FC-85B9-CF9D-E7F4206BE9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967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0A09A0-9830-F3BD-46FB-DF2359A827F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things!</a:t>
            </a:r>
          </a:p>
          <a:p>
            <a:pPr marL="742950" lvl="1" indent="-331788">
              <a:buSzPct val="80000"/>
              <a:buFont typeface="System Font Regular"/>
              <a:buChar char="🪐"/>
            </a:pPr>
            <a:r>
              <a:rPr lang="en-US" dirty="0"/>
              <a:t>NASA: </a:t>
            </a:r>
            <a:r>
              <a:rPr lang="en-US" dirty="0">
                <a:hlinkClick r:id="rId2"/>
              </a:rPr>
              <a:t>https://api.nasa.gov/</a:t>
            </a:r>
            <a:endParaRPr lang="en-US" dirty="0"/>
          </a:p>
          <a:p>
            <a:pPr marL="742950" lvl="1" indent="-331788">
              <a:buSzPct val="80000"/>
              <a:buFont typeface="System Font Regular"/>
              <a:buChar char="💬"/>
            </a:pPr>
            <a:r>
              <a:rPr lang="en-US" dirty="0" err="1"/>
              <a:t>ChatGPT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openai</a:t>
            </a:r>
            <a:r>
              <a:rPr lang="en-US" dirty="0"/>
              <a:t>/</a:t>
            </a:r>
            <a:r>
              <a:rPr lang="en-US" dirty="0" err="1"/>
              <a:t>openai</a:t>
            </a:r>
            <a:r>
              <a:rPr lang="en-US" dirty="0"/>
              <a:t>-python</a:t>
            </a:r>
          </a:p>
          <a:p>
            <a:pPr marL="742950" lvl="1" indent="-331788">
              <a:buSzPct val="80000"/>
              <a:buFont typeface="System Font Regular"/>
              <a:buChar char="🎶"/>
            </a:pPr>
            <a:r>
              <a:rPr lang="en-US" dirty="0"/>
              <a:t>Spotify: </a:t>
            </a:r>
            <a:r>
              <a:rPr lang="en-US" dirty="0">
                <a:hlinkClick r:id="rId3"/>
              </a:rPr>
              <a:t>https://spotipy.readthedocs.io/</a:t>
            </a:r>
            <a:endParaRPr lang="en-US" dirty="0"/>
          </a:p>
          <a:p>
            <a:pPr marL="742950" lvl="1" indent="-331788">
              <a:buSzPct val="80000"/>
              <a:buFont typeface="System Font Regular"/>
              <a:buChar char="🎓"/>
            </a:pPr>
            <a:r>
              <a:rPr lang="en-US" dirty="0"/>
              <a:t>Web of Science: </a:t>
            </a:r>
            <a:r>
              <a:rPr lang="en-US" dirty="0">
                <a:hlinkClick r:id="rId4"/>
              </a:rPr>
              <a:t>https://researchguides.dartmouth.edu/c.php?g=59725&amp;p=9910244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B9B45F-005C-FAB6-7CE1-D5A9B574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A527F-718C-DF4A-685B-80983CE0CA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868E8-7ECE-959B-6D9E-2F0A98CD30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41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43A7-7A36-1CF7-B554-429BA162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" y="3429000"/>
            <a:ext cx="7389409" cy="2015106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7F7E9-BA72-8B3B-D64A-0F81F8F9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DCF33-F869-1DD8-097C-7EE4D2CD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98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1718090" cy="838200"/>
          </a:xfrm>
        </p:spPr>
        <p:txBody>
          <a:bodyPr>
            <a:noAutofit/>
          </a:bodyPr>
          <a:lstStyle/>
          <a:p>
            <a:r>
              <a:rPr lang="en-AU" sz="5400" dirty="0"/>
              <a:t>Chatty Documents</a:t>
            </a:r>
            <a:br>
              <a:rPr lang="en-AU" sz="5400" dirty="0"/>
            </a:br>
            <a:r>
              <a:rPr lang="en-AU" sz="3600" dirty="0">
                <a:latin typeface="National 2" panose="020B0504030502020203" pitchFamily="34" charset="77"/>
              </a:rPr>
              <a:t>Large Language Models with a custom knowledge base</a:t>
            </a:r>
            <a:endParaRPr lang="en-AU" sz="5400" dirty="0">
              <a:latin typeface="National 2" panose="020B05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5074479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4114800"/>
            <a:ext cx="10461390" cy="91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/>
          </a:bodyPr>
          <a:lstStyle/>
          <a:p>
            <a:pPr marL="461962" indent="-457200">
              <a:buSzPct val="80000"/>
              <a:buFont typeface="System Font Regular"/>
              <a:buChar char="☝️"/>
            </a:pPr>
            <a:r>
              <a:rPr lang="en-US" dirty="0">
                <a:latin typeface="National 2" panose="020B0504030502020203" pitchFamily="34" charset="77"/>
              </a:rPr>
              <a:t>API stands for Application Programming Interface</a:t>
            </a: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0B9363-0028-DBA6-5AE9-18F59C1FBB2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342900" indent="-388938">
              <a:buSzPct val="80000"/>
              <a:buFont typeface="System Font Regular"/>
              <a:buChar char="🧩"/>
            </a:pPr>
            <a:r>
              <a:rPr lang="en-US" dirty="0"/>
              <a:t>A piece of software can be thought of in two parts: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How it does what it does (the </a:t>
            </a:r>
            <a:r>
              <a:rPr lang="en-US" i="1" dirty="0"/>
              <a:t>implementation</a:t>
            </a:r>
            <a:r>
              <a:rPr lang="en-US" dirty="0"/>
              <a:t>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What the user of the software needs to put in and what they can get out (the </a:t>
            </a:r>
            <a:r>
              <a:rPr lang="en-US" i="1" dirty="0"/>
              <a:t>interface</a:t>
            </a:r>
            <a:r>
              <a:rPr lang="en-US" dirty="0"/>
              <a:t>)</a:t>
            </a:r>
          </a:p>
          <a:p>
            <a:pPr marL="342900" indent="-388938">
              <a:buSzPct val="80000"/>
              <a:buFont typeface="System Font Regular"/>
              <a:buChar char="🤷"/>
            </a:pPr>
            <a:r>
              <a:rPr lang="en-US" dirty="0"/>
              <a:t>The implementation rarely matters to a user</a:t>
            </a:r>
          </a:p>
          <a:p>
            <a:pPr marL="400050" indent="-395288">
              <a:buSzPct val="80000"/>
              <a:buFont typeface="System Font Regular"/>
              <a:buChar char="💯"/>
            </a:pPr>
            <a:r>
              <a:rPr lang="en-US" dirty="0"/>
              <a:t>The interface is all we need to know to use the software</a:t>
            </a:r>
          </a:p>
          <a:p>
            <a:pPr marL="400050" indent="-400050">
              <a:buSzPct val="80000"/>
              <a:buFont typeface="System Font Regular"/>
              <a:buChar char="👌"/>
            </a:pPr>
            <a:r>
              <a:rPr lang="en-US" dirty="0"/>
              <a:t>The implementation may change, as long as the interface stays the same</a:t>
            </a:r>
          </a:p>
          <a:p>
            <a:pPr marL="400050" indent="-446088">
              <a:buSzPct val="80000"/>
              <a:buFont typeface="System Font Regular"/>
              <a:buChar char="🤝"/>
            </a:pPr>
            <a:r>
              <a:rPr lang="en-US" dirty="0"/>
              <a:t>The interface is a contract between the program and the user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D1B3FD-D36E-3FAB-632E-1474A3B7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interface?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(in software design)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242C7-E2D4-8843-F88F-38439C33F6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6758C-2F79-CBC4-702A-380F8C6F29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8187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0B9363-0028-DBA6-5AE9-18F59C1FBB2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Example: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D1B3FD-D36E-3FAB-632E-1474A3B7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interface?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(in software design)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242C7-E2D4-8843-F88F-38439C33F6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6758C-2F79-CBC4-702A-380F8C6F29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21752-7164-50EE-130F-897EF19A02C7}"/>
              </a:ext>
            </a:extLst>
          </p:cNvPr>
          <p:cNvSpPr txBox="1"/>
          <p:nvPr/>
        </p:nvSpPr>
        <p:spPr>
          <a:xfrm>
            <a:off x="3124200" y="2434206"/>
            <a:ext cx="7316766" cy="43343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latin typeface="Cascadia Mono" panose="020B0609020000020004" pitchFamily="34" charset="0"/>
                <a:ea typeface="Cascadia Mono" panose="020B0609020000020004" pitchFamily="34" charset="0"/>
                <a:cs typeface="Cascadia Mono" panose="020B0609020000020004" pitchFamily="34" charset="0"/>
              </a:rPr>
              <a:t>p</a:t>
            </a:r>
            <a:r>
              <a:rPr lang="en-US" sz="1600" b="1" dirty="0">
                <a:effectLst/>
                <a:latin typeface="Cascadia Mono" panose="020B0609020000020004" pitchFamily="34" charset="0"/>
                <a:ea typeface="Cascadia Mono" panose="020B0609020000020004" pitchFamily="34" charset="0"/>
                <a:cs typeface="Cascadia Mono" panose="020B0609020000020004" pitchFamily="34" charset="0"/>
              </a:rPr>
              <a:t>rint</a:t>
            </a:r>
            <a:r>
              <a:rPr lang="en-US" sz="1600" dirty="0">
                <a:latin typeface="ui-monospace"/>
              </a:rPr>
              <a:t>(</a:t>
            </a:r>
            <a:r>
              <a:rPr lang="en-US" sz="1600" b="0" i="1" dirty="0">
                <a:effectLst/>
                <a:latin typeface="ui-monospace"/>
              </a:rPr>
              <a:t>*objects</a:t>
            </a:r>
            <a:r>
              <a:rPr lang="en-US" sz="1600" b="0" i="0" dirty="0">
                <a:effectLst/>
                <a:latin typeface="ui-monospace"/>
              </a:rPr>
              <a:t>, </a:t>
            </a:r>
            <a:r>
              <a:rPr lang="en-US" sz="1600" b="0" i="1" dirty="0" err="1">
                <a:effectLst/>
                <a:latin typeface="ui-monospace"/>
              </a:rPr>
              <a:t>sep</a:t>
            </a:r>
            <a:r>
              <a:rPr lang="en-US" sz="1600" b="0" i="1" dirty="0">
                <a:effectLst/>
                <a:latin typeface="ui-monospace"/>
              </a:rPr>
              <a:t>=' '</a:t>
            </a:r>
            <a:r>
              <a:rPr lang="en-US" sz="1600" b="0" i="0" dirty="0">
                <a:effectLst/>
                <a:latin typeface="ui-monospace"/>
              </a:rPr>
              <a:t>, </a:t>
            </a:r>
            <a:r>
              <a:rPr lang="en-US" sz="1600" b="0" i="1" dirty="0">
                <a:effectLst/>
                <a:latin typeface="ui-monospace"/>
              </a:rPr>
              <a:t>end='\n'</a:t>
            </a:r>
            <a:r>
              <a:rPr lang="en-US" sz="1600" b="0" i="0" dirty="0">
                <a:effectLst/>
                <a:latin typeface="ui-monospace"/>
              </a:rPr>
              <a:t>, </a:t>
            </a:r>
            <a:r>
              <a:rPr lang="en-US" sz="1600" b="0" i="1" dirty="0">
                <a:effectLst/>
                <a:latin typeface="ui-monospace"/>
              </a:rPr>
              <a:t>file=None</a:t>
            </a:r>
            <a:r>
              <a:rPr lang="en-US" sz="1600" b="0" i="0" dirty="0">
                <a:effectLst/>
                <a:latin typeface="ui-monospace"/>
              </a:rPr>
              <a:t>, </a:t>
            </a:r>
            <a:r>
              <a:rPr lang="en-US" sz="1600" b="0" i="1" dirty="0">
                <a:effectLst/>
                <a:latin typeface="ui-monospace"/>
              </a:rPr>
              <a:t>flush=False</a:t>
            </a:r>
            <a:r>
              <a:rPr lang="en-US" sz="1600" dirty="0">
                <a:latin typeface="ui-monospace"/>
              </a:rPr>
              <a:t>)</a:t>
            </a:r>
          </a:p>
          <a:p>
            <a:pPr marL="230188" lvl="1">
              <a:lnSpc>
                <a:spcPct val="110000"/>
              </a:lnSpc>
              <a:spcAft>
                <a:spcPts val="600"/>
              </a:spcAft>
            </a:pP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Print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objects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to the text stream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file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, separated by </a:t>
            </a:r>
            <a:r>
              <a:rPr lang="en-US" sz="1400" i="1" dirty="0" err="1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sep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and followed by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end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. </a:t>
            </a:r>
            <a:r>
              <a:rPr lang="en-US" sz="1400" i="1" dirty="0" err="1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sep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,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end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,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file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, and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flush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, if present, must be given as keyword arguments.</a:t>
            </a:r>
          </a:p>
          <a:p>
            <a:pPr marL="230188" lvl="1">
              <a:lnSpc>
                <a:spcPct val="110000"/>
              </a:lnSpc>
              <a:spcAft>
                <a:spcPts val="600"/>
              </a:spcAft>
            </a:pP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All non-keyword arguments are converted to strings like </a:t>
            </a:r>
            <a:r>
              <a:rPr lang="en-US" sz="1400" u="none" strike="noStrike" dirty="0">
                <a:solidFill>
                  <a:srgbClr val="77AAFF"/>
                </a:solidFill>
                <a:effectLst/>
                <a:latin typeface="Lucida Grande" panose="020B0600040502020204" pitchFamily="34" charset="0"/>
                <a:cs typeface="Lucida Grande" panose="020B0600040502020204" pitchFamily="34" charset="0"/>
                <a:hlinkClick r:id="rId2" tooltip="str"/>
              </a:rPr>
              <a:t>str()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does and written to the stream, separated by </a:t>
            </a:r>
            <a:r>
              <a:rPr lang="en-US" sz="1400" i="1" dirty="0" err="1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sep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and followed by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end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. Both </a:t>
            </a:r>
            <a:r>
              <a:rPr lang="en-US" sz="1400" i="1" dirty="0" err="1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sep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and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end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must be strings; they can also be None, which means to use the default values. If no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objects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are given, </a:t>
            </a:r>
            <a:r>
              <a:rPr lang="en-US" sz="1400" u="none" strike="noStrike" dirty="0">
                <a:solidFill>
                  <a:srgbClr val="77AAFF"/>
                </a:solidFill>
                <a:effectLst/>
                <a:latin typeface="Lucida Grande" panose="020B0600040502020204" pitchFamily="34" charset="0"/>
                <a:cs typeface="Lucida Grande" panose="020B0600040502020204" pitchFamily="34" charset="0"/>
                <a:hlinkClick r:id="rId3" tooltip="print"/>
              </a:rPr>
              <a:t>print()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will just write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end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.</a:t>
            </a:r>
          </a:p>
          <a:p>
            <a:pPr marL="230188" lvl="1">
              <a:lnSpc>
                <a:spcPct val="110000"/>
              </a:lnSpc>
              <a:spcAft>
                <a:spcPts val="600"/>
              </a:spcAft>
            </a:pP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The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file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argument must be an object with a write(string) method; if it is not present or None, </a:t>
            </a:r>
            <a:r>
              <a:rPr lang="en-US" sz="1400" u="none" strike="noStrike" dirty="0">
                <a:solidFill>
                  <a:srgbClr val="77AAFF"/>
                </a:solidFill>
                <a:effectLst/>
                <a:latin typeface="Lucida Grande" panose="020B0600040502020204" pitchFamily="34" charset="0"/>
                <a:cs typeface="Lucida Grande" panose="020B0600040502020204" pitchFamily="34" charset="0"/>
                <a:hlinkClick r:id="rId4" tooltip="sys.stdout"/>
              </a:rPr>
              <a:t>sys.stdout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will be used. Since printed arguments are converted to text strings, </a:t>
            </a:r>
            <a:r>
              <a:rPr lang="en-US" sz="1400" u="none" strike="noStrike" dirty="0">
                <a:solidFill>
                  <a:srgbClr val="77AAFF"/>
                </a:solidFill>
                <a:effectLst/>
                <a:latin typeface="Lucida Grande" panose="020B0600040502020204" pitchFamily="34" charset="0"/>
                <a:cs typeface="Lucida Grande" panose="020B0600040502020204" pitchFamily="34" charset="0"/>
                <a:hlinkClick r:id="rId3" tooltip="print"/>
              </a:rPr>
              <a:t>print()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cannot be used with binary mode file objects. For these, use </a:t>
            </a:r>
            <a:r>
              <a:rPr lang="en-US" sz="1400" dirty="0" err="1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file.write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(...) instead.</a:t>
            </a:r>
          </a:p>
          <a:p>
            <a:pPr marL="230188" lvl="1">
              <a:lnSpc>
                <a:spcPct val="110000"/>
              </a:lnSpc>
              <a:spcAft>
                <a:spcPts val="600"/>
              </a:spcAft>
            </a:pP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Output buffering is usually determined by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file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. However, if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flush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is true, the stream is forcibly flushed.</a:t>
            </a:r>
          </a:p>
          <a:p>
            <a:pPr marL="230188" lvl="1">
              <a:lnSpc>
                <a:spcPct val="110000"/>
              </a:lnSpc>
              <a:spcAft>
                <a:spcPts val="600"/>
              </a:spcAft>
            </a:pP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Changed in version 3.3: 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Added the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flush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keyword argument.</a:t>
            </a:r>
          </a:p>
          <a:p>
            <a:pPr marL="230188" lvl="1" algn="r">
              <a:lnSpc>
                <a:spcPct val="11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accent6"/>
                </a:solidFill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Source: https://</a:t>
            </a:r>
            <a:r>
              <a:rPr lang="en-US" sz="1050" dirty="0" err="1">
                <a:solidFill>
                  <a:schemeClr val="accent6"/>
                </a:solidFill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docs.python.org</a:t>
            </a:r>
            <a:r>
              <a:rPr lang="en-US" sz="1050" dirty="0">
                <a:solidFill>
                  <a:schemeClr val="accent6"/>
                </a:solidFill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/3/library/</a:t>
            </a:r>
            <a:r>
              <a:rPr lang="en-US" sz="1050" dirty="0" err="1">
                <a:solidFill>
                  <a:schemeClr val="accent6"/>
                </a:solidFill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functions.html#print</a:t>
            </a:r>
            <a:endParaRPr lang="en-US" sz="1050" dirty="0">
              <a:solidFill>
                <a:schemeClr val="accent6"/>
              </a:solidFill>
              <a:effectLst/>
              <a:latin typeface="Lucida Grande" panose="020B0600040502020204" pitchFamily="34" charset="0"/>
              <a:cs typeface="Lucida Grande" panose="020B06000405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FAD67F-A6E9-000F-1247-D6EBAEED9523}"/>
              </a:ext>
            </a:extLst>
          </p:cNvPr>
          <p:cNvGrpSpPr/>
          <p:nvPr/>
        </p:nvGrpSpPr>
        <p:grpSpPr>
          <a:xfrm>
            <a:off x="3200400" y="1990173"/>
            <a:ext cx="4724400" cy="521524"/>
            <a:chOff x="3200400" y="1990173"/>
            <a:chExt cx="4724400" cy="521524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F9F5945D-C42A-A869-BB42-89EA59777F20}"/>
                </a:ext>
              </a:extLst>
            </p:cNvPr>
            <p:cNvSpPr/>
            <p:nvPr/>
          </p:nvSpPr>
          <p:spPr>
            <a:xfrm rot="5400000">
              <a:off x="5450825" y="37722"/>
              <a:ext cx="223550" cy="4724400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CC4642-9464-6E24-97A6-D02F1F3DB43D}"/>
                </a:ext>
              </a:extLst>
            </p:cNvPr>
            <p:cNvSpPr txBox="1"/>
            <p:nvPr/>
          </p:nvSpPr>
          <p:spPr>
            <a:xfrm>
              <a:off x="5012609" y="1990173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Interface </a:t>
              </a:r>
              <a:endParaRPr lang="en-US" dirty="0">
                <a:solidFill>
                  <a:schemeClr val="accent1"/>
                </a:solidFill>
                <a:latin typeface="National 2" panose="020B0504030502020203" pitchFamily="34" charset="77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F57471-33E0-A3F8-698C-B639DB235820}"/>
              </a:ext>
            </a:extLst>
          </p:cNvPr>
          <p:cNvGrpSpPr/>
          <p:nvPr/>
        </p:nvGrpSpPr>
        <p:grpSpPr>
          <a:xfrm>
            <a:off x="184026" y="2850449"/>
            <a:ext cx="3244974" cy="3169351"/>
            <a:chOff x="184026" y="2850449"/>
            <a:chExt cx="3244974" cy="3169351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B33D4C20-E3C2-A721-2DF0-256F8B6E97BC}"/>
                </a:ext>
              </a:extLst>
            </p:cNvPr>
            <p:cNvSpPr/>
            <p:nvPr/>
          </p:nvSpPr>
          <p:spPr>
            <a:xfrm>
              <a:off x="3124200" y="2850449"/>
              <a:ext cx="304800" cy="3169351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7AC5A7-46F9-C47C-7743-A2B94DF8174F}"/>
                </a:ext>
              </a:extLst>
            </p:cNvPr>
            <p:cNvSpPr txBox="1"/>
            <p:nvPr/>
          </p:nvSpPr>
          <p:spPr>
            <a:xfrm>
              <a:off x="184026" y="4248543"/>
              <a:ext cx="3244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Description of the interface</a:t>
              </a:r>
              <a:endParaRPr lang="en-US" dirty="0">
                <a:solidFill>
                  <a:schemeClr val="accent1"/>
                </a:solidFill>
                <a:latin typeface="National 2" panose="020B0504030502020203" pitchFamily="34" charset="77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45695D-351F-7A08-F5E8-0C63FBC03FBF}"/>
              </a:ext>
            </a:extLst>
          </p:cNvPr>
          <p:cNvGrpSpPr/>
          <p:nvPr/>
        </p:nvGrpSpPr>
        <p:grpSpPr>
          <a:xfrm>
            <a:off x="381000" y="5767523"/>
            <a:ext cx="3549774" cy="523220"/>
            <a:chOff x="381000" y="5767523"/>
            <a:chExt cx="3549774" cy="52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7A283E-1EBD-775A-588C-F6911F18CF2D}"/>
                </a:ext>
              </a:extLst>
            </p:cNvPr>
            <p:cNvSpPr txBox="1"/>
            <p:nvPr/>
          </p:nvSpPr>
          <p:spPr>
            <a:xfrm>
              <a:off x="381000" y="5767523"/>
              <a:ext cx="3549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Notification of a change </a:t>
              </a:r>
              <a:br>
                <a:rPr lang="en-US" sz="1400" dirty="0">
                  <a:solidFill>
                    <a:schemeClr val="accent1"/>
                  </a:solidFill>
                  <a:latin typeface="National 2" panose="020B0504030502020203" pitchFamily="34" charset="77"/>
                </a:rPr>
              </a:br>
              <a:r>
                <a:rPr lang="en-US" sz="14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in the “contract”</a:t>
              </a:r>
              <a:endParaRPr lang="en-US" sz="1800" dirty="0">
                <a:solidFill>
                  <a:schemeClr val="accent1"/>
                </a:solidFill>
                <a:latin typeface="National 2" panose="020B0504030502020203" pitchFamily="34" charset="77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66BF80-2A3D-179A-434E-49B446855A03}"/>
                </a:ext>
              </a:extLst>
            </p:cNvPr>
            <p:cNvCxnSpPr>
              <a:cxnSpLocks/>
            </p:cNvCxnSpPr>
            <p:nvPr/>
          </p:nvCxnSpPr>
          <p:spPr>
            <a:xfrm>
              <a:off x="1905000" y="6070493"/>
              <a:ext cx="1524000" cy="177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4E8AE50-BFD2-C189-23AE-C388CDC42B3D}"/>
              </a:ext>
            </a:extLst>
          </p:cNvPr>
          <p:cNvSpPr/>
          <p:nvPr/>
        </p:nvSpPr>
        <p:spPr>
          <a:xfrm>
            <a:off x="10557197" y="3954619"/>
            <a:ext cx="1447800" cy="129350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National 2" panose="020B0504030502020203" pitchFamily="34" charset="77"/>
              </a:rPr>
              <a:t>No </a:t>
            </a:r>
            <a:r>
              <a:rPr lang="en-US" sz="1800" dirty="0" err="1">
                <a:latin typeface="National 2" panose="020B0504030502020203" pitchFamily="34" charset="77"/>
              </a:rPr>
              <a:t>imple</a:t>
            </a:r>
            <a:r>
              <a:rPr lang="en-US" sz="1800" dirty="0">
                <a:latin typeface="National 2" panose="020B0504030502020203" pitchFamily="34" charset="77"/>
              </a:rPr>
              <a:t>-mentation details!</a:t>
            </a:r>
          </a:p>
        </p:txBody>
      </p:sp>
    </p:spTree>
    <p:extLst>
      <p:ext uri="{BB962C8B-B14F-4D97-AF65-F5344CB8AC3E}">
        <p14:creationId xmlns:p14="http://schemas.microsoft.com/office/powerpoint/2010/main" val="169290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/>
          </a:bodyPr>
          <a:lstStyle/>
          <a:p>
            <a:pPr marL="461962" indent="-457200">
              <a:buSzPct val="80000"/>
              <a:buFont typeface="System Font Regular"/>
              <a:buChar char="☝️"/>
            </a:pPr>
            <a:r>
              <a:rPr lang="en-US" dirty="0">
                <a:latin typeface="National 2" panose="020B0504030502020203" pitchFamily="34" charset="77"/>
              </a:rPr>
              <a:t>API stands for Application Programming Interface</a:t>
            </a:r>
          </a:p>
          <a:p>
            <a:pPr marL="461962" indent="-457200">
              <a:buSzPct val="80000"/>
              <a:buFont typeface="System Font Regular"/>
              <a:buChar char="🧱"/>
            </a:pPr>
            <a:r>
              <a:rPr lang="en-US" dirty="0">
                <a:latin typeface="National 2" panose="020B0504030502020203" pitchFamily="34" charset="77"/>
              </a:rPr>
              <a:t>It allows us to use someone else’s “code blocks” to build applications/programs/scripts</a:t>
            </a:r>
          </a:p>
          <a:p>
            <a:pPr marL="461962" indent="-457200">
              <a:buSzPct val="80000"/>
              <a:buFont typeface="System Font Regular"/>
              <a:buChar char="🛠️"/>
            </a:pPr>
            <a:r>
              <a:rPr lang="en-US" dirty="0">
                <a:latin typeface="National 2" panose="020B0504030502020203" pitchFamily="34" charset="77"/>
              </a:rPr>
              <a:t>Many APIs are used to bring in functionality (e.g., processing images)</a:t>
            </a:r>
          </a:p>
          <a:p>
            <a:pPr marL="461962" indent="-457200">
              <a:buSzPct val="80000"/>
              <a:buFont typeface="System Font Regular"/>
              <a:buChar char="📈"/>
            </a:pPr>
            <a:r>
              <a:rPr lang="en-US" dirty="0">
                <a:latin typeface="National 2" panose="020B0504030502020203" pitchFamily="34" charset="77"/>
              </a:rPr>
              <a:t>Here, we will focus on APIs that are used to bring in </a:t>
            </a:r>
            <a:r>
              <a:rPr lang="en-US" i="1" dirty="0">
                <a:latin typeface="National 2" panose="020B0504030502020203" pitchFamily="34" charset="77"/>
              </a:rPr>
              <a:t>data</a:t>
            </a:r>
            <a:r>
              <a:rPr lang="en-US" dirty="0">
                <a:latin typeface="National 2" panose="020B0504030502020203" pitchFamily="34" charset="77"/>
              </a:rPr>
              <a:t>!</a:t>
            </a: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573449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9474</TotalTime>
  <Words>1024</Words>
  <Application>Microsoft Macintosh PowerPoint</Application>
  <PresentationFormat>Widescreen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Cascadia Mono</vt:lpstr>
      <vt:lpstr>Lucida Grande</vt:lpstr>
      <vt:lpstr>National 2</vt:lpstr>
      <vt:lpstr>National 2 Medium</vt:lpstr>
      <vt:lpstr>System Font Regular</vt:lpstr>
      <vt:lpstr>ui-monospace</vt:lpstr>
      <vt:lpstr>Dartmouth</vt:lpstr>
      <vt:lpstr>PowerPoint Presentation</vt:lpstr>
      <vt:lpstr>Chatty Documents Large Language Models with a custom knowledge base</vt:lpstr>
      <vt:lpstr>About the Reproducible Research Group</vt:lpstr>
      <vt:lpstr>About Research Data Services</vt:lpstr>
      <vt:lpstr>Work with us</vt:lpstr>
      <vt:lpstr>What is an API?</vt:lpstr>
      <vt:lpstr>What is an interface? (in software design)</vt:lpstr>
      <vt:lpstr>What is an interface? (in software design)</vt:lpstr>
      <vt:lpstr>What is an API?</vt:lpstr>
      <vt:lpstr>Why use an API over the web?</vt:lpstr>
      <vt:lpstr>What you will learn in this workshop</vt:lpstr>
      <vt:lpstr>What we will work with in this workshop</vt:lpstr>
      <vt:lpstr>Let’s get started…</vt:lpstr>
      <vt:lpstr>Getting an OpenAI API key</vt:lpstr>
      <vt:lpstr>Takeaways</vt:lpstr>
      <vt:lpstr>Next steps</vt:lpstr>
      <vt:lpstr>Thank you.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403</cp:revision>
  <cp:lastPrinted>2018-02-22T17:02:12Z</cp:lastPrinted>
  <dcterms:created xsi:type="dcterms:W3CDTF">2022-10-13T16:56:26Z</dcterms:created>
  <dcterms:modified xsi:type="dcterms:W3CDTF">2023-10-30T20:28:55Z</dcterms:modified>
  <cp:category/>
</cp:coreProperties>
</file>