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5" r:id="rId2"/>
    <p:sldId id="284" r:id="rId3"/>
    <p:sldId id="302" r:id="rId4"/>
    <p:sldId id="300" r:id="rId5"/>
    <p:sldId id="301" r:id="rId6"/>
    <p:sldId id="303" r:id="rId7"/>
    <p:sldId id="305" r:id="rId8"/>
    <p:sldId id="307" r:id="rId9"/>
    <p:sldId id="306" r:id="rId10"/>
    <p:sldId id="309" r:id="rId11"/>
    <p:sldId id="311" r:id="rId12"/>
    <p:sldId id="310" r:id="rId13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CE172-12BC-3845-B4BE-4058A57E0B55}">
          <p14:sldIdLst>
            <p14:sldId id="295"/>
            <p14:sldId id="284"/>
            <p14:sldId id="302"/>
            <p14:sldId id="300"/>
            <p14:sldId id="301"/>
            <p14:sldId id="303"/>
            <p14:sldId id="305"/>
            <p14:sldId id="307"/>
            <p14:sldId id="306"/>
            <p14:sldId id="309"/>
            <p14:sldId id="311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9" autoAdjust="0"/>
    <p:restoredTop sz="96241" autoAdjust="0"/>
  </p:normalViewPr>
  <p:slideViewPr>
    <p:cSldViewPr showGuides="1">
      <p:cViewPr varScale="1">
        <p:scale>
          <a:sx n="203" d="100"/>
          <a:sy n="203" d="100"/>
        </p:scale>
        <p:origin x="8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19/4/2023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19/4/2023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Classy Code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Classy Code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April 19, 2023</a:t>
            </a:r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022F1B-185B-988B-0431-8AC0FFCE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classy…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B030BA-0A93-C5F8-CCD7-869E7F48C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55DEB-0E51-29B0-04AD-0D9076D9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6914C-B93A-2C80-A804-C62BE954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08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F28F55-E041-520D-D400-BE51094378A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Think about your problem in terms of objects and their interactions</a:t>
            </a:r>
          </a:p>
          <a:p>
            <a:r>
              <a:rPr lang="en-US" dirty="0"/>
              <a:t>Encapsulation: Keep data and methods on that data together in a class</a:t>
            </a:r>
          </a:p>
          <a:p>
            <a:r>
              <a:rPr lang="en-US" dirty="0"/>
              <a:t>Inheritance: Model an </a:t>
            </a:r>
            <a:r>
              <a:rPr lang="en-US" i="1" dirty="0">
                <a:latin typeface="National 2 Medium" panose="020B0504030502020203" pitchFamily="34" charset="77"/>
              </a:rPr>
              <a:t>is a</a:t>
            </a:r>
            <a:r>
              <a:rPr lang="en-US" i="1" dirty="0"/>
              <a:t> </a:t>
            </a:r>
            <a:r>
              <a:rPr lang="en-US" dirty="0"/>
              <a:t>relationship between classes</a:t>
            </a:r>
          </a:p>
          <a:p>
            <a:r>
              <a:rPr lang="en-US" dirty="0"/>
              <a:t>Composition: Model a </a:t>
            </a:r>
            <a:r>
              <a:rPr lang="en-US" i="1" dirty="0">
                <a:latin typeface="National 2 Medium" panose="020B0504030502020203" pitchFamily="34" charset="77"/>
              </a:rPr>
              <a:t>has a</a:t>
            </a:r>
            <a:r>
              <a:rPr lang="en-US" i="1" dirty="0"/>
              <a:t> </a:t>
            </a:r>
            <a:r>
              <a:rPr lang="en-US" dirty="0"/>
              <a:t>relationship between classes</a:t>
            </a:r>
          </a:p>
          <a:p>
            <a:r>
              <a:rPr lang="en-US" dirty="0"/>
              <a:t>Polymorphism: Use the same interface or symbol with different objects</a:t>
            </a:r>
          </a:p>
          <a:p>
            <a:r>
              <a:rPr lang="en-US" dirty="0"/>
              <a:t>Design patterns: If classes are atoms, design patterns are molecules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36D76BB-58AE-1AC0-2D29-85F2F8EF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Outro</a:t>
            </a:r>
            <a:br>
              <a:rPr lang="en-US" dirty="0"/>
            </a:br>
            <a:r>
              <a:rPr lang="en-US" dirty="0"/>
              <a:t>Key take-aways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7EBAC-20BA-B81C-7A0F-1C19B3833FE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A30E0-176A-AF35-D49B-CA54E88230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162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7EC115-F0CA-F624-C117-8F0FD48FAD6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870492" cy="4127303"/>
          </a:xfrm>
        </p:spPr>
        <p:txBody>
          <a:bodyPr>
            <a:normAutofit/>
          </a:bodyPr>
          <a:lstStyle/>
          <a:p>
            <a:r>
              <a:rPr lang="en-US"/>
              <a:t>Rewrite some of your </a:t>
            </a:r>
            <a:r>
              <a:rPr lang="en-US" dirty="0"/>
              <a:t>existing </a:t>
            </a:r>
            <a:r>
              <a:rPr lang="en-US"/>
              <a:t>code using </a:t>
            </a:r>
            <a:r>
              <a:rPr lang="en-US" dirty="0"/>
              <a:t>OOP!</a:t>
            </a:r>
          </a:p>
          <a:p>
            <a:r>
              <a:rPr lang="en-US" dirty="0"/>
              <a:t>Study SOLID design principles</a:t>
            </a:r>
          </a:p>
          <a:p>
            <a:r>
              <a:rPr lang="en-US" dirty="0"/>
              <a:t>Look at more design patterns</a:t>
            </a:r>
          </a:p>
          <a:p>
            <a:r>
              <a:rPr lang="en-US" dirty="0"/>
              <a:t>Write, write, write!</a:t>
            </a:r>
          </a:p>
          <a:p>
            <a:r>
              <a:rPr lang="en-US" dirty="0"/>
              <a:t>Read, read, read!</a:t>
            </a:r>
          </a:p>
          <a:p>
            <a:r>
              <a:rPr lang="en-US" dirty="0"/>
              <a:t>Checkout further tutorials, e.g., https://</a:t>
            </a:r>
            <a:r>
              <a:rPr lang="en-US" dirty="0" err="1"/>
              <a:t>refactoring.guru</a:t>
            </a:r>
            <a:r>
              <a:rPr lang="en-US" dirty="0"/>
              <a:t>/design-patterns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C67C44-CE67-B9B7-B096-CEA52E68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Outro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Next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6B57E-A313-6170-9DC9-F5FB0EFB43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129B3-F695-C009-6B44-E1705DF8B86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60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800"/>
            <a:ext cx="11641890" cy="838200"/>
          </a:xfrm>
        </p:spPr>
        <p:txBody>
          <a:bodyPr>
            <a:noAutofit/>
          </a:bodyPr>
          <a:lstStyle/>
          <a:p>
            <a:r>
              <a:rPr lang="en-AU" sz="4400" dirty="0"/>
              <a:t>Classy Code: Object-Oriented Programming </a:t>
            </a:r>
            <a:br>
              <a:rPr lang="en-AU" sz="4400" dirty="0"/>
            </a:br>
            <a:r>
              <a:rPr lang="en-AU" sz="4400" dirty="0">
                <a:latin typeface="National 2" panose="020B0504030502020203" pitchFamily="34" charset="77"/>
              </a:rPr>
              <a:t>for Fun and Profit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4653034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3776094"/>
            <a:ext cx="10461390" cy="121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D89B0-BE2F-C1D6-B084-9A89548D62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National 2" panose="020B0504030502020203" pitchFamily="34" charset="77"/>
              </a:rPr>
              <a:t>Joint venture of </a:t>
            </a:r>
            <a:r>
              <a:rPr lang="en-US" sz="1800" u="none" strike="noStrike" dirty="0">
                <a:effectLst/>
                <a:latin typeface="National 2 Medium" panose="020B0504030502020203" pitchFamily="34" charset="77"/>
              </a:rPr>
              <a:t>Research Computing @ ITC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latin typeface="National 2 Medium" panose="020B0504030502020203" pitchFamily="34" charset="77"/>
              </a:rPr>
              <a:t>Research Data Services @ Library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Consult with </a:t>
            </a:r>
            <a:r>
              <a:rPr lang="en-US" sz="1800" dirty="0">
                <a:latin typeface="National 2 Medium" panose="020B0504030502020203" pitchFamily="34" charset="77"/>
              </a:rPr>
              <a:t>experts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research data management,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data visualization,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biomedical research support,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spatial data and GIS,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high performance and research computing,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statistical analysis, </a:t>
            </a:r>
            <a:endParaRPr lang="en-US" sz="1400" dirty="0">
              <a:latin typeface="National 2" panose="020B0504030502020203" pitchFamily="34" charset="77"/>
            </a:endParaRP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economics and social sciences data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Meet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the people on campus that support your reproducible research lifecycle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Engage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 community discussions to learn from other researchers on campus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Attend a workshop to </a:t>
            </a:r>
            <a:r>
              <a:rPr lang="en-US" sz="1800" dirty="0">
                <a:latin typeface="National 2 Medium" panose="020B0504030502020203" pitchFamily="34" charset="77"/>
              </a:rPr>
              <a:t>learn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practical tools and tips</a:t>
            </a:r>
          </a:p>
          <a:p>
            <a:pPr marL="457200" indent="-45720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EFAAFE-F299-CB01-B265-4390886E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Reproducible Research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A4C2E-4DDD-7236-8DAA-2512FC40C0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07D80-341E-529D-1DC0-0DD6E6F69F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4716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8A0D-ACDA-1B72-26D2-CA576390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425" y="2365635"/>
            <a:ext cx="3657603" cy="4127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 Data Management</a:t>
            </a:r>
          </a:p>
          <a:p>
            <a:pPr marL="0" indent="0">
              <a:buNone/>
            </a:pPr>
            <a:r>
              <a:rPr lang="en-US" dirty="0"/>
              <a:t>Data Management Plans (DMPs) for sponsored projects</a:t>
            </a:r>
          </a:p>
          <a:p>
            <a:pPr marL="0" indent="0">
              <a:buNone/>
            </a:pPr>
            <a:r>
              <a:rPr lang="en-US" dirty="0"/>
              <a:t>Finding and using 3rd party data</a:t>
            </a:r>
          </a:p>
          <a:p>
            <a:pPr marL="0" indent="0">
              <a:buNone/>
            </a:pPr>
            <a:r>
              <a:rPr lang="en-US" dirty="0"/>
              <a:t>Collection and cleaning of data</a:t>
            </a:r>
          </a:p>
          <a:p>
            <a:pPr marL="0" indent="0">
              <a:buNone/>
            </a:pPr>
            <a:r>
              <a:rPr lang="en-US" dirty="0"/>
              <a:t>Organization and documentation</a:t>
            </a:r>
          </a:p>
          <a:p>
            <a:pPr marL="0" indent="0"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55FF06-2CB5-C4D0-4260-EA6C2951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7" y="2365635"/>
            <a:ext cx="365760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Computational Scholarship</a:t>
            </a:r>
          </a:p>
          <a:p>
            <a:pPr marL="0" indent="0">
              <a:buNone/>
            </a:pPr>
            <a:r>
              <a:rPr lang="en-US" dirty="0"/>
              <a:t>Computational project planning </a:t>
            </a:r>
          </a:p>
          <a:p>
            <a:pPr marL="0" indent="0">
              <a:buNone/>
            </a:pPr>
            <a:r>
              <a:rPr lang="en-US" dirty="0"/>
              <a:t>Collections as Data</a:t>
            </a:r>
          </a:p>
          <a:p>
            <a:pPr marL="0" indent="0">
              <a:buNone/>
            </a:pPr>
            <a:r>
              <a:rPr lang="en-US" dirty="0"/>
              <a:t>Storytelling with data and visualizations</a:t>
            </a:r>
          </a:p>
          <a:p>
            <a:pPr marL="0" indent="0">
              <a:buNone/>
            </a:pPr>
            <a:r>
              <a:rPr lang="en-US" dirty="0"/>
              <a:t>Text and data mining</a:t>
            </a:r>
          </a:p>
          <a:p>
            <a:pPr marL="0" indent="0">
              <a:buNone/>
            </a:pPr>
            <a:r>
              <a:rPr lang="en-US" dirty="0"/>
              <a:t>Digital Humanities support</a:t>
            </a:r>
          </a:p>
          <a:p>
            <a:pPr marL="0" indent="0">
              <a:buNone/>
            </a:pPr>
            <a:r>
              <a:rPr lang="en-US" dirty="0"/>
              <a:t>Computational Pedagogy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868607-AE9B-8ED1-AC68-AFCE637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Research Data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62A9-3E02-EE6F-A862-F5B23FD02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0BB9-449D-E0B4-274F-AC088AEBD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5368F4C-049B-235F-BE13-1E8BA5F439A8}"/>
              </a:ext>
            </a:extLst>
          </p:cNvPr>
          <p:cNvSpPr txBox="1">
            <a:spLocks/>
          </p:cNvSpPr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Data Analysis/Visualization</a:t>
            </a:r>
          </a:p>
          <a:p>
            <a:pPr marL="0" indent="0">
              <a:buNone/>
            </a:pPr>
            <a:r>
              <a:rPr lang="en-US" dirty="0"/>
              <a:t>Textual, numeric, spatial data</a:t>
            </a:r>
          </a:p>
          <a:p>
            <a:pPr marL="0" indent="0">
              <a:buNone/>
            </a:pPr>
            <a:r>
              <a:rPr lang="en-US" dirty="0"/>
              <a:t>Reproducible research workflows</a:t>
            </a:r>
          </a:p>
          <a:p>
            <a:pPr marL="0" indent="0">
              <a:buNone/>
            </a:pPr>
            <a:r>
              <a:rPr lang="en-US" dirty="0"/>
              <a:t>Scripting in R: </a:t>
            </a:r>
            <a:r>
              <a:rPr lang="en-US" dirty="0" err="1"/>
              <a:t>tidyverse</a:t>
            </a:r>
            <a:r>
              <a:rPr lang="en-US" dirty="0"/>
              <a:t> core package (i.e.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tydr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etc.)</a:t>
            </a:r>
          </a:p>
          <a:p>
            <a:pPr marL="0" indent="0">
              <a:buNone/>
            </a:pPr>
            <a:r>
              <a:rPr lang="en-US" dirty="0"/>
              <a:t>Scripting in Python: NumPy, SciPy, Pandas, Scikit-learn, Matplotlib, Seaborn, (OpenCV, </a:t>
            </a:r>
            <a:r>
              <a:rPr lang="en-US" dirty="0" err="1"/>
              <a:t>PyTorch</a:t>
            </a:r>
            <a:r>
              <a:rPr lang="en-US" dirty="0"/>
              <a:t>, TensorFlow, Tesseract, NLTK, etc.)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76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54B20-8DF3-F4C6-644C-143331189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2365638"/>
            <a:ext cx="11546007" cy="41273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ResearchDataHelp@groups.dartmouth.edu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4EF21-FA60-699E-0393-2EE10F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 with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61E8-EEE8-3606-A0FF-A4A0D04A1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9BAE-3F21-8CCD-7FF7-215325C71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C0BBD2-2B45-CCAD-16C4-7806E1B5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13637"/>
              </p:ext>
            </p:extLst>
          </p:nvPr>
        </p:nvGraphicFramePr>
        <p:xfrm>
          <a:off x="2032000" y="3691529"/>
          <a:ext cx="8128000" cy="17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2301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570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Jeremy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Mikecz</a:t>
                      </a:r>
                      <a:endParaRPr lang="en-US" b="0" i="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jeremy.m.mikecz@dartmouth.edu</a:t>
                      </a:r>
                      <a:endParaRPr lang="en-US" b="0" u="none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dartgo.org/jeremyappts </a:t>
                      </a:r>
                      <a:endParaRPr lang="en-US" u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Simon Stone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simon.stone@dartmouth.edu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</a:t>
                      </a: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meetwithsimon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5150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Lora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Leligdon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Head of Research Data Services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lora.c.leligdon@dartmouth.edu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dartgo.org/lora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705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02ED9A-C8B6-432D-0DEC-A527D02AB6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Programming paradigm (cf. “procedural” or “functional”)</a:t>
            </a:r>
          </a:p>
          <a:p>
            <a:r>
              <a:rPr lang="en-US" dirty="0"/>
              <a:t>Based on the concept of “objects”</a:t>
            </a:r>
          </a:p>
          <a:p>
            <a:r>
              <a:rPr lang="en-US" dirty="0"/>
              <a:t>Objects contain data and procedures to do things with that data</a:t>
            </a:r>
          </a:p>
          <a:p>
            <a:r>
              <a:rPr lang="en-US" dirty="0"/>
              <a:t>Structure of a program is expressed in the interactions between the objects:</a:t>
            </a:r>
          </a:p>
          <a:p>
            <a:pPr lvl="1"/>
            <a:r>
              <a:rPr lang="en-US" dirty="0"/>
              <a:t>“The ‘</a:t>
            </a:r>
            <a:r>
              <a:rPr lang="en-US" dirty="0" err="1"/>
              <a:t>DataPreprocessor</a:t>
            </a:r>
            <a:r>
              <a:rPr lang="en-US" dirty="0"/>
              <a:t>’ uses the ‘</a:t>
            </a:r>
            <a:r>
              <a:rPr lang="en-US" dirty="0" err="1"/>
              <a:t>FileReader</a:t>
            </a:r>
            <a:r>
              <a:rPr lang="en-US" dirty="0"/>
              <a:t>’ to import the measurements”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0935C7-9A91-F8F9-B955-3560E8DE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Intro</a:t>
            </a:r>
            <a:br>
              <a:rPr lang="en-US" dirty="0"/>
            </a:br>
            <a:r>
              <a:rPr lang="en-US" dirty="0"/>
              <a:t>What is Object-Oriented Programming (OOP)?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A958B-FDA2-F8B1-CD16-754823A5C9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DFBE4-4D48-F433-E072-E1FCCCBDA6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996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02ED9A-C8B6-432D-0DEC-A527D02AB6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OOP can help to increase:</a:t>
            </a:r>
          </a:p>
          <a:p>
            <a:pPr marL="457200" indent="-457200"/>
            <a:r>
              <a:rPr lang="en-US" dirty="0"/>
              <a:t>Modularity of code for easier testing and troubleshooting</a:t>
            </a:r>
          </a:p>
          <a:p>
            <a:pPr marL="457200" indent="-457200"/>
            <a:r>
              <a:rPr lang="en-US" dirty="0"/>
              <a:t>Reuse of code within and across projects</a:t>
            </a:r>
          </a:p>
          <a:p>
            <a:pPr marL="457200" indent="-457200"/>
            <a:r>
              <a:rPr lang="en-US" dirty="0"/>
              <a:t>Expressiveness of the code by using real-world analogies</a:t>
            </a:r>
          </a:p>
          <a:p>
            <a:pPr marL="457200" indent="-457200"/>
            <a:r>
              <a:rPr lang="en-US" dirty="0"/>
              <a:t>The portability of code between platforms or languages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0935C7-9A91-F8F9-B955-3560E8DE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Intro</a:t>
            </a:r>
            <a:br>
              <a:rPr lang="en-US" dirty="0"/>
            </a:br>
            <a:r>
              <a:rPr lang="en-US" dirty="0"/>
              <a:t>Why bother?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A958B-FDA2-F8B1-CD16-754823A5C9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DFBE4-4D48-F433-E072-E1FCCCBDA6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093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02ED9A-C8B6-432D-0DEC-A527D02AB6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Most modern programming languages offer some form of support for OOP in addition to other paradigms (</a:t>
            </a:r>
            <a:r>
              <a:rPr lang="en-US" i="1" dirty="0"/>
              <a:t>multi-paradigm</a:t>
            </a:r>
            <a:r>
              <a:rPr lang="en-US" dirty="0"/>
              <a:t>):</a:t>
            </a:r>
          </a:p>
          <a:p>
            <a:pPr marL="457200" indent="-457200"/>
            <a:r>
              <a:rPr lang="en-US" dirty="0"/>
              <a:t>C++, C#, Java, JavaScript, MATLAB, PHP, Python, R, Swift,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Even if you are not going to use OOP yourself, the frameworks you use probably do!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0935C7-9A91-F8F9-B955-3560E8DE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Intro</a:t>
            </a:r>
            <a:br>
              <a:rPr lang="en-US" dirty="0"/>
            </a:br>
            <a:r>
              <a:rPr lang="en-US" dirty="0"/>
              <a:t>Where can I do OOP?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A958B-FDA2-F8B1-CD16-754823A5C9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DFBE4-4D48-F433-E072-E1FCCCBDA6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2591B8-09D1-EEE7-69FA-AEDA124206A3}"/>
              </a:ext>
            </a:extLst>
          </p:cNvPr>
          <p:cNvSpPr/>
          <p:nvPr/>
        </p:nvSpPr>
        <p:spPr>
          <a:xfrm>
            <a:off x="7391400" y="3877053"/>
            <a:ext cx="1371600" cy="533400"/>
          </a:xfrm>
          <a:custGeom>
            <a:avLst/>
            <a:gdLst>
              <a:gd name="connsiteX0" fmla="*/ 0 w 1371600"/>
              <a:gd name="connsiteY0" fmla="*/ 266700 h 533400"/>
              <a:gd name="connsiteX1" fmla="*/ 685800 w 1371600"/>
              <a:gd name="connsiteY1" fmla="*/ 0 h 533400"/>
              <a:gd name="connsiteX2" fmla="*/ 1371600 w 1371600"/>
              <a:gd name="connsiteY2" fmla="*/ 266700 h 533400"/>
              <a:gd name="connsiteX3" fmla="*/ 685800 w 1371600"/>
              <a:gd name="connsiteY3" fmla="*/ 533400 h 533400"/>
              <a:gd name="connsiteX4" fmla="*/ 0 w 1371600"/>
              <a:gd name="connsiteY4" fmla="*/ 2667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533400" extrusionOk="0">
                <a:moveTo>
                  <a:pt x="0" y="266700"/>
                </a:moveTo>
                <a:cubicBezTo>
                  <a:pt x="-34609" y="98059"/>
                  <a:pt x="266091" y="15370"/>
                  <a:pt x="685800" y="0"/>
                </a:cubicBezTo>
                <a:cubicBezTo>
                  <a:pt x="1100497" y="7566"/>
                  <a:pt x="1345702" y="120229"/>
                  <a:pt x="1371600" y="266700"/>
                </a:cubicBezTo>
                <a:cubicBezTo>
                  <a:pt x="1302997" y="480989"/>
                  <a:pt x="1053977" y="591880"/>
                  <a:pt x="685800" y="533400"/>
                </a:cubicBezTo>
                <a:cubicBezTo>
                  <a:pt x="271980" y="514216"/>
                  <a:pt x="9899" y="418724"/>
                  <a:pt x="0" y="26670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7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0DD639-4E34-1402-AC30-9EFCF549BE0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Objects and classes</a:t>
            </a:r>
          </a:p>
          <a:p>
            <a:r>
              <a:rPr lang="en-US" dirty="0"/>
              <a:t>Four key concepts: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Polymorphism</a:t>
            </a:r>
          </a:p>
          <a:p>
            <a:r>
              <a:rPr lang="en-US" dirty="0"/>
              <a:t>Design patterns</a:t>
            </a:r>
          </a:p>
          <a:p>
            <a:r>
              <a:rPr lang="en-US" dirty="0"/>
              <a:t>Summary and next steps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E880DB-FD8E-89BE-FD91-08749C8A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Intro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Agenda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84D93-974B-D105-65AF-9C8C575EC6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0845C-0D17-CF13-243F-8DA4EB8445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83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2393</TotalTime>
  <Words>646</Words>
  <Application>Microsoft Macintosh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National 2</vt:lpstr>
      <vt:lpstr>National 2 Medium</vt:lpstr>
      <vt:lpstr>Dartmouth</vt:lpstr>
      <vt:lpstr>PowerPoint Presentation</vt:lpstr>
      <vt:lpstr>Classy Code: Object-Oriented Programming  for Fun and Profit</vt:lpstr>
      <vt:lpstr>About the Reproducible Research Group</vt:lpstr>
      <vt:lpstr>About Research Data Services</vt:lpstr>
      <vt:lpstr>Work with us</vt:lpstr>
      <vt:lpstr>Intro What is Object-Oriented Programming (OOP)?</vt:lpstr>
      <vt:lpstr>Intro Why bother?</vt:lpstr>
      <vt:lpstr>Intro Where can I do OOP?</vt:lpstr>
      <vt:lpstr>Intro Agenda</vt:lpstr>
      <vt:lpstr>Let’s get classy…</vt:lpstr>
      <vt:lpstr>Outro Key take-aways</vt:lpstr>
      <vt:lpstr>Outro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315</cp:revision>
  <cp:lastPrinted>2018-02-22T17:02:12Z</cp:lastPrinted>
  <dcterms:created xsi:type="dcterms:W3CDTF">2022-10-13T16:56:26Z</dcterms:created>
  <dcterms:modified xsi:type="dcterms:W3CDTF">2023-04-19T17:39:12Z</dcterms:modified>
  <cp:category/>
</cp:coreProperties>
</file>