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303" r:id="rId7"/>
    <p:sldId id="305" r:id="rId8"/>
    <p:sldId id="307" r:id="rId9"/>
    <p:sldId id="306" r:id="rId10"/>
    <p:sldId id="309" r:id="rId11"/>
    <p:sldId id="311" r:id="rId12"/>
    <p:sldId id="310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05"/>
            <p14:sldId id="307"/>
            <p14:sldId id="306"/>
            <p14:sldId id="309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6241" autoAdjust="0"/>
  </p:normalViewPr>
  <p:slideViewPr>
    <p:cSldViewPr showGuides="1">
      <p:cViewPr varScale="1">
        <p:scale>
          <a:sx n="223" d="100"/>
          <a:sy n="223" d="100"/>
        </p:scale>
        <p:origin x="1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19/4/2023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19/4/2023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4FB4-9EAC-441E-FAD0-0E151001BF02}"/>
              </a:ext>
            </a:extLst>
          </p:cNvPr>
          <p:cNvSpPr txBox="1"/>
          <p:nvPr userDrawn="1"/>
        </p:nvSpPr>
        <p:spPr>
          <a:xfrm>
            <a:off x="4875311" y="6519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www.dartgo.org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rr-oop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19,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22F1B-185B-988B-0431-8AC0FFC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classy…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B030BA-0A93-C5F8-CCD7-869E7F48C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55DEB-0E51-29B0-04AD-0D9076D9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6914C-B93A-2C80-A804-C62BE95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28F55-E041-520D-D400-BE510943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Think about your problem in terms of objects and their interactions</a:t>
            </a:r>
          </a:p>
          <a:p>
            <a:r>
              <a:rPr lang="en-US" dirty="0"/>
              <a:t>Encapsulation: Keep data and methods on that data together in a class</a:t>
            </a:r>
          </a:p>
          <a:p>
            <a:r>
              <a:rPr lang="en-US" dirty="0"/>
              <a:t>Inheritance: Model an </a:t>
            </a:r>
            <a:r>
              <a:rPr lang="en-US" i="1" dirty="0">
                <a:latin typeface="National 2 Medium" panose="020B0504030502020203" pitchFamily="34" charset="77"/>
              </a:rPr>
              <a:t>is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Composition: Model a </a:t>
            </a:r>
            <a:r>
              <a:rPr lang="en-US" i="1" dirty="0">
                <a:latin typeface="National 2 Medium" panose="020B0504030502020203" pitchFamily="34" charset="77"/>
              </a:rPr>
              <a:t>has a</a:t>
            </a:r>
            <a:r>
              <a:rPr lang="en-US" i="1" dirty="0"/>
              <a:t> </a:t>
            </a:r>
            <a:r>
              <a:rPr lang="en-US" dirty="0"/>
              <a:t>relationship between classes</a:t>
            </a:r>
          </a:p>
          <a:p>
            <a:r>
              <a:rPr lang="en-US" dirty="0"/>
              <a:t>Polymorphism: Use the same interface or symbol with different objects</a:t>
            </a:r>
          </a:p>
          <a:p>
            <a:r>
              <a:rPr lang="en-US" dirty="0"/>
              <a:t>Design patterns: If classes are atoms, design patterns are molecules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6D76BB-58AE-1AC0-2D29-85F2F8E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/>
            </a:br>
            <a:r>
              <a:rPr lang="en-US" dirty="0"/>
              <a:t>Key take-aways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EBAC-20BA-B81C-7A0F-1C19B3833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A30E0-176A-AF35-D49B-CA54E88230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1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7EC115-F0CA-F624-C117-8F0FD48FAD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870492" cy="4127303"/>
          </a:xfrm>
        </p:spPr>
        <p:txBody>
          <a:bodyPr>
            <a:normAutofit/>
          </a:bodyPr>
          <a:lstStyle/>
          <a:p>
            <a:r>
              <a:rPr lang="en-US"/>
              <a:t>Rewrite some of your </a:t>
            </a:r>
            <a:r>
              <a:rPr lang="en-US" dirty="0"/>
              <a:t>existing </a:t>
            </a:r>
            <a:r>
              <a:rPr lang="en-US"/>
              <a:t>code using </a:t>
            </a:r>
            <a:r>
              <a:rPr lang="en-US" dirty="0"/>
              <a:t>OOP!</a:t>
            </a:r>
          </a:p>
          <a:p>
            <a:r>
              <a:rPr lang="en-US" dirty="0"/>
              <a:t>Study SOLID design principles</a:t>
            </a:r>
          </a:p>
          <a:p>
            <a:r>
              <a:rPr lang="en-US" dirty="0"/>
              <a:t>Look at more design patterns</a:t>
            </a:r>
          </a:p>
          <a:p>
            <a:r>
              <a:rPr lang="en-US" dirty="0"/>
              <a:t>Write, write, write!</a:t>
            </a:r>
          </a:p>
          <a:p>
            <a:r>
              <a:rPr lang="en-US" dirty="0"/>
              <a:t>Read, read, read!</a:t>
            </a:r>
          </a:p>
          <a:p>
            <a:r>
              <a:rPr lang="en-US" dirty="0"/>
              <a:t>Checkout further tutorials, e.g., https://</a:t>
            </a:r>
            <a:r>
              <a:rPr lang="en-US" dirty="0" err="1"/>
              <a:t>refactoring.guru</a:t>
            </a:r>
            <a:r>
              <a:rPr lang="en-US" dirty="0"/>
              <a:t>/design-patterns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C67C44-CE67-B9B7-B096-CEA52E6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B57E-A313-6170-9DC9-F5FB0EFB43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29B3-F695-C009-6B44-E1705DF8B8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0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641890" cy="838200"/>
          </a:xfrm>
        </p:spPr>
        <p:txBody>
          <a:bodyPr>
            <a:noAutofit/>
          </a:bodyPr>
          <a:lstStyle/>
          <a:p>
            <a:r>
              <a:rPr lang="en-AU" sz="4400" dirty="0"/>
              <a:t>Classy Code: Object-Oriented Programming </a:t>
            </a:r>
            <a:br>
              <a:rPr lang="en-AU" sz="4400" dirty="0"/>
            </a:br>
            <a:r>
              <a:rPr lang="en-AU" sz="4400" dirty="0">
                <a:latin typeface="National 2" panose="020B0504030502020203" pitchFamily="34" charset="77"/>
              </a:rPr>
              <a:t>for Fun and Profit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653034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776094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Programming paradigm (cf. “procedural” or “functional”)</a:t>
            </a:r>
          </a:p>
          <a:p>
            <a:r>
              <a:rPr lang="en-US" dirty="0"/>
              <a:t>Based on the concept of “objects”</a:t>
            </a:r>
          </a:p>
          <a:p>
            <a:r>
              <a:rPr lang="en-US" dirty="0"/>
              <a:t>Objects contain data and procedures to do things with that data</a:t>
            </a:r>
          </a:p>
          <a:p>
            <a:r>
              <a:rPr lang="en-US" dirty="0"/>
              <a:t>Structure of a program is expressed in the interactions between the objects:</a:t>
            </a:r>
          </a:p>
          <a:p>
            <a:pPr lvl="1"/>
            <a:r>
              <a:rPr lang="en-US" dirty="0"/>
              <a:t>“The ‘</a:t>
            </a:r>
            <a:r>
              <a:rPr lang="en-US" dirty="0" err="1"/>
              <a:t>DataPreprocessor</a:t>
            </a:r>
            <a:r>
              <a:rPr lang="en-US" dirty="0"/>
              <a:t>’ uses the ‘</a:t>
            </a:r>
            <a:r>
              <a:rPr lang="en-US" dirty="0" err="1"/>
              <a:t>FileReader</a:t>
            </a:r>
            <a:r>
              <a:rPr lang="en-US" dirty="0"/>
              <a:t>’ to import the measurements”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What is Object-Oriented Programming (OOP)?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9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OOP can help to increase:</a:t>
            </a:r>
          </a:p>
          <a:p>
            <a:pPr marL="457200" indent="-457200"/>
            <a:r>
              <a:rPr lang="en-US" dirty="0"/>
              <a:t>Modularity of code for easier testing and troubleshooting</a:t>
            </a:r>
          </a:p>
          <a:p>
            <a:pPr marL="457200" indent="-457200"/>
            <a:r>
              <a:rPr lang="en-US" dirty="0"/>
              <a:t>Reuse of code within and across projects</a:t>
            </a:r>
          </a:p>
          <a:p>
            <a:pPr marL="457200" indent="-457200"/>
            <a:r>
              <a:rPr lang="en-US" dirty="0"/>
              <a:t>Expressiveness of the code by using real-world analogies</a:t>
            </a:r>
          </a:p>
          <a:p>
            <a:pPr marL="457200" indent="-457200"/>
            <a:r>
              <a:rPr lang="en-US" dirty="0"/>
              <a:t>The portability of code between platforms or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Why bother?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9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2ED9A-C8B6-432D-0DEC-A527D02AB6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Most modern programming languages offer some form of support for OOP in addition to other paradigms (</a:t>
            </a:r>
            <a:r>
              <a:rPr lang="en-US" i="1" dirty="0"/>
              <a:t>multi-paradigm</a:t>
            </a:r>
            <a:r>
              <a:rPr lang="en-US" dirty="0"/>
              <a:t>):</a:t>
            </a:r>
          </a:p>
          <a:p>
            <a:pPr marL="457200" indent="-457200"/>
            <a:r>
              <a:rPr lang="en-US" dirty="0"/>
              <a:t>C++, C#, Java, JavaScript, MATLAB, PHP, Python, R, Swift,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you are not going to use OOP yourself, the frameworks you use probably do!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935C7-9A91-F8F9-B955-3560E8DE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/>
            </a:br>
            <a:r>
              <a:rPr lang="en-US" dirty="0"/>
              <a:t>Where can I do 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58B-FDA2-F8B1-CD16-754823A5C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DFBE4-4D48-F433-E072-E1FCCCBD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591B8-09D1-EEE7-69FA-AEDA124206A3}"/>
              </a:ext>
            </a:extLst>
          </p:cNvPr>
          <p:cNvSpPr/>
          <p:nvPr/>
        </p:nvSpPr>
        <p:spPr>
          <a:xfrm>
            <a:off x="7391400" y="3877053"/>
            <a:ext cx="1371600" cy="533400"/>
          </a:xfrm>
          <a:custGeom>
            <a:avLst/>
            <a:gdLst>
              <a:gd name="connsiteX0" fmla="*/ 0 w 1371600"/>
              <a:gd name="connsiteY0" fmla="*/ 266700 h 533400"/>
              <a:gd name="connsiteX1" fmla="*/ 685800 w 1371600"/>
              <a:gd name="connsiteY1" fmla="*/ 0 h 533400"/>
              <a:gd name="connsiteX2" fmla="*/ 1371600 w 1371600"/>
              <a:gd name="connsiteY2" fmla="*/ 266700 h 533400"/>
              <a:gd name="connsiteX3" fmla="*/ 685800 w 1371600"/>
              <a:gd name="connsiteY3" fmla="*/ 533400 h 533400"/>
              <a:gd name="connsiteX4" fmla="*/ 0 w 1371600"/>
              <a:gd name="connsiteY4" fmla="*/ 2667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533400" extrusionOk="0">
                <a:moveTo>
                  <a:pt x="0" y="266700"/>
                </a:moveTo>
                <a:cubicBezTo>
                  <a:pt x="-34609" y="98059"/>
                  <a:pt x="266091" y="15370"/>
                  <a:pt x="685800" y="0"/>
                </a:cubicBezTo>
                <a:cubicBezTo>
                  <a:pt x="1100497" y="7566"/>
                  <a:pt x="1345702" y="120229"/>
                  <a:pt x="1371600" y="266700"/>
                </a:cubicBezTo>
                <a:cubicBezTo>
                  <a:pt x="1302997" y="480989"/>
                  <a:pt x="1053977" y="591880"/>
                  <a:pt x="685800" y="533400"/>
                </a:cubicBezTo>
                <a:cubicBezTo>
                  <a:pt x="271980" y="514216"/>
                  <a:pt x="9899" y="418724"/>
                  <a:pt x="0" y="26670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DD639-4E34-1402-AC30-9EFCF549BE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Four key concepts: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Summary and next 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880DB-FD8E-89BE-FD91-08749C8A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4D93-974B-D105-65AF-9C8C575EC6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Classy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845C-0D17-CF13-243F-8DA4EB844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2401</TotalTime>
  <Words>646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National 2</vt:lpstr>
      <vt:lpstr>National 2 Medium</vt:lpstr>
      <vt:lpstr>Dartmouth</vt:lpstr>
      <vt:lpstr>PowerPoint Presentation</vt:lpstr>
      <vt:lpstr>Classy Code: Object-Oriented Programming  for Fun and Profit</vt:lpstr>
      <vt:lpstr>About the Reproducible Research Group</vt:lpstr>
      <vt:lpstr>About Research Data Services</vt:lpstr>
      <vt:lpstr>Work with us</vt:lpstr>
      <vt:lpstr>Intro What is Object-Oriented Programming (OOP)?</vt:lpstr>
      <vt:lpstr>Intro Why bother?</vt:lpstr>
      <vt:lpstr>Intro Where can I do OOP?</vt:lpstr>
      <vt:lpstr>Intro Agenda</vt:lpstr>
      <vt:lpstr>Let’s get classy…</vt:lpstr>
      <vt:lpstr>Outro Key take-aways</vt:lpstr>
      <vt:lpstr>Outro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316</cp:revision>
  <cp:lastPrinted>2018-02-22T17:02:12Z</cp:lastPrinted>
  <dcterms:created xsi:type="dcterms:W3CDTF">2022-10-13T16:56:26Z</dcterms:created>
  <dcterms:modified xsi:type="dcterms:W3CDTF">2023-04-19T17:55:26Z</dcterms:modified>
  <cp:category/>
</cp:coreProperties>
</file>