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95" r:id="rId2"/>
    <p:sldId id="284" r:id="rId3"/>
    <p:sldId id="303" r:id="rId4"/>
    <p:sldId id="305" r:id="rId5"/>
    <p:sldId id="307" r:id="rId6"/>
    <p:sldId id="306" r:id="rId7"/>
    <p:sldId id="309" r:id="rId8"/>
    <p:sldId id="311" r:id="rId9"/>
    <p:sldId id="310" r:id="rId10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8CE172-12BC-3845-B4BE-4058A57E0B55}">
          <p14:sldIdLst>
            <p14:sldId id="295"/>
            <p14:sldId id="284"/>
            <p14:sldId id="303"/>
            <p14:sldId id="305"/>
            <p14:sldId id="307"/>
            <p14:sldId id="306"/>
            <p14:sldId id="309"/>
            <p14:sldId id="311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4DD88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4" autoAdjust="0"/>
    <p:restoredTop sz="96241" autoAdjust="0"/>
  </p:normalViewPr>
  <p:slideViewPr>
    <p:cSldViewPr showGuides="1">
      <p:cViewPr varScale="1">
        <p:scale>
          <a:sx n="203" d="100"/>
          <a:sy n="203" d="100"/>
        </p:scale>
        <p:origin x="18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156" d="100"/>
          <a:sy n="156" d="100"/>
        </p:scale>
        <p:origin x="688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5/4/2024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5/4/2024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Classy Code</a:t>
            </a:r>
            <a:endParaRPr lang="en-AU" dirty="0"/>
          </a:p>
        </p:txBody>
      </p:sp>
      <p:pic>
        <p:nvPicPr>
          <p:cNvPr id="5" name="Picture 4" descr="A green and white arrow pointing up&#10;&#10;Description automatically generated">
            <a:extLst>
              <a:ext uri="{FF2B5EF4-FFF2-40B4-BE49-F238E27FC236}">
                <a16:creationId xmlns:a16="http://schemas.microsoft.com/office/drawing/2014/main" id="{B0DFFA90-E6CF-25CE-5E9E-28240DAF2F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29531" y="1530350"/>
            <a:ext cx="4152900" cy="3797300"/>
          </a:xfrm>
          <a:prstGeom prst="rect">
            <a:avLst/>
          </a:prstGeom>
        </p:spPr>
      </p:pic>
      <p:pic>
        <p:nvPicPr>
          <p:cNvPr id="8" name="Picture 7" descr="A green frog on a black background&#10;&#10;Description automatically generated">
            <a:extLst>
              <a:ext uri="{FF2B5EF4-FFF2-40B4-BE49-F238E27FC236}">
                <a16:creationId xmlns:a16="http://schemas.microsoft.com/office/drawing/2014/main" id="{29E01AD8-6DA1-844C-B4B8-4B2516BA0A7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96660" y="184205"/>
            <a:ext cx="1168400" cy="55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72CB33-285B-1A61-0F00-5AB734B01B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696660" y="184205"/>
            <a:ext cx="1168399" cy="558495"/>
          </a:xfrm>
          <a:prstGeom prst="rect">
            <a:avLst/>
          </a:prstGeom>
        </p:spPr>
      </p:pic>
      <p:pic>
        <p:nvPicPr>
          <p:cNvPr id="8" name="Picture 7" descr="A green arrow pointing up&#10;&#10;Description automatically generated">
            <a:extLst>
              <a:ext uri="{FF2B5EF4-FFF2-40B4-BE49-F238E27FC236}">
                <a16:creationId xmlns:a16="http://schemas.microsoft.com/office/drawing/2014/main" id="{D908FD35-F8CE-9B60-1CB4-ABB83F2088B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1507" y="184261"/>
            <a:ext cx="320603" cy="2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451684-4F4B-39AE-4411-19D4E79696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696660" y="184205"/>
            <a:ext cx="1168399" cy="558495"/>
          </a:xfrm>
          <a:prstGeom prst="rect">
            <a:avLst/>
          </a:prstGeom>
        </p:spPr>
      </p:pic>
      <p:pic>
        <p:nvPicPr>
          <p:cNvPr id="8" name="Picture 7" descr="A green arrow pointing up&#10;&#10;Description automatically generated">
            <a:extLst>
              <a:ext uri="{FF2B5EF4-FFF2-40B4-BE49-F238E27FC236}">
                <a16:creationId xmlns:a16="http://schemas.microsoft.com/office/drawing/2014/main" id="{E381EC23-43A5-B977-C2EA-D348BFC850F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1507" y="184261"/>
            <a:ext cx="320603" cy="2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156778-5C5F-64C2-4D80-066AE5C27A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696660" y="184205"/>
            <a:ext cx="1168399" cy="558495"/>
          </a:xfrm>
          <a:prstGeom prst="rect">
            <a:avLst/>
          </a:prstGeom>
        </p:spPr>
      </p:pic>
      <p:pic>
        <p:nvPicPr>
          <p:cNvPr id="8" name="Picture 7" descr="A green arrow pointing up&#10;&#10;Description automatically generated">
            <a:extLst>
              <a:ext uri="{FF2B5EF4-FFF2-40B4-BE49-F238E27FC236}">
                <a16:creationId xmlns:a16="http://schemas.microsoft.com/office/drawing/2014/main" id="{3DB9C870-1932-463F-1E4C-A35CBBEE1E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1507" y="184261"/>
            <a:ext cx="320603" cy="2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AF5BB25-582E-AF23-916B-45590EEA1F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696660" y="184205"/>
            <a:ext cx="1168399" cy="55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38A18C-CA3B-6FDD-9DC5-B7EB5AB266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696660" y="184205"/>
            <a:ext cx="1168399" cy="558495"/>
          </a:xfrm>
          <a:prstGeom prst="rect">
            <a:avLst/>
          </a:prstGeom>
        </p:spPr>
      </p:pic>
      <p:pic>
        <p:nvPicPr>
          <p:cNvPr id="8" name="Picture 7" descr="A green arrow pointing up&#10;&#10;Description automatically generated">
            <a:extLst>
              <a:ext uri="{FF2B5EF4-FFF2-40B4-BE49-F238E27FC236}">
                <a16:creationId xmlns:a16="http://schemas.microsoft.com/office/drawing/2014/main" id="{7D141AED-349C-1FA7-07AE-09623EC195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1507" y="184261"/>
            <a:ext cx="320603" cy="2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E75A27-8F98-5C41-46C0-BF4A326EC9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696660" y="184205"/>
            <a:ext cx="1168399" cy="558495"/>
          </a:xfrm>
          <a:prstGeom prst="rect">
            <a:avLst/>
          </a:prstGeom>
        </p:spPr>
      </p:pic>
      <p:pic>
        <p:nvPicPr>
          <p:cNvPr id="8" name="Picture 7" descr="A green arrow pointing up&#10;&#10;Description automatically generated">
            <a:extLst>
              <a:ext uri="{FF2B5EF4-FFF2-40B4-BE49-F238E27FC236}">
                <a16:creationId xmlns:a16="http://schemas.microsoft.com/office/drawing/2014/main" id="{A8D0648D-2386-EA72-A7DA-FE8A7D88B9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1507" y="184261"/>
            <a:ext cx="320603" cy="2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A38CE4-6C43-A94C-4D8A-AC4BE0F8D4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696660" y="184205"/>
            <a:ext cx="1168399" cy="558495"/>
          </a:xfrm>
          <a:prstGeom prst="rect">
            <a:avLst/>
          </a:prstGeom>
        </p:spPr>
      </p:pic>
      <p:pic>
        <p:nvPicPr>
          <p:cNvPr id="8" name="Picture 7" descr="A green arrow pointing up&#10;&#10;Description automatically generated">
            <a:extLst>
              <a:ext uri="{FF2B5EF4-FFF2-40B4-BE49-F238E27FC236}">
                <a16:creationId xmlns:a16="http://schemas.microsoft.com/office/drawing/2014/main" id="{1756B287-D069-1375-80C5-A1A3F0E4582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1507" y="184261"/>
            <a:ext cx="320603" cy="2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 descr="A green and white arrow pointing up&#10;&#10;Description automatically generated">
            <a:extLst>
              <a:ext uri="{FF2B5EF4-FFF2-40B4-BE49-F238E27FC236}">
                <a16:creationId xmlns:a16="http://schemas.microsoft.com/office/drawing/2014/main" id="{7E8EEDBB-0010-E518-0FA1-66E94DEB74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1508" y="238349"/>
            <a:ext cx="355638" cy="325186"/>
          </a:xfrm>
          <a:prstGeom prst="rect">
            <a:avLst/>
          </a:prstGeom>
        </p:spPr>
      </p:pic>
      <p:pic>
        <p:nvPicPr>
          <p:cNvPr id="5" name="Picture 4" descr="A green frog on a black background&#10;&#10;Description automatically generated">
            <a:extLst>
              <a:ext uri="{FF2B5EF4-FFF2-40B4-BE49-F238E27FC236}">
                <a16:creationId xmlns:a16="http://schemas.microsoft.com/office/drawing/2014/main" id="{F419C4A8-B8E5-E896-D17E-4459ACFC3D7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96660" y="184205"/>
            <a:ext cx="1168400" cy="55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Classy Code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2F5149-0976-B049-FEAF-B5C154E303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696660" y="184205"/>
            <a:ext cx="1168399" cy="558495"/>
          </a:xfrm>
          <a:prstGeom prst="rect">
            <a:avLst/>
          </a:prstGeom>
        </p:spPr>
      </p:pic>
      <p:pic>
        <p:nvPicPr>
          <p:cNvPr id="6" name="Picture 5" descr="A green arrow pointing up&#10;&#10;Description automatically generated">
            <a:extLst>
              <a:ext uri="{FF2B5EF4-FFF2-40B4-BE49-F238E27FC236}">
                <a16:creationId xmlns:a16="http://schemas.microsoft.com/office/drawing/2014/main" id="{2931A402-53EE-7239-5FD2-385D7C481B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1507" y="184261"/>
            <a:ext cx="320603" cy="2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  <p:pic>
        <p:nvPicPr>
          <p:cNvPr id="3" name="Picture 2" descr="A green frog on a black background&#10;&#10;Description automatically generated">
            <a:extLst>
              <a:ext uri="{FF2B5EF4-FFF2-40B4-BE49-F238E27FC236}">
                <a16:creationId xmlns:a16="http://schemas.microsoft.com/office/drawing/2014/main" id="{57138CD8-8A83-B305-9B6B-09BE4C8DE3A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96660" y="184205"/>
            <a:ext cx="1168400" cy="558495"/>
          </a:xfrm>
          <a:prstGeom prst="rect">
            <a:avLst/>
          </a:prstGeom>
        </p:spPr>
      </p:pic>
      <p:pic>
        <p:nvPicPr>
          <p:cNvPr id="5" name="Picture 4" descr="A green and white arrow pointing up&#10;&#10;Description automatically generated">
            <a:extLst>
              <a:ext uri="{FF2B5EF4-FFF2-40B4-BE49-F238E27FC236}">
                <a16:creationId xmlns:a16="http://schemas.microsoft.com/office/drawing/2014/main" id="{322B3269-04B1-F2B6-8199-707287AA673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1508" y="238349"/>
            <a:ext cx="355638" cy="32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3" name="Picture 2" descr="A green frog on a black background&#10;&#10;Description automatically generated">
            <a:extLst>
              <a:ext uri="{FF2B5EF4-FFF2-40B4-BE49-F238E27FC236}">
                <a16:creationId xmlns:a16="http://schemas.microsoft.com/office/drawing/2014/main" id="{3C5A771D-04B4-0CA5-5321-1F7C79E12A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96660" y="184205"/>
            <a:ext cx="1168400" cy="558495"/>
          </a:xfrm>
          <a:prstGeom prst="rect">
            <a:avLst/>
          </a:prstGeom>
        </p:spPr>
      </p:pic>
      <p:pic>
        <p:nvPicPr>
          <p:cNvPr id="6" name="Picture 5" descr="A green and white arrow pointing up&#10;&#10;Description automatically generated">
            <a:extLst>
              <a:ext uri="{FF2B5EF4-FFF2-40B4-BE49-F238E27FC236}">
                <a16:creationId xmlns:a16="http://schemas.microsoft.com/office/drawing/2014/main" id="{AAFB1E84-0D1B-0A1D-9601-A874E9EA3E0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1508" y="238349"/>
            <a:ext cx="355638" cy="32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3" name="Picture 2" descr="A green frog on a black background&#10;&#10;Description automatically generated">
            <a:extLst>
              <a:ext uri="{FF2B5EF4-FFF2-40B4-BE49-F238E27FC236}">
                <a16:creationId xmlns:a16="http://schemas.microsoft.com/office/drawing/2014/main" id="{06244D51-B275-BB43-BD44-375CD8E8BB5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96660" y="184205"/>
            <a:ext cx="1168400" cy="558495"/>
          </a:xfrm>
          <a:prstGeom prst="rect">
            <a:avLst/>
          </a:prstGeom>
        </p:spPr>
      </p:pic>
      <p:pic>
        <p:nvPicPr>
          <p:cNvPr id="5" name="Picture 4" descr="A green and white arrow pointing up&#10;&#10;Description automatically generated">
            <a:extLst>
              <a:ext uri="{FF2B5EF4-FFF2-40B4-BE49-F238E27FC236}">
                <a16:creationId xmlns:a16="http://schemas.microsoft.com/office/drawing/2014/main" id="{272A5302-A4D9-06DD-E14E-063E0E601C9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1508" y="238349"/>
            <a:ext cx="355638" cy="32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AF4D3D-F50B-59B5-E52F-FFF7455C50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696660" y="184205"/>
            <a:ext cx="1168399" cy="558495"/>
          </a:xfrm>
          <a:prstGeom prst="rect">
            <a:avLst/>
          </a:prstGeom>
        </p:spPr>
      </p:pic>
      <p:pic>
        <p:nvPicPr>
          <p:cNvPr id="12" name="Picture 11" descr="A green arrow pointing up&#10;&#10;Description automatically generated">
            <a:extLst>
              <a:ext uri="{FF2B5EF4-FFF2-40B4-BE49-F238E27FC236}">
                <a16:creationId xmlns:a16="http://schemas.microsoft.com/office/drawing/2014/main" id="{F2BC468A-4158-55C3-5C83-546D1352F8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1507" y="184261"/>
            <a:ext cx="320603" cy="2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8" name="Picture 7" descr="A green arrow pointing up&#10;&#10;Description automatically generated">
            <a:extLst>
              <a:ext uri="{FF2B5EF4-FFF2-40B4-BE49-F238E27FC236}">
                <a16:creationId xmlns:a16="http://schemas.microsoft.com/office/drawing/2014/main" id="{FBE6E185-7D1D-5016-2783-88ED44F389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1507" y="184261"/>
            <a:ext cx="320603" cy="2931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24C603-8393-C51A-FA83-AA97CFEC3FC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696660" y="184205"/>
            <a:ext cx="1168399" cy="55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6B65BE-FA85-AF0C-4D68-CFCB61C106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696660" y="184205"/>
            <a:ext cx="1168399" cy="558495"/>
          </a:xfrm>
          <a:prstGeom prst="rect">
            <a:avLst/>
          </a:prstGeom>
        </p:spPr>
      </p:pic>
      <p:pic>
        <p:nvPicPr>
          <p:cNvPr id="8" name="Picture 7" descr="A green arrow pointing up&#10;&#10;Description automatically generated">
            <a:extLst>
              <a:ext uri="{FF2B5EF4-FFF2-40B4-BE49-F238E27FC236}">
                <a16:creationId xmlns:a16="http://schemas.microsoft.com/office/drawing/2014/main" id="{7E963120-4B23-580E-1722-07B1CEFD31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1507" y="184261"/>
            <a:ext cx="320603" cy="2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A520DB-BE4E-E408-3F4F-A1F6ACEB2E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696660" y="184205"/>
            <a:ext cx="1168399" cy="558495"/>
          </a:xfrm>
          <a:prstGeom prst="rect">
            <a:avLst/>
          </a:prstGeom>
        </p:spPr>
      </p:pic>
      <p:pic>
        <p:nvPicPr>
          <p:cNvPr id="8" name="Picture 7" descr="A green arrow pointing up&#10;&#10;Description automatically generated">
            <a:extLst>
              <a:ext uri="{FF2B5EF4-FFF2-40B4-BE49-F238E27FC236}">
                <a16:creationId xmlns:a16="http://schemas.microsoft.com/office/drawing/2014/main" id="{EA5E60A1-09F1-AD6D-79EF-7A72C5130C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1507" y="184261"/>
            <a:ext cx="320603" cy="2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BB4FB4-9EAC-441E-FAD0-0E151001BF02}"/>
              </a:ext>
            </a:extLst>
          </p:cNvPr>
          <p:cNvSpPr txBox="1"/>
          <p:nvPr userDrawn="1"/>
        </p:nvSpPr>
        <p:spPr>
          <a:xfrm>
            <a:off x="4647456" y="6519446"/>
            <a:ext cx="2897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www.dartgo.org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/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raux-oop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National 2" panose="020B0504030502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9A1B8-1420-5E4C-DC50-A1562C460C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April 5, 2024</a:t>
            </a:r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1510" y="2590800"/>
            <a:ext cx="11641890" cy="838200"/>
          </a:xfrm>
        </p:spPr>
        <p:txBody>
          <a:bodyPr>
            <a:noAutofit/>
          </a:bodyPr>
          <a:lstStyle/>
          <a:p>
            <a:r>
              <a:rPr lang="en-AU" sz="4400" dirty="0"/>
              <a:t>Classy Code: </a:t>
            </a:r>
            <a:br>
              <a:rPr lang="en-AU" sz="4400" dirty="0"/>
            </a:br>
            <a:r>
              <a:rPr lang="en-AU" sz="4000" dirty="0">
                <a:latin typeface="National 2" panose="020B0504030502020203" pitchFamily="34" charset="77"/>
              </a:rPr>
              <a:t>Object-Oriented Programming for Fun and Profit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59010" y="4653034"/>
            <a:ext cx="8176156" cy="1519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3200" dirty="0"/>
              <a:t>Simon Stone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Research Data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Dartmouth College Libraries</a:t>
            </a:r>
            <a:endParaRPr lang="en-AU" sz="3200" i="1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E1542F83-1431-A4F1-BAE7-7C73FFADD24E}"/>
              </a:ext>
            </a:extLst>
          </p:cNvPr>
          <p:cNvSpPr txBox="1">
            <a:spLocks/>
          </p:cNvSpPr>
          <p:nvPr/>
        </p:nvSpPr>
        <p:spPr>
          <a:xfrm>
            <a:off x="359010" y="3776094"/>
            <a:ext cx="10461390" cy="121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None/>
              <a:defRPr sz="4079" b="0" i="0" kern="1200">
                <a:solidFill>
                  <a:schemeClr val="bg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1406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RAUX Training</a:t>
            </a:r>
          </a:p>
        </p:txBody>
      </p: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A3644AC0-49F1-6100-6FE1-457D4E0C6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433" y="4724400"/>
            <a:ext cx="2219325" cy="22193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E419-3E1C-288D-5C6F-4343FE7E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02ED9A-C8B6-432D-0DEC-A527D02AB67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Programming paradigm (cf. “procedural” or “functional”)</a:t>
            </a:r>
          </a:p>
          <a:p>
            <a:r>
              <a:rPr lang="en-US" dirty="0"/>
              <a:t>Based on the concept of “objects”</a:t>
            </a:r>
          </a:p>
          <a:p>
            <a:r>
              <a:rPr lang="en-US" dirty="0"/>
              <a:t>Objects contain data and procedures to do things with that data</a:t>
            </a:r>
          </a:p>
          <a:p>
            <a:r>
              <a:rPr lang="en-US" dirty="0"/>
              <a:t>Structure of a program is expressed in the interactions between the objects:</a:t>
            </a:r>
          </a:p>
          <a:p>
            <a:pPr lvl="1"/>
            <a:r>
              <a:rPr lang="en-US" dirty="0"/>
              <a:t>“The ‘</a:t>
            </a:r>
            <a:r>
              <a:rPr lang="en-US" dirty="0" err="1"/>
              <a:t>DataPreprocessor</a:t>
            </a:r>
            <a:r>
              <a:rPr lang="en-US" dirty="0"/>
              <a:t>’ uses the ‘</a:t>
            </a:r>
            <a:r>
              <a:rPr lang="en-US" dirty="0" err="1"/>
              <a:t>FileReader</a:t>
            </a:r>
            <a:r>
              <a:rPr lang="en-US" dirty="0"/>
              <a:t>’ to import the measurements”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0935C7-9A91-F8F9-B955-3560E8DE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Intro</a:t>
            </a:r>
            <a:br>
              <a:rPr lang="en-US" dirty="0"/>
            </a:br>
            <a:r>
              <a:rPr lang="en-US" dirty="0"/>
              <a:t>What is Object-Oriented Programming (OOP)?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A958B-FDA2-F8B1-CD16-754823A5C9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DFBE4-4D48-F433-E072-E1FCCCBDA6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996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02ED9A-C8B6-432D-0DEC-A527D02AB67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OOP can help to increase:</a:t>
            </a:r>
          </a:p>
          <a:p>
            <a:pPr marL="457200" indent="-457200"/>
            <a:r>
              <a:rPr lang="en-US" dirty="0"/>
              <a:t>Modularity of code for easier testing and troubleshooting</a:t>
            </a:r>
          </a:p>
          <a:p>
            <a:pPr marL="457200" indent="-457200"/>
            <a:r>
              <a:rPr lang="en-US" dirty="0"/>
              <a:t>Reuse of code within and across projects</a:t>
            </a:r>
          </a:p>
          <a:p>
            <a:pPr marL="457200" indent="-457200"/>
            <a:r>
              <a:rPr lang="en-US" dirty="0"/>
              <a:t>Expressiveness of the code by using real-world analogies</a:t>
            </a:r>
          </a:p>
          <a:p>
            <a:pPr marL="457200" indent="-457200"/>
            <a:r>
              <a:rPr lang="en-US" dirty="0"/>
              <a:t>The portability of code between platforms or languages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0935C7-9A91-F8F9-B955-3560E8DE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Intro</a:t>
            </a:r>
            <a:br>
              <a:rPr lang="en-US" dirty="0"/>
            </a:br>
            <a:r>
              <a:rPr lang="en-US" dirty="0"/>
              <a:t>Why bother?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A958B-FDA2-F8B1-CD16-754823A5C9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DFBE4-4D48-F433-E072-E1FCCCBDA6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093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02ED9A-C8B6-432D-0DEC-A527D02AB67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Most modern programming languages offer some form of support for OOP in addition to other paradigms (</a:t>
            </a:r>
            <a:r>
              <a:rPr lang="en-US" i="1" dirty="0"/>
              <a:t>multi-paradigm</a:t>
            </a:r>
            <a:r>
              <a:rPr lang="en-US" dirty="0"/>
              <a:t>):</a:t>
            </a:r>
          </a:p>
          <a:p>
            <a:pPr marL="457200" indent="-457200"/>
            <a:r>
              <a:rPr lang="en-US" dirty="0"/>
              <a:t>C++, C#, Java, JavaScript, MATLAB, PHP, Python, R, Swift,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Even if you are not going to use OOP yourself, the frameworks you use probably do!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0935C7-9A91-F8F9-B955-3560E8DE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Intro</a:t>
            </a:r>
            <a:br>
              <a:rPr lang="en-US" dirty="0"/>
            </a:br>
            <a:r>
              <a:rPr lang="en-US" dirty="0"/>
              <a:t>Where can I do OOP?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A958B-FDA2-F8B1-CD16-754823A5C9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DFBE4-4D48-F433-E072-E1FCCCBDA6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2591B8-09D1-EEE7-69FA-AEDA124206A3}"/>
              </a:ext>
            </a:extLst>
          </p:cNvPr>
          <p:cNvSpPr/>
          <p:nvPr/>
        </p:nvSpPr>
        <p:spPr>
          <a:xfrm>
            <a:off x="7391400" y="3877053"/>
            <a:ext cx="1371600" cy="533400"/>
          </a:xfrm>
          <a:custGeom>
            <a:avLst/>
            <a:gdLst>
              <a:gd name="connsiteX0" fmla="*/ 0 w 1371600"/>
              <a:gd name="connsiteY0" fmla="*/ 266700 h 533400"/>
              <a:gd name="connsiteX1" fmla="*/ 685800 w 1371600"/>
              <a:gd name="connsiteY1" fmla="*/ 0 h 533400"/>
              <a:gd name="connsiteX2" fmla="*/ 1371600 w 1371600"/>
              <a:gd name="connsiteY2" fmla="*/ 266700 h 533400"/>
              <a:gd name="connsiteX3" fmla="*/ 685800 w 1371600"/>
              <a:gd name="connsiteY3" fmla="*/ 533400 h 533400"/>
              <a:gd name="connsiteX4" fmla="*/ 0 w 1371600"/>
              <a:gd name="connsiteY4" fmla="*/ 2667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533400" extrusionOk="0">
                <a:moveTo>
                  <a:pt x="0" y="266700"/>
                </a:moveTo>
                <a:cubicBezTo>
                  <a:pt x="-34609" y="98059"/>
                  <a:pt x="266091" y="15370"/>
                  <a:pt x="685800" y="0"/>
                </a:cubicBezTo>
                <a:cubicBezTo>
                  <a:pt x="1100497" y="7566"/>
                  <a:pt x="1345702" y="120229"/>
                  <a:pt x="1371600" y="266700"/>
                </a:cubicBezTo>
                <a:cubicBezTo>
                  <a:pt x="1302997" y="480989"/>
                  <a:pt x="1053977" y="591880"/>
                  <a:pt x="685800" y="533400"/>
                </a:cubicBezTo>
                <a:cubicBezTo>
                  <a:pt x="271980" y="514216"/>
                  <a:pt x="9899" y="418724"/>
                  <a:pt x="0" y="26670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7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0DD639-4E34-1402-AC30-9EFCF549BE0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Objects and classes</a:t>
            </a:r>
          </a:p>
          <a:p>
            <a:r>
              <a:rPr lang="en-US" dirty="0"/>
              <a:t>Four key concepts: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Polymorphism</a:t>
            </a:r>
          </a:p>
          <a:p>
            <a:r>
              <a:rPr lang="en-US" dirty="0"/>
              <a:t>Design patterns</a:t>
            </a:r>
          </a:p>
          <a:p>
            <a:r>
              <a:rPr lang="en-US" dirty="0"/>
              <a:t>Summary and next steps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E880DB-FD8E-89BE-FD91-08749C8A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Intro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/>
              <a:t>Agenda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84D93-974B-D105-65AF-9C8C575EC6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0845C-0D17-CF13-243F-8DA4EB8445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A20137-CA17-6495-A625-7FE103E022C1}"/>
              </a:ext>
            </a:extLst>
          </p:cNvPr>
          <p:cNvSpPr/>
          <p:nvPr/>
        </p:nvSpPr>
        <p:spPr>
          <a:xfrm>
            <a:off x="228600" y="4953000"/>
            <a:ext cx="2895600" cy="914400"/>
          </a:xfrm>
          <a:prstGeom prst="rect">
            <a:avLst/>
          </a:prstGeom>
          <a:solidFill>
            <a:srgbClr val="FFFFFF">
              <a:alpha val="4941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2022F1B-185B-988B-0431-8AC0FFCEA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classy…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B030BA-0A93-C5F8-CCD7-869E7F48C8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55DEB-0E51-29B0-04AD-0D9076D9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6914C-B93A-2C80-A804-C62BE954A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908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F28F55-E041-520D-D400-BE51094378A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Think about your problem in terms of </a:t>
            </a:r>
            <a:r>
              <a:rPr lang="en-US" dirty="0">
                <a:latin typeface="National 2 Medium" panose="020B0504030502020203" pitchFamily="34" charset="77"/>
              </a:rPr>
              <a:t>objects</a:t>
            </a:r>
            <a:r>
              <a:rPr lang="en-US" dirty="0"/>
              <a:t> and their </a:t>
            </a:r>
            <a:r>
              <a:rPr lang="en-US" dirty="0">
                <a:latin typeface="National 2 Medium" panose="020B0504030502020203" pitchFamily="34" charset="77"/>
              </a:rPr>
              <a:t>interactions</a:t>
            </a:r>
          </a:p>
          <a:p>
            <a:r>
              <a:rPr lang="en-US" dirty="0"/>
              <a:t>Encapsulation: Keep data and methods on that data together in a class</a:t>
            </a:r>
          </a:p>
          <a:p>
            <a:r>
              <a:rPr lang="en-US" dirty="0"/>
              <a:t>Inheritance: Model an </a:t>
            </a:r>
            <a:r>
              <a:rPr lang="en-US" i="1" dirty="0">
                <a:latin typeface="National 2 Medium" panose="020B0504030502020203" pitchFamily="34" charset="77"/>
              </a:rPr>
              <a:t>is a</a:t>
            </a:r>
            <a:r>
              <a:rPr lang="en-US" i="1" dirty="0"/>
              <a:t> </a:t>
            </a:r>
            <a:r>
              <a:rPr lang="en-US" dirty="0"/>
              <a:t>relationship between classes</a:t>
            </a:r>
          </a:p>
          <a:p>
            <a:r>
              <a:rPr lang="en-US" dirty="0"/>
              <a:t>Composition: Model a </a:t>
            </a:r>
            <a:r>
              <a:rPr lang="en-US" i="1" dirty="0">
                <a:latin typeface="National 2 Medium" panose="020B0504030502020203" pitchFamily="34" charset="77"/>
              </a:rPr>
              <a:t>has a</a:t>
            </a:r>
            <a:r>
              <a:rPr lang="en-US" i="1" dirty="0"/>
              <a:t> </a:t>
            </a:r>
            <a:r>
              <a:rPr lang="en-US" dirty="0"/>
              <a:t>relationship between classes</a:t>
            </a:r>
          </a:p>
          <a:p>
            <a:r>
              <a:rPr lang="en-US" dirty="0"/>
              <a:t>Polymorphism: Use the same interface or symbol with different objects</a:t>
            </a:r>
          </a:p>
          <a:p>
            <a:r>
              <a:rPr lang="en-US" dirty="0"/>
              <a:t>Design patterns: If classes are atoms, design patterns are molecules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36D76BB-58AE-1AC0-2D29-85F2F8EFA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Outro</a:t>
            </a:r>
            <a:br>
              <a:rPr lang="en-US" dirty="0"/>
            </a:br>
            <a:r>
              <a:rPr lang="en-US" dirty="0"/>
              <a:t>Key take-aways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7EBAC-20BA-B81C-7A0F-1C19B3833FE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A30E0-176A-AF35-D49B-CA54E882303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162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7EC115-F0CA-F624-C117-8F0FD48FAD6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870492" cy="4127303"/>
          </a:xfrm>
        </p:spPr>
        <p:txBody>
          <a:bodyPr>
            <a:normAutofit/>
          </a:bodyPr>
          <a:lstStyle/>
          <a:p>
            <a:r>
              <a:rPr lang="en-US"/>
              <a:t>Rewrite some of your </a:t>
            </a:r>
            <a:r>
              <a:rPr lang="en-US" dirty="0"/>
              <a:t>existing </a:t>
            </a:r>
            <a:r>
              <a:rPr lang="en-US"/>
              <a:t>code using </a:t>
            </a:r>
            <a:r>
              <a:rPr lang="en-US" dirty="0"/>
              <a:t>OOP!</a:t>
            </a:r>
          </a:p>
          <a:p>
            <a:r>
              <a:rPr lang="en-US" dirty="0"/>
              <a:t>Study SOLID design principles</a:t>
            </a:r>
          </a:p>
          <a:p>
            <a:r>
              <a:rPr lang="en-US" dirty="0"/>
              <a:t>Look at more design patterns</a:t>
            </a:r>
          </a:p>
          <a:p>
            <a:r>
              <a:rPr lang="en-US" dirty="0"/>
              <a:t>Write, write, write!</a:t>
            </a:r>
          </a:p>
          <a:p>
            <a:r>
              <a:rPr lang="en-US" dirty="0"/>
              <a:t>Read, read, read!</a:t>
            </a:r>
          </a:p>
          <a:p>
            <a:r>
              <a:rPr lang="en-US" dirty="0"/>
              <a:t>Checkout further tutorials, e.g., https://</a:t>
            </a:r>
            <a:r>
              <a:rPr lang="en-US" dirty="0" err="1"/>
              <a:t>refactoring.guru</a:t>
            </a:r>
            <a:r>
              <a:rPr lang="en-US" dirty="0"/>
              <a:t>/design-patterns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C67C44-CE67-B9B7-B096-CEA52E68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Outro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/>
              <a:t>Next steps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6B57E-A313-6170-9DC9-F5FB0EFB43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129B3-F695-C009-6B44-E1705DF8B86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604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2417</TotalTime>
  <Words>363</Words>
  <Application>Microsoft Macintosh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National 2</vt:lpstr>
      <vt:lpstr>National 2 Medium</vt:lpstr>
      <vt:lpstr>Dartmouth</vt:lpstr>
      <vt:lpstr>PowerPoint Presentation</vt:lpstr>
      <vt:lpstr>Classy Code:  Object-Oriented Programming for Fun and Profit</vt:lpstr>
      <vt:lpstr>Intro What is Object-Oriented Programming (OOP)?</vt:lpstr>
      <vt:lpstr>Intro Why bother?</vt:lpstr>
      <vt:lpstr>Intro Where can I do OOP?</vt:lpstr>
      <vt:lpstr>Intro Agenda</vt:lpstr>
      <vt:lpstr>Let’s get classy…</vt:lpstr>
      <vt:lpstr>Outro Key take-aways</vt:lpstr>
      <vt:lpstr>Outro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Simon Stone</dc:creator>
  <cp:keywords/>
  <dc:description/>
  <cp:lastModifiedBy>Simon Stone</cp:lastModifiedBy>
  <cp:revision>325</cp:revision>
  <cp:lastPrinted>2018-02-22T17:02:12Z</cp:lastPrinted>
  <dcterms:created xsi:type="dcterms:W3CDTF">2022-10-13T16:56:26Z</dcterms:created>
  <dcterms:modified xsi:type="dcterms:W3CDTF">2024-04-05T13:14:27Z</dcterms:modified>
  <cp:category/>
</cp:coreProperties>
</file>