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5" r:id="rId2"/>
    <p:sldId id="284" r:id="rId3"/>
    <p:sldId id="323" r:id="rId4"/>
    <p:sldId id="324" r:id="rId5"/>
    <p:sldId id="325" r:id="rId6"/>
    <p:sldId id="327" r:id="rId7"/>
    <p:sldId id="328" r:id="rId8"/>
    <p:sldId id="326" r:id="rId9"/>
    <p:sldId id="329" r:id="rId10"/>
    <p:sldId id="330" r:id="rId11"/>
    <p:sldId id="331" r:id="rId12"/>
    <p:sldId id="332" r:id="rId13"/>
    <p:sldId id="302" r:id="rId14"/>
    <p:sldId id="300" r:id="rId15"/>
    <p:sldId id="30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23"/>
            <p14:sldId id="324"/>
            <p14:sldId id="325"/>
            <p14:sldId id="327"/>
            <p14:sldId id="328"/>
            <p14:sldId id="326"/>
            <p14:sldId id="329"/>
            <p14:sldId id="330"/>
            <p14:sldId id="331"/>
            <p14:sldId id="332"/>
            <p14:sldId id="302"/>
            <p14:sldId id="300"/>
            <p14:sldId id="30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65" d="100"/>
          <a:sy n="165" d="100"/>
        </p:scale>
        <p:origin x="6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go.org/rds-example-proj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searchguides.dartmouth.edu/c.php?g=1313588&amp;p=9658071" TargetMode="External"/><Relationship Id="rId5" Type="http://schemas.openxmlformats.org/officeDocument/2006/relationships/hyperlink" Target="https://code.visualstudio.com/docs/python/formatting" TargetMode="External"/><Relationship Id="rId4" Type="http://schemas.openxmlformats.org/officeDocument/2006/relationships/hyperlink" Target="https://dartgo.org/rradworkshop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r>
              <a:rPr lang="en-US" dirty="0"/>
              <a:t>Go to the Extensions tab</a:t>
            </a:r>
          </a:p>
          <a:p>
            <a:r>
              <a:rPr lang="en-US" dirty="0"/>
              <a:t>Search for “python”</a:t>
            </a:r>
          </a:p>
          <a:p>
            <a:r>
              <a:rPr lang="en-US" dirty="0"/>
              <a:t>Install the Python extension </a:t>
            </a:r>
            <a:br>
              <a:rPr lang="en-US" dirty="0"/>
            </a:br>
            <a:r>
              <a:rPr lang="en-US" dirty="0"/>
              <a:t>(by Microsoft)</a:t>
            </a:r>
          </a:p>
          <a:p>
            <a:r>
              <a:rPr lang="en-US" dirty="0"/>
              <a:t>Search for “</a:t>
            </a:r>
            <a:r>
              <a:rPr lang="en-US" dirty="0" err="1"/>
              <a:t>jupyter</a:t>
            </a:r>
            <a:r>
              <a:rPr lang="en-US" dirty="0"/>
              <a:t>”</a:t>
            </a:r>
          </a:p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extension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Python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670DB-9E2C-63AC-3CDA-D01CF196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54" y="1864136"/>
            <a:ext cx="5916121" cy="5138146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55400098-CAA7-5363-A550-D2B3D0353B7A}"/>
              </a:ext>
            </a:extLst>
          </p:cNvPr>
          <p:cNvSpPr/>
          <p:nvPr/>
        </p:nvSpPr>
        <p:spPr>
          <a:xfrm>
            <a:off x="5185419" y="3200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2D433F-87ED-D6CD-1419-E7478DBA383C}"/>
              </a:ext>
            </a:extLst>
          </p:cNvPr>
          <p:cNvSpPr/>
          <p:nvPr/>
        </p:nvSpPr>
        <p:spPr>
          <a:xfrm>
            <a:off x="6154615" y="3200400"/>
            <a:ext cx="304800" cy="304801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037DE4-BCC5-E668-EE75-EB56DA6E4D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r>
              <a:rPr lang="en-US" dirty="0"/>
              <a:t>VS Code works best if you use a dedicated project folder:</a:t>
            </a:r>
          </a:p>
          <a:p>
            <a:pPr lvl="1"/>
            <a:r>
              <a:rPr lang="en-US" dirty="0"/>
              <a:t>Create a folder for your project</a:t>
            </a:r>
          </a:p>
          <a:p>
            <a:pPr lvl="1"/>
            <a:r>
              <a:rPr lang="en-US" dirty="0"/>
              <a:t>Open the folder in VS Code</a:t>
            </a:r>
          </a:p>
          <a:p>
            <a:pPr lvl="2"/>
            <a:r>
              <a:rPr lang="en-US" dirty="0"/>
              <a:t>File -&gt; Open Folder</a:t>
            </a:r>
          </a:p>
          <a:p>
            <a:pPr lvl="1"/>
            <a:r>
              <a:rPr lang="en-US" dirty="0"/>
              <a:t>Create subfolders and code files as required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2169B-FEE1-4F6C-8958-D4026C7F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well-organized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E1A8C-2687-1435-1CC6-EAFE6FF64F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B4873-0FEB-2913-FAB8-700C4DF3A9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440D5-2C64-E1F1-DC54-47A3BEDE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4615"/>
            <a:ext cx="5823343" cy="499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BA19B3-7ADF-B5CE-5310-F017E2E0A9BB}"/>
              </a:ext>
            </a:extLst>
          </p:cNvPr>
          <p:cNvSpPr txBox="1"/>
          <p:nvPr/>
        </p:nvSpPr>
        <p:spPr>
          <a:xfrm>
            <a:off x="6248400" y="6595542"/>
            <a:ext cx="68747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</a:t>
            </a:r>
            <a:r>
              <a:rPr lang="en-US" sz="100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https://dartgo.org/rds-example-project</a:t>
            </a:r>
            <a:endParaRPr lang="en-US" sz="100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63822-E640-2AD2-4784-200B095C4AB9}"/>
              </a:ext>
            </a:extLst>
          </p:cNvPr>
          <p:cNvGrpSpPr/>
          <p:nvPr/>
        </p:nvGrpSpPr>
        <p:grpSpPr>
          <a:xfrm>
            <a:off x="4561452" y="1981200"/>
            <a:ext cx="2111539" cy="579287"/>
            <a:chOff x="4561452" y="1981200"/>
            <a:chExt cx="2111539" cy="57928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DB8F39-73C4-DA6D-2EDC-97EF079F0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0398" y="2302713"/>
              <a:ext cx="1052593" cy="257774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5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100AF9-0ED1-F2FB-AB1B-A1BA71D2B80C}"/>
                </a:ext>
              </a:extLst>
            </p:cNvPr>
            <p:cNvSpPr txBox="1"/>
            <p:nvPr/>
          </p:nvSpPr>
          <p:spPr>
            <a:xfrm>
              <a:off x="4561452" y="1981200"/>
              <a:ext cx="1585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Project folder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FF6FA9-EC1D-3E82-AF51-CB7FC7908EEE}"/>
              </a:ext>
            </a:extLst>
          </p:cNvPr>
          <p:cNvGrpSpPr/>
          <p:nvPr/>
        </p:nvGrpSpPr>
        <p:grpSpPr>
          <a:xfrm>
            <a:off x="7695302" y="1681897"/>
            <a:ext cx="2710486" cy="1867980"/>
            <a:chOff x="7695302" y="1681897"/>
            <a:chExt cx="2710486" cy="18679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95B8D9-C3B7-E86D-B293-042CA4E52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5302" y="1954615"/>
              <a:ext cx="1448698" cy="1595262"/>
            </a:xfrm>
            <a:prstGeom prst="line">
              <a:avLst/>
            </a:prstGeom>
            <a:ln w="28575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95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4A1948-A685-4150-7640-17E272EE6905}"/>
                </a:ext>
              </a:extLst>
            </p:cNvPr>
            <p:cNvSpPr txBox="1"/>
            <p:nvPr/>
          </p:nvSpPr>
          <p:spPr>
            <a:xfrm>
              <a:off x="9107484" y="1681897"/>
              <a:ext cx="1298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Notebooks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D14373-94A2-2938-1E3B-47DB359EFB52}"/>
              </a:ext>
            </a:extLst>
          </p:cNvPr>
          <p:cNvGrpSpPr/>
          <p:nvPr/>
        </p:nvGrpSpPr>
        <p:grpSpPr>
          <a:xfrm>
            <a:off x="7010400" y="1626974"/>
            <a:ext cx="2020177" cy="1651648"/>
            <a:chOff x="7010400" y="1626974"/>
            <a:chExt cx="2020177" cy="165164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25D58E-E48B-BF81-E4C3-CB9495CD4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954615"/>
              <a:ext cx="1409251" cy="1324007"/>
            </a:xfrm>
            <a:prstGeom prst="line">
              <a:avLst/>
            </a:prstGeom>
            <a:ln w="28575">
              <a:gradFill flip="none" rotWithShape="1">
                <a:gsLst>
                  <a:gs pos="61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529665-C858-0D49-590E-315DF7E4C03E}"/>
                </a:ext>
              </a:extLst>
            </p:cNvPr>
            <p:cNvSpPr txBox="1"/>
            <p:nvPr/>
          </p:nvSpPr>
          <p:spPr>
            <a:xfrm>
              <a:off x="7845637" y="162697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Subfolder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6364E-D6D3-CD7A-5861-3772CF29B5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63550" indent="-455613">
              <a:buSzPct val="80000"/>
              <a:buFont typeface="System Font Regular"/>
              <a:buChar char="📦"/>
            </a:pPr>
            <a:r>
              <a:rPr lang="en-US" dirty="0">
                <a:hlinkClick r:id="rId2"/>
              </a:rPr>
              <a:t>Setting up a virtual environment for your project</a:t>
            </a:r>
            <a:endParaRPr lang="en-US" dirty="0"/>
          </a:p>
          <a:p>
            <a:pPr marL="463550" indent="-455613">
              <a:buSzPct val="80000"/>
              <a:buFont typeface="System Font Regular"/>
              <a:buChar char="🐛"/>
            </a:pPr>
            <a:r>
              <a:rPr lang="en-US" dirty="0">
                <a:hlinkClick r:id="rId3"/>
              </a:rPr>
              <a:t>Debugging Python in VS 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(watch </a:t>
            </a:r>
            <a:r>
              <a:rPr lang="en-US" dirty="0">
                <a:hlinkClick r:id="rId4"/>
              </a:rPr>
              <a:t>this space </a:t>
            </a:r>
            <a:r>
              <a:rPr lang="en-US" dirty="0"/>
              <a:t>for an upcoming workshop on this topic!)</a:t>
            </a:r>
          </a:p>
          <a:p>
            <a:pPr marL="463550" indent="-455613">
              <a:buSzPct val="80000"/>
              <a:buFont typeface="System Font Regular"/>
              <a:buChar char="🪄"/>
            </a:pPr>
            <a:r>
              <a:rPr lang="en-US" dirty="0">
                <a:hlinkClick r:id="rId5"/>
              </a:rPr>
              <a:t>Automatically format your code (and flag potential problems)</a:t>
            </a:r>
            <a:endParaRPr lang="en-US" dirty="0"/>
          </a:p>
          <a:p>
            <a:pPr marL="463550" indent="-455613">
              <a:buSzPct val="80000"/>
              <a:buFont typeface="System Font Regular"/>
              <a:buChar char="👉"/>
            </a:pPr>
            <a:r>
              <a:rPr lang="en-US" dirty="0">
                <a:hlinkClick r:id="rId6"/>
              </a:rPr>
              <a:t>More on our Research Guide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70339-3FEA-D2E3-EE35-24662098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C63D-93D9-7C21-4656-093FD73386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17869-8CB2-083C-7130-B08ED943D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657600"/>
            <a:ext cx="11540493" cy="3016138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www.library.dartmouth.edu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/research-data-services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799"/>
            <a:ext cx="11718090" cy="1478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Next Steps</a:t>
            </a:r>
            <a:br>
              <a:rPr lang="en-AU" sz="4400" dirty="0"/>
            </a:br>
            <a:r>
              <a:rPr lang="en-AU" sz="3600" dirty="0">
                <a:latin typeface="National 2" panose="020B0504030502020203" pitchFamily="34" charset="77"/>
              </a:rPr>
              <a:t>Computational Text Analysis Week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A825A7-0EB0-9416-342F-E9126F2D3A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641892" cy="4127303"/>
          </a:xfrm>
        </p:spPr>
        <p:txBody>
          <a:bodyPr/>
          <a:lstStyle/>
          <a:p>
            <a:pPr marL="457200" indent="-457200">
              <a:buSzPct val="80000"/>
              <a:buFont typeface="System Font Regular"/>
              <a:buChar char="🏅"/>
            </a:pPr>
            <a:r>
              <a:rPr lang="en-US" dirty="0"/>
              <a:t>Three days of intense Python taming and Text Analysis are behind you!</a:t>
            </a:r>
          </a:p>
          <a:p>
            <a:pPr marL="457200" indent="-457200"/>
            <a:endParaRPr lang="en-US" dirty="0"/>
          </a:p>
          <a:p>
            <a:pPr marL="457200" indent="-457200">
              <a:buSzPct val="80000"/>
              <a:buFont typeface="System Font Regular"/>
              <a:buChar char="🧭"/>
            </a:pPr>
            <a:r>
              <a:rPr lang="en-US" dirty="0"/>
              <a:t>Where to go from here?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537B6-00C1-A1AB-84FB-EA3C34B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made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B7D6-B52E-5561-310B-17585D804B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83D4F-01BA-FFE0-2734-964873E6F6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9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0E0AE-B72E-12D7-E147-48A89DE6D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9250" indent="-341313">
              <a:buSzPct val="80000"/>
              <a:buFont typeface="System Font Regular"/>
              <a:buChar char="🎓"/>
            </a:pPr>
            <a:r>
              <a:rPr lang="en-US" dirty="0"/>
              <a:t>Dartmouth’s </a:t>
            </a:r>
            <a:r>
              <a:rPr lang="en-US" dirty="0" err="1"/>
              <a:t>JupyterHub</a:t>
            </a:r>
            <a:r>
              <a:rPr lang="en-US" dirty="0"/>
              <a:t> is a great place to teach, but:</a:t>
            </a:r>
          </a:p>
          <a:p>
            <a:pPr lvl="1"/>
            <a:r>
              <a:rPr lang="en-US" dirty="0"/>
              <a:t>Computational resources and storage space are limited</a:t>
            </a:r>
          </a:p>
          <a:p>
            <a:pPr lvl="1"/>
            <a:r>
              <a:rPr lang="en-US" dirty="0"/>
              <a:t>Working with datasets can get tedious (uploading and managing files)</a:t>
            </a:r>
          </a:p>
          <a:p>
            <a:pPr lvl="1"/>
            <a:r>
              <a:rPr lang="en-US" dirty="0"/>
              <a:t>The Hub gets regularly reset to “factory settings” at the end of a term</a:t>
            </a:r>
          </a:p>
          <a:p>
            <a:pPr marL="349250" indent="-342900">
              <a:buSzPct val="80000"/>
              <a:buFont typeface="System Font Regular"/>
              <a:buChar char="💻"/>
            </a:pPr>
            <a:r>
              <a:rPr lang="en-US" dirty="0"/>
              <a:t>For your own projects, we recommend working on your own computer</a:t>
            </a:r>
          </a:p>
          <a:p>
            <a:pPr marL="349250" indent="-342900">
              <a:buSzPct val="80000"/>
              <a:buFont typeface="System Font Regular"/>
              <a:buChar char="👍"/>
            </a:pPr>
            <a:r>
              <a:rPr lang="en-US" dirty="0"/>
              <a:t>The following slides will walk you through our </a:t>
            </a:r>
            <a:r>
              <a:rPr lang="en-US" i="1" dirty="0"/>
              <a:t>recommended </a:t>
            </a:r>
            <a:r>
              <a:rPr lang="en-US" i="1" dirty="0" err="1"/>
              <a:t>setup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C6AF5-974B-F08F-641C-0EAAC67F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local!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1563-1FEC-0CC8-4BA0-6243B9F50F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41F3F-6E6E-BD3B-A3FE-39A3499BF4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0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E16C3-C914-F124-DCFA-3BE626F18B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8630" indent="-514350">
              <a:buFont typeface="+mj-lt"/>
              <a:buAutoNum type="arabicPeriod"/>
            </a:pPr>
            <a:r>
              <a:rPr lang="en-US" dirty="0"/>
              <a:t>The Python interpreter and standard libraries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A code editor: Visual Studio Code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A well-organized project folder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???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Success!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29E80-F0D9-9E9A-3AB6-C428FFD1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CD16A-79B7-414A-C14E-56AABE10D3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7B3A-FD60-5561-4930-34C2EF6E95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9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130A8-777E-FB91-38C6-59DE2559B3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349250" indent="-341313">
              <a:buSzPct val="80000"/>
              <a:buFont typeface="System Font Regular"/>
              <a:buChar char="🐍"/>
            </a:pPr>
            <a:r>
              <a:rPr lang="en-US" dirty="0"/>
              <a:t>Python is available in many distributions</a:t>
            </a:r>
          </a:p>
          <a:p>
            <a:pPr marL="349250" indent="-341313">
              <a:buSzPct val="80000"/>
              <a:buFont typeface="System Font Regular"/>
              <a:buChar char="🎁"/>
            </a:pPr>
            <a:r>
              <a:rPr lang="en-US" dirty="0"/>
              <a:t>Anaconda, for example, bundles many third-party data science libraries and some additional tools with the official basic Python</a:t>
            </a:r>
          </a:p>
          <a:p>
            <a:pPr marL="349250" indent="-341313">
              <a:buSzPct val="80000"/>
              <a:buFont typeface="System Font Regular"/>
              <a:buChar char="👎"/>
            </a:pPr>
            <a:r>
              <a:rPr lang="en-US" dirty="0"/>
              <a:t>To get started, we recommend against using such bundles:</a:t>
            </a:r>
          </a:p>
          <a:p>
            <a:pPr lvl="1"/>
            <a:r>
              <a:rPr lang="en-US" dirty="0"/>
              <a:t>They can contain a lot of advanced features or libraries you may not need</a:t>
            </a:r>
            <a:br>
              <a:rPr lang="en-US" dirty="0"/>
            </a:br>
            <a:r>
              <a:rPr lang="en-US" dirty="0"/>
              <a:t>(Anaconda: 5 GB versus “vanilla” Python: 0.09 GB)</a:t>
            </a:r>
          </a:p>
          <a:p>
            <a:pPr lvl="1"/>
            <a:r>
              <a:rPr lang="en-US" dirty="0"/>
              <a:t>They can make it more difficult to understand your programming environment</a:t>
            </a:r>
          </a:p>
          <a:p>
            <a:pPr marL="346075" indent="-339725">
              <a:buSzPct val="80000"/>
              <a:buFont typeface="System Font Regular"/>
              <a:buChar char="👍"/>
            </a:pPr>
            <a:r>
              <a:rPr lang="en-US" dirty="0">
                <a:latin typeface="National 2 Medium" panose="020B0504030502020203" pitchFamily="34" charset="77"/>
              </a:rPr>
              <a:t>Note: </a:t>
            </a:r>
            <a:r>
              <a:rPr lang="en-US" dirty="0"/>
              <a:t>If you already have Anaconda installed and are comfortable using it, that’s great, too!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D8C18-6E5B-B645-938E-62B8298C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 and standard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2A-C578-F282-AEBF-FCFFED835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3C07-9733-CEBF-784D-22E9492BF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8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130A8-777E-FB91-38C6-59DE2559B3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Download the official Python distribution for your system: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Consider using one version older than the most recent one</a:t>
            </a:r>
          </a:p>
          <a:p>
            <a:pPr lvl="2"/>
            <a:r>
              <a:rPr lang="en-US" dirty="0"/>
              <a:t>For example, use 3.11 instead of 3.12 (as of December 2023)</a:t>
            </a:r>
          </a:p>
          <a:p>
            <a:pPr lvl="2"/>
            <a:r>
              <a:rPr lang="en-US" dirty="0"/>
              <a:t>Not all third-party libraries may have already been made compatible with a brand-new version of Python</a:t>
            </a:r>
          </a:p>
          <a:p>
            <a:r>
              <a:rPr lang="en-US" dirty="0"/>
              <a:t>Install as normal for your system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D8C18-6E5B-B645-938E-62B8298C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 and standard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2A-C578-F282-AEBF-FCFFED835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3C07-9733-CEBF-784D-22E9492BF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03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01638" indent="-401638">
              <a:buSzPct val="80000"/>
              <a:buFont typeface="System Font Regular"/>
              <a:buChar char="🦸"/>
            </a:pPr>
            <a:r>
              <a:rPr lang="en-US" dirty="0"/>
              <a:t>A code editor is a text editor with coding-related superpowers</a:t>
            </a:r>
          </a:p>
          <a:p>
            <a:pPr marL="401638" indent="-393700">
              <a:buSzPct val="80000"/>
              <a:buFont typeface="System Font Regular"/>
              <a:buChar char="🤔"/>
            </a:pPr>
            <a:r>
              <a:rPr lang="en-US" dirty="0"/>
              <a:t>Many such editors are available for Python (Spyder, PyCharm, …)</a:t>
            </a:r>
          </a:p>
          <a:p>
            <a:pPr marL="401638" indent="-447675">
              <a:buFont typeface="System Font Regular"/>
              <a:buChar char="🫶"/>
            </a:pPr>
            <a:r>
              <a:rPr lang="en-US" dirty="0"/>
              <a:t>Our recommendation: Visual Studio Code</a:t>
            </a:r>
          </a:p>
          <a:p>
            <a:pPr marL="804863" lvl="1" indent="-341313">
              <a:buSzPct val="80000"/>
              <a:buFont typeface="System Font Regular"/>
              <a:buChar char="❤️"/>
            </a:pPr>
            <a:r>
              <a:rPr lang="en-US" dirty="0"/>
              <a:t>Free, open-source</a:t>
            </a:r>
          </a:p>
          <a:p>
            <a:pPr marL="804863" lvl="1" indent="-341313">
              <a:buSzPct val="80000"/>
              <a:buFont typeface="System Font Regular"/>
              <a:buChar char="🌎"/>
            </a:pPr>
            <a:r>
              <a:rPr lang="en-US" dirty="0"/>
              <a:t>Huge user base</a:t>
            </a:r>
          </a:p>
          <a:p>
            <a:pPr marL="804863" lvl="1" indent="-341313">
              <a:buSzPct val="80000"/>
              <a:buFont typeface="System Font Regular"/>
              <a:buChar char="🧩"/>
            </a:pPr>
            <a:r>
              <a:rPr lang="en-US" dirty="0"/>
              <a:t>Modular design using extensions (“There is an extension for that!”)</a:t>
            </a:r>
          </a:p>
          <a:p>
            <a:pPr marL="804863" lvl="1" indent="-341313">
              <a:buSzPct val="80000"/>
              <a:buFont typeface="System Font Regular"/>
              <a:buChar char="🧰"/>
            </a:pPr>
            <a:r>
              <a:rPr lang="en-US" dirty="0"/>
              <a:t>Simple to use, yet many powerful (but entirely optional)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editor: Visual Studio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Download the version for your system from the official website: 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Install as normal for your system</a:t>
            </a:r>
          </a:p>
          <a:p>
            <a:r>
              <a:rPr lang="en-US" dirty="0"/>
              <a:t>Open VS Code from your applications menu (or desktop shortcut)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editor: Visual Studio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12058</TotalTime>
  <Words>890</Words>
  <Application>Microsoft Macintosh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Next Steps Computational Text Analysis Week</vt:lpstr>
      <vt:lpstr>You made it!</vt:lpstr>
      <vt:lpstr>Code local!</vt:lpstr>
      <vt:lpstr>Steps</vt:lpstr>
      <vt:lpstr>Python interpreter and standard library</vt:lpstr>
      <vt:lpstr>Python interpreter and standard library</vt:lpstr>
      <vt:lpstr>A code editor: Visual Studio Code</vt:lpstr>
      <vt:lpstr>A code editor: Visual Studio Code</vt:lpstr>
      <vt:lpstr>Support for Python and Jupyter notebooks</vt:lpstr>
      <vt:lpstr>A well-organized project folder</vt:lpstr>
      <vt:lpstr>More next steps</vt:lpstr>
      <vt:lpstr>About the Reproducible Research Group</vt:lpstr>
      <vt:lpstr>About Research Data Services</vt:lpstr>
      <vt:lpstr>Work with us</vt:lpstr>
      <vt:lpstr>Thank you!    https://www.library.dartmouth.edu/research-data-services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493</cp:revision>
  <cp:lastPrinted>2018-02-22T17:02:12Z</cp:lastPrinted>
  <dcterms:created xsi:type="dcterms:W3CDTF">2022-10-13T16:56:26Z</dcterms:created>
  <dcterms:modified xsi:type="dcterms:W3CDTF">2023-11-28T19:23:14Z</dcterms:modified>
  <cp:category/>
</cp:coreProperties>
</file>