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0000500000000000000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07e7221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07e7221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07e72217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07e72217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07e72217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07e72217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07e72217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07e72217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07e72217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07e72217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e46c5e1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e46c5e14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e46c5e1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e46c5e1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7e7221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7e7221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6e3c9d22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6e3c9d22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07e72217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07e72217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07e72217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07e72217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2">
  <p:cSld name="Divider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1" y="-1"/>
            <a:ext cx="9144000" cy="51435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txBody>
          <a:bodyPr spcFirstLastPara="1" wrap="square" lIns="58925" tIns="29450" rIns="58925" bIns="29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41132" y="1060422"/>
            <a:ext cx="55422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241131" y="1774229"/>
            <a:ext cx="554430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lt1"/>
                </a:solidFill>
              </a:defRPr>
            </a:lvl1pPr>
            <a:lvl2pPr marL="914400" lvl="1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/>
            </a:lvl6pPr>
            <a:lvl7pPr marL="3200400" lvl="6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marL="3657600" lvl="7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marL="4114800" lvl="8" indent="-3048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1787287" y="138195"/>
            <a:ext cx="5569500" cy="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506273" y="4913610"/>
            <a:ext cx="392400" cy="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83193" y="1050375"/>
            <a:ext cx="2067387" cy="360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33" y="184771"/>
            <a:ext cx="204310" cy="20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5778" y="183044"/>
            <a:ext cx="907062" cy="98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Lj7MSHXWgyjBCvzJzCJOJUZdvo1nz8i/view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ive.google.com/file/d/18W35jFiLFMHuxuQZ8HCuiV_XQ-eQVllG/view?usp=sharing" TargetMode="External"/><Relationship Id="rId4" Type="http://schemas.openxmlformats.org/officeDocument/2006/relationships/hyperlink" Target="https://drive.google.com/file/d/1v5jPw5J6m2iexpVX0ldROrQuW6WlGcbi/view?usp=shari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ctions.dartmouth.edu/occom/html/occom/validation/768609-2-valida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348325" y="990800"/>
            <a:ext cx="84786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Computational Text Analysis Day 2:</a:t>
            </a:r>
            <a:endParaRPr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by the Numbers: </a:t>
            </a:r>
            <a:r>
              <a:rPr lang="en">
                <a:highlight>
                  <a:srgbClr val="3D85C6"/>
                </a:highlight>
              </a:rPr>
              <a:t>Text Analysis Methods</a:t>
            </a:r>
            <a:endParaRPr>
              <a:highlight>
                <a:srgbClr val="3D85C6"/>
              </a:highlight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Mikecz, Lora Leligdon, and Simon Stone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Data Services, Dartmouth Libraries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Google Colab Links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Text Analysis Basics - One Text: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https://drive.google.com/file/d/1mLj7MSHXWgyjBCvzJzCJOJUZdvo1nz8i/view?usp=sharing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Text Analysis Basics: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https://drive.google.com/file/d/1v5jPw5J6m2iexpVX0ldROrQuW6WlGcbi/view?usp=sharing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Word Vectors: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https://drive.google.com/file/d/18W35jFiLFMHuxuQZ8HCuiV_XQ-eQVllG/view?usp=sharing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Examine Taylor Swift text corpora: folder structure, metadata file, lyric texts: 1) What steps would you have to undergo to prepare this corpus for analysis? 2) How / from where could you find information for doing this? 3) What questions would you like to ask of this dataset?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data, text as data, textual data, text metadata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“Natural language”/ aka “human language” text: Majority of data now being produced and stored on computers and other digital devices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Now computers are producing their own natural language texts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Text Analysis, aka…: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6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Literary Studies: Distant Reading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Humanities: part of Cultural Analytics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Science: Natural Language Processing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Linguistics: Computational Linguistics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Sociology: quantitative narrative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Various: Text Mining, Macro-analysis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More… 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Related: bibliometrics</a:t>
            </a:r>
            <a:endParaRPr sz="1400"/>
          </a:p>
        </p:txBody>
      </p:sp>
      <p:sp>
        <p:nvSpPr>
          <p:cNvPr id="82" name="Google Shape;82;p16"/>
          <p:cNvSpPr txBox="1"/>
          <p:nvPr/>
        </p:nvSpPr>
        <p:spPr>
          <a:xfrm>
            <a:off x="5632650" y="1422975"/>
            <a:ext cx="2646000" cy="9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Defined by what is new or different</a:t>
            </a:r>
            <a:endParaRPr sz="1800">
              <a:solidFill>
                <a:srgbClr val="00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Texts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←—----------------------------------&gt; Cleaned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Original ←—--------------------------------&gt;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Standardized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Unstructured ←—-----------------------------&gt; Structured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Plain Text ←—-------------------------------&gt; Encoded / “Marked Up”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Human-generated ←—-----------------------&gt; computer-generated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Letters, Tweets, Novels, Reports, Poems, Patient Records, Emails,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9729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Analysis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772732"/>
            <a:ext cx="8520600" cy="3796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Quantitative ←—--------------------------&gt; Qualitative</a:t>
            </a:r>
            <a:endParaRPr sz="1600"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Deductive ←—-----------------------------&gt;Inductive</a:t>
            </a:r>
            <a:endParaRPr sz="1600"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                          Abductive?</a:t>
            </a:r>
            <a:endParaRPr sz="1600"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Micro ←—-------------------------------------&gt; Macro</a:t>
            </a:r>
            <a:endParaRPr sz="1600"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                           Meso?</a:t>
            </a:r>
            <a:endParaRPr sz="1600"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Manual ←—------------------------------------&gt; Automated</a:t>
            </a:r>
            <a:endParaRPr sz="1600"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                          Semi-automated?</a:t>
            </a:r>
            <a:endParaRPr sz="1600"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Programmatic ←—--------------------------------&gt; Machine Learning / AI</a:t>
            </a:r>
            <a:endParaRPr sz="1600" dirty="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Machine Learning:</a:t>
            </a:r>
            <a:br>
              <a:rPr lang="en" sz="1600" dirty="0"/>
            </a:br>
            <a:r>
              <a:rPr lang="en" sz="1600" dirty="0"/>
              <a:t>Supervised ←—---------------------------------------&gt;Unsupervised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 Analysis Methods	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frequencies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Vectorization: from words to numbers in a semantic space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Sentimental analysis (importance of adjectives)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Entity Recognition (proper nouns)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Stylometry (“stop words” - conjunctions, articles, transition words,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Modeling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generation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Generative AI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Text summarization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Texts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analysis…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Digitization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Error-checking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Divide text into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Words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Remove non-meaningful words?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Lower-cased?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Lemmas? (play rather than played or player)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N-grams (combinations of words)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(Semi-?) automatically identify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Named entities (place / people names)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Parts of speech (nouns, verbs, etc.)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dates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Encoding?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solidFill>
                  <a:srgbClr val="3D85C6"/>
                </a:solidFill>
              </a:rPr>
              <a:t>&lt;persName </a:t>
            </a:r>
            <a:r>
              <a:rPr lang="en">
                <a:solidFill>
                  <a:srgbClr val="A64D79"/>
                </a:solidFill>
              </a:rPr>
              <a:t>genID= “Marta Quispe”</a:t>
            </a:r>
            <a:r>
              <a:rPr lang="en">
                <a:solidFill>
                  <a:srgbClr val="3D85C6"/>
                </a:solidFill>
              </a:rPr>
              <a:t>&gt;</a:t>
            </a:r>
            <a:r>
              <a:rPr lang="en"/>
              <a:t>Marta</a:t>
            </a:r>
            <a:r>
              <a:rPr lang="en">
                <a:solidFill>
                  <a:srgbClr val="3D85C6"/>
                </a:solidFill>
              </a:rPr>
              <a:t>&lt;/persName&gt;</a:t>
            </a:r>
            <a:r>
              <a:rPr lang="en"/>
              <a:t> arrived in </a:t>
            </a:r>
            <a:r>
              <a:rPr lang="en">
                <a:solidFill>
                  <a:srgbClr val="3D85C6"/>
                </a:solidFill>
              </a:rPr>
              <a:t>&lt;placeName&gt;</a:t>
            </a:r>
            <a:r>
              <a:rPr lang="en"/>
              <a:t>Cusco </a:t>
            </a:r>
            <a:r>
              <a:rPr lang="en">
                <a:solidFill>
                  <a:srgbClr val="3D85C6"/>
                </a:solidFill>
              </a:rPr>
              <a:t>&lt;/placeName&gt;</a:t>
            </a:r>
            <a:r>
              <a:rPr lang="en"/>
              <a:t> on the </a:t>
            </a:r>
            <a:r>
              <a:rPr lang="en">
                <a:solidFill>
                  <a:srgbClr val="3D85C6"/>
                </a:solidFill>
              </a:rPr>
              <a:t>&lt;date </a:t>
            </a:r>
            <a:r>
              <a:rPr lang="en">
                <a:solidFill>
                  <a:srgbClr val="A64D79"/>
                </a:solidFill>
              </a:rPr>
              <a:t>when = “1993-12-03”</a:t>
            </a:r>
            <a:r>
              <a:rPr lang="en">
                <a:solidFill>
                  <a:srgbClr val="3D85C6"/>
                </a:solidFill>
              </a:rPr>
              <a:t>&gt;</a:t>
            </a:r>
            <a:r>
              <a:rPr lang="en"/>
              <a:t>3rd of December</a:t>
            </a:r>
            <a:r>
              <a:rPr lang="en">
                <a:solidFill>
                  <a:srgbClr val="3D85C6"/>
                </a:solidFill>
              </a:rPr>
              <a:t>&lt;/date&gt;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JHub</a:t>
            </a:r>
            <a:endParaRPr i="1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Open </a:t>
            </a:r>
            <a:r>
              <a:rPr lang="en" b="1">
                <a:solidFill>
                  <a:schemeClr val="accent4"/>
                </a:solidFill>
              </a:rPr>
              <a:t>jhub.dartmouth.edu</a:t>
            </a:r>
            <a:r>
              <a:rPr lang="en"/>
              <a:t> in a browser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Click </a:t>
            </a:r>
            <a:r>
              <a:rPr lang="en">
                <a:solidFill>
                  <a:schemeClr val="accent4"/>
                </a:solidFill>
              </a:rPr>
              <a:t>“Start Server”</a:t>
            </a:r>
            <a:endParaRPr>
              <a:solidFill>
                <a:schemeClr val="accent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Select </a:t>
            </a:r>
            <a:r>
              <a:rPr lang="en">
                <a:solidFill>
                  <a:schemeClr val="accent4"/>
                </a:solidFill>
              </a:rPr>
              <a:t>“Reproducible Research Workshops”</a:t>
            </a:r>
            <a:endParaRPr>
              <a:solidFill>
                <a:schemeClr val="accent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You should see a status bar on your screen (like the one below). Let it load in the background while listening to this intro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13" y="2975072"/>
            <a:ext cx="6191374" cy="18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JupyterHub 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20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Open </a:t>
            </a:r>
            <a:r>
              <a:rPr lang="en" sz="1800" b="1">
                <a:solidFill>
                  <a:schemeClr val="accent4"/>
                </a:solidFill>
              </a:rPr>
              <a:t>jhub.dartmouth.edu</a:t>
            </a:r>
            <a:r>
              <a:rPr lang="en" sz="1800">
                <a:solidFill>
                  <a:schemeClr val="accent3"/>
                </a:solidFill>
              </a:rPr>
              <a:t> in a browser</a:t>
            </a:r>
            <a:endParaRPr sz="1800">
              <a:solidFill>
                <a:schemeClr val="accent3"/>
              </a:solidFill>
            </a:endParaRPr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Click </a:t>
            </a:r>
            <a:r>
              <a:rPr lang="en" sz="1800">
                <a:solidFill>
                  <a:schemeClr val="accent4"/>
                </a:solidFill>
              </a:rPr>
              <a:t>“Start Server”</a:t>
            </a:r>
            <a:endParaRPr sz="1800">
              <a:solidFill>
                <a:schemeClr val="accent4"/>
              </a:solidFill>
            </a:endParaRPr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Select </a:t>
            </a:r>
            <a:r>
              <a:rPr lang="en" sz="1800">
                <a:solidFill>
                  <a:schemeClr val="accent4"/>
                </a:solidFill>
              </a:rPr>
              <a:t>“Reproducible Research Workshops”</a:t>
            </a:r>
            <a:endParaRPr sz="1800">
              <a:solidFill>
                <a:schemeClr val="accent4"/>
              </a:solidFill>
            </a:endParaRPr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You should see a status bar on your screen (like the one below). It might take a few minutes to load.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2"/>
          </p:nvPr>
        </p:nvSpPr>
        <p:spPr>
          <a:xfrm>
            <a:off x="4939500" y="251975"/>
            <a:ext cx="3837000" cy="46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highlight>
                  <a:srgbClr val="1C4587"/>
                </a:highlight>
              </a:rPr>
              <a:t>OPENING ACTIVITY</a:t>
            </a:r>
            <a:endParaRPr>
              <a:solidFill>
                <a:srgbClr val="00FFFF"/>
              </a:solidFill>
              <a:highlight>
                <a:srgbClr val="1C4587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JHub’s folder directory on the left go to: </a:t>
            </a:r>
            <a:r>
              <a:rPr lang="en" sz="1400">
                <a:solidFill>
                  <a:srgbClr val="3D85C6"/>
                </a:solidFill>
              </a:rPr>
              <a:t>~/shared/RR-workshop-data/text_corpora/taylor_swift_data </a:t>
            </a:r>
            <a:endParaRPr sz="1400">
              <a:solidFill>
                <a:srgbClr val="3D85C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 a partner or two, browse through this dataset and discuss: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“data” is found here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steps would you need to do to prepare this corpus for analysis?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could you find help how to achieve these steps in Python?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questions would you like to ask of this dataset? What methods would you like to apply?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687</Words>
  <Application>Microsoft Office PowerPoint</Application>
  <PresentationFormat>On-screen Show (16:9)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Average</vt:lpstr>
      <vt:lpstr>Oswald</vt:lpstr>
      <vt:lpstr>Slate</vt:lpstr>
      <vt:lpstr>Computational Text Analysis Day 2: Text by the Numbers: Text Analysis Methods</vt:lpstr>
      <vt:lpstr>Text data, text as data, textual data, text metadata</vt:lpstr>
      <vt:lpstr>Computational Text Analysis, aka…:</vt:lpstr>
      <vt:lpstr>Types of Texts</vt:lpstr>
      <vt:lpstr>Types of Analysis</vt:lpstr>
      <vt:lpstr>Common Text Analysis Methods </vt:lpstr>
      <vt:lpstr>Processing Texts</vt:lpstr>
      <vt:lpstr>Load JHub</vt:lpstr>
      <vt:lpstr>Open JupyterHub </vt:lpstr>
      <vt:lpstr>Alternative Google Colab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Text Analysis Day 2: Text by the Numbers: Text Analysis Methods</dc:title>
  <dc:creator>Jeremy M. Mikecz</dc:creator>
  <cp:lastModifiedBy>Jeremy M. Mikecz</cp:lastModifiedBy>
  <cp:revision>2</cp:revision>
  <dcterms:modified xsi:type="dcterms:W3CDTF">2023-11-30T17:19:43Z</dcterms:modified>
</cp:coreProperties>
</file>