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5" r:id="rId2"/>
    <p:sldId id="284" r:id="rId3"/>
    <p:sldId id="323" r:id="rId4"/>
    <p:sldId id="324" r:id="rId5"/>
    <p:sldId id="325" r:id="rId6"/>
    <p:sldId id="327" r:id="rId7"/>
    <p:sldId id="328" r:id="rId8"/>
    <p:sldId id="326" r:id="rId9"/>
    <p:sldId id="329" r:id="rId10"/>
    <p:sldId id="330" r:id="rId11"/>
    <p:sldId id="331" r:id="rId12"/>
    <p:sldId id="332" r:id="rId13"/>
    <p:sldId id="302" r:id="rId14"/>
    <p:sldId id="300" r:id="rId15"/>
    <p:sldId id="301" r:id="rId16"/>
    <p:sldId id="322" r:id="rId17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CE172-12BC-3845-B4BE-4058A57E0B55}">
          <p14:sldIdLst>
            <p14:sldId id="295"/>
            <p14:sldId id="284"/>
            <p14:sldId id="323"/>
            <p14:sldId id="324"/>
            <p14:sldId id="325"/>
            <p14:sldId id="327"/>
            <p14:sldId id="328"/>
            <p14:sldId id="326"/>
            <p14:sldId id="329"/>
            <p14:sldId id="330"/>
            <p14:sldId id="331"/>
            <p14:sldId id="332"/>
            <p14:sldId id="302"/>
            <p14:sldId id="300"/>
            <p14:sldId id="30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65" autoAdjust="0"/>
    <p:restoredTop sz="96241" autoAdjust="0"/>
  </p:normalViewPr>
  <p:slideViewPr>
    <p:cSldViewPr showGuides="1">
      <p:cViewPr varScale="1">
        <p:scale>
          <a:sx n="145" d="100"/>
          <a:sy n="145" d="100"/>
        </p:scale>
        <p:origin x="184" y="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Next Steps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Next Steps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dartmouth.edu/lib-digital-strategies/RDS/workshops/computational-tools/data-science-project-repo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python/debugging" TargetMode="External"/><Relationship Id="rId2" Type="http://schemas.openxmlformats.org/officeDocument/2006/relationships/hyperlink" Target="https://code.visualstudio.com/docs/python/python-tutorial#_create-a-virtual-environment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researchguides.dartmouth.edu/c.php?g=1313588&amp;p=9658071" TargetMode="External"/><Relationship Id="rId4" Type="http://schemas.openxmlformats.org/officeDocument/2006/relationships/hyperlink" Target="https://code.visualstudio.com/docs/python/formatt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December 1,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dirty="0"/>
              <a:t>Next Steps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8A7986-8808-38A7-0448-97DE7F0CEC8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774492" cy="4127303"/>
          </a:xfrm>
        </p:spPr>
        <p:txBody>
          <a:bodyPr/>
          <a:lstStyle/>
          <a:p>
            <a:r>
              <a:rPr lang="en-US" dirty="0"/>
              <a:t>Go to the Extensions tab</a:t>
            </a:r>
          </a:p>
          <a:p>
            <a:r>
              <a:rPr lang="en-US" dirty="0"/>
              <a:t>Search for “python”</a:t>
            </a:r>
          </a:p>
          <a:p>
            <a:r>
              <a:rPr lang="en-US" dirty="0"/>
              <a:t>Install the Python extension </a:t>
            </a:r>
            <a:br>
              <a:rPr lang="en-US" dirty="0"/>
            </a:br>
            <a:r>
              <a:rPr lang="en-US" dirty="0"/>
              <a:t>(by Microsoft)</a:t>
            </a:r>
          </a:p>
          <a:p>
            <a:r>
              <a:rPr lang="en-US" dirty="0"/>
              <a:t>Search for “</a:t>
            </a:r>
            <a:r>
              <a:rPr lang="en-US" dirty="0" err="1"/>
              <a:t>jupyter</a:t>
            </a:r>
            <a:r>
              <a:rPr lang="en-US" dirty="0"/>
              <a:t>”</a:t>
            </a:r>
          </a:p>
          <a:p>
            <a:r>
              <a:rPr lang="en-US" dirty="0"/>
              <a:t>Install the </a:t>
            </a:r>
            <a:r>
              <a:rPr lang="en-US" dirty="0" err="1"/>
              <a:t>Jupyter</a:t>
            </a:r>
            <a:r>
              <a:rPr lang="en-US" dirty="0"/>
              <a:t> extension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95CB-B2E3-2A38-668C-F5857E78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Python and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B3B96-A182-9BC0-0379-4444467FFF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F3933-C1C7-BE54-E719-3B0CB49EB2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9670DB-9E2C-63AC-3CDA-D01CF196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54" y="1864136"/>
            <a:ext cx="5916121" cy="5138146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55400098-CAA7-5363-A550-D2B3D0353B7A}"/>
              </a:ext>
            </a:extLst>
          </p:cNvPr>
          <p:cNvSpPr/>
          <p:nvPr/>
        </p:nvSpPr>
        <p:spPr>
          <a:xfrm>
            <a:off x="5185419" y="32004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62D433F-87ED-D6CD-1419-E7478DBA383C}"/>
              </a:ext>
            </a:extLst>
          </p:cNvPr>
          <p:cNvSpPr/>
          <p:nvPr/>
        </p:nvSpPr>
        <p:spPr>
          <a:xfrm>
            <a:off x="6154615" y="3200400"/>
            <a:ext cx="304800" cy="304801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83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037DE4-BCC5-E668-EE75-EB56DA6E4D7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774492" cy="4127303"/>
          </a:xfrm>
        </p:spPr>
        <p:txBody>
          <a:bodyPr/>
          <a:lstStyle/>
          <a:p>
            <a:r>
              <a:rPr lang="en-US" dirty="0"/>
              <a:t>VS Code works best if you use a dedicated project folder:</a:t>
            </a:r>
          </a:p>
          <a:p>
            <a:pPr lvl="1"/>
            <a:r>
              <a:rPr lang="en-US" dirty="0"/>
              <a:t>Create a folder for your project</a:t>
            </a:r>
          </a:p>
          <a:p>
            <a:pPr lvl="1"/>
            <a:r>
              <a:rPr lang="en-US" dirty="0"/>
              <a:t>Open the folder in VS Code</a:t>
            </a:r>
          </a:p>
          <a:p>
            <a:pPr lvl="2"/>
            <a:r>
              <a:rPr lang="en-US" dirty="0"/>
              <a:t>File -&gt; Open Folder</a:t>
            </a:r>
          </a:p>
          <a:p>
            <a:pPr lvl="1"/>
            <a:r>
              <a:rPr lang="en-US" dirty="0"/>
              <a:t>Create subfolders and code files as required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D2169B-FEE1-4F6C-8958-D4026C7F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well-organized project folder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E1A8C-2687-1435-1CC6-EAFE6FF64F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B4873-0FEB-2913-FAB8-700C4DF3A9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3440D5-2C64-E1F1-DC54-47A3BEDE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4615"/>
            <a:ext cx="5823343" cy="4991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BA19B3-7ADF-B5CE-5310-F017E2E0A9BB}"/>
              </a:ext>
            </a:extLst>
          </p:cNvPr>
          <p:cNvSpPr txBox="1"/>
          <p:nvPr/>
        </p:nvSpPr>
        <p:spPr>
          <a:xfrm>
            <a:off x="321509" y="6427113"/>
            <a:ext cx="12039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Example: </a:t>
            </a:r>
            <a:b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git.dartmouth.edu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/lib-digital-strategies/RDS/workshops/computational-tools/data-science-project-repo</a:t>
            </a:r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663822-E640-2AD2-4784-200B095C4AB9}"/>
              </a:ext>
            </a:extLst>
          </p:cNvPr>
          <p:cNvGrpSpPr/>
          <p:nvPr/>
        </p:nvGrpSpPr>
        <p:grpSpPr>
          <a:xfrm>
            <a:off x="4561452" y="1981200"/>
            <a:ext cx="2111539" cy="579287"/>
            <a:chOff x="4561452" y="1981200"/>
            <a:chExt cx="2111539" cy="57928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9DB8F39-73C4-DA6D-2EDC-97EF079F0E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20398" y="2302713"/>
              <a:ext cx="1052593" cy="257774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5000">
                    <a:schemeClr val="accent1"/>
                  </a:gs>
                </a:gsLst>
                <a:lin ang="0" scaled="1"/>
                <a:tileRect/>
              </a:gra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100AF9-0ED1-F2FB-AB1B-A1BA71D2B80C}"/>
                </a:ext>
              </a:extLst>
            </p:cNvPr>
            <p:cNvSpPr txBox="1"/>
            <p:nvPr/>
          </p:nvSpPr>
          <p:spPr>
            <a:xfrm>
              <a:off x="4561452" y="1981200"/>
              <a:ext cx="1585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1"/>
                  </a:solidFill>
                  <a:latin typeface="National 2" charset="0"/>
                </a:rPr>
                <a:t>Project folder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FF6FA9-EC1D-3E82-AF51-CB7FC7908EEE}"/>
              </a:ext>
            </a:extLst>
          </p:cNvPr>
          <p:cNvGrpSpPr/>
          <p:nvPr/>
        </p:nvGrpSpPr>
        <p:grpSpPr>
          <a:xfrm>
            <a:off x="7695302" y="1681897"/>
            <a:ext cx="2710486" cy="1867980"/>
            <a:chOff x="7695302" y="1681897"/>
            <a:chExt cx="2710486" cy="186798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895B8D9-C3B7-E86D-B293-042CA4E521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5302" y="1954615"/>
              <a:ext cx="1448698" cy="1595262"/>
            </a:xfrm>
            <a:prstGeom prst="line">
              <a:avLst/>
            </a:prstGeom>
            <a:ln w="28575">
              <a:gradFill flip="none" rotWithShape="1">
                <a:gsLst>
                  <a:gs pos="54000">
                    <a:schemeClr val="accent1">
                      <a:lumMod val="5000"/>
                      <a:lumOff val="95000"/>
                    </a:schemeClr>
                  </a:gs>
                  <a:gs pos="95000">
                    <a:schemeClr val="accent1"/>
                  </a:gs>
                </a:gsLst>
                <a:lin ang="0" scaled="1"/>
                <a:tileRect/>
              </a:gra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4A1948-A685-4150-7640-17E272EE6905}"/>
                </a:ext>
              </a:extLst>
            </p:cNvPr>
            <p:cNvSpPr txBox="1"/>
            <p:nvPr/>
          </p:nvSpPr>
          <p:spPr>
            <a:xfrm>
              <a:off x="9107484" y="1681897"/>
              <a:ext cx="1298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1"/>
                  </a:solidFill>
                  <a:latin typeface="National 2" charset="0"/>
                </a:rPr>
                <a:t>Notebooks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D14373-94A2-2938-1E3B-47DB359EFB52}"/>
              </a:ext>
            </a:extLst>
          </p:cNvPr>
          <p:cNvGrpSpPr/>
          <p:nvPr/>
        </p:nvGrpSpPr>
        <p:grpSpPr>
          <a:xfrm>
            <a:off x="7010400" y="1626974"/>
            <a:ext cx="2020177" cy="1651648"/>
            <a:chOff x="7010400" y="1626974"/>
            <a:chExt cx="2020177" cy="165164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425D58E-E48B-BF81-E4C3-CB9495CD4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1954615"/>
              <a:ext cx="1409251" cy="1324007"/>
            </a:xfrm>
            <a:prstGeom prst="line">
              <a:avLst/>
            </a:prstGeom>
            <a:ln w="28575">
              <a:gradFill flip="none" rotWithShape="1">
                <a:gsLst>
                  <a:gs pos="61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529665-C858-0D49-590E-315DF7E4C03E}"/>
                </a:ext>
              </a:extLst>
            </p:cNvPr>
            <p:cNvSpPr txBox="1"/>
            <p:nvPr/>
          </p:nvSpPr>
          <p:spPr>
            <a:xfrm>
              <a:off x="7845637" y="1626974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accent1"/>
                  </a:solidFill>
                  <a:latin typeface="National 2" charset="0"/>
                </a:rPr>
                <a:t>Subfolder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91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06364E-D6D3-CD7A-5861-3772CF29B5D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marL="463550" indent="-455613">
              <a:buSzPct val="80000"/>
              <a:buFont typeface="System Font Regular"/>
              <a:buChar char="📦"/>
            </a:pPr>
            <a:r>
              <a:rPr lang="en-US" dirty="0">
                <a:hlinkClick r:id="rId2"/>
              </a:rPr>
              <a:t>Setting up a virtual environment for your project</a:t>
            </a:r>
            <a:endParaRPr lang="en-US" dirty="0"/>
          </a:p>
          <a:p>
            <a:pPr marL="463550" indent="-455613">
              <a:buSzPct val="80000"/>
              <a:buFont typeface="System Font Regular"/>
              <a:buChar char="🐛"/>
            </a:pPr>
            <a:r>
              <a:rPr lang="en-US" dirty="0">
                <a:hlinkClick r:id="rId3"/>
              </a:rPr>
              <a:t>Debugging Python in VS Code</a:t>
            </a:r>
            <a:endParaRPr lang="en-US" dirty="0"/>
          </a:p>
          <a:p>
            <a:pPr marL="463550" indent="-455613">
              <a:buSzPct val="80000"/>
              <a:buFont typeface="System Font Regular"/>
              <a:buChar char="🪄"/>
            </a:pPr>
            <a:r>
              <a:rPr lang="en-US" dirty="0">
                <a:hlinkClick r:id="rId4"/>
              </a:rPr>
              <a:t>Automatically format your code (and flag potential problems)</a:t>
            </a:r>
            <a:endParaRPr lang="en-US" dirty="0"/>
          </a:p>
          <a:p>
            <a:pPr marL="463550" indent="-455613">
              <a:buSzPct val="80000"/>
              <a:buFont typeface="System Font Regular"/>
              <a:buChar char="👉"/>
            </a:pPr>
            <a:r>
              <a:rPr lang="en-US" dirty="0">
                <a:hlinkClick r:id="rId5"/>
              </a:rPr>
              <a:t>More on our Research Guide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170339-3FEA-D2E3-EE35-24662098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4C63D-93D9-7C21-4656-093FD73386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17869-8CB2-083C-7130-B08ED943D0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51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43A7-7A36-1CF7-B554-429BA162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" y="3657600"/>
            <a:ext cx="11540493" cy="3016138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https://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www.library.dartmouth.edu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/research-data-services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National 2" panose="020B0504030502020203" pitchFamily="34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7F7E9-BA72-8B3B-D64A-0F81F8F9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DCF33-F869-1DD8-097C-7EE4D2CD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98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799"/>
            <a:ext cx="11718090" cy="14787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AU" sz="4400" dirty="0"/>
              <a:t>Next Steps</a:t>
            </a:r>
            <a:br>
              <a:rPr lang="en-AU" sz="4400" dirty="0"/>
            </a:br>
            <a:r>
              <a:rPr lang="en-AU" sz="3600" dirty="0">
                <a:latin typeface="National 2" panose="020B0504030502020203" pitchFamily="34" charset="77"/>
              </a:rPr>
              <a:t>Computational Text Analysis Week</a:t>
            </a:r>
            <a:endParaRPr lang="en-AU" sz="5400" dirty="0">
              <a:latin typeface="National 2" panose="020B05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5074479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4114800"/>
            <a:ext cx="10461390" cy="91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A825A7-0EB0-9416-342F-E9126F2D3A7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641892" cy="4127303"/>
          </a:xfrm>
        </p:spPr>
        <p:txBody>
          <a:bodyPr/>
          <a:lstStyle/>
          <a:p>
            <a:pPr marL="457200" indent="-457200">
              <a:buSzPct val="80000"/>
              <a:buFont typeface="System Font Regular"/>
              <a:buChar char="🏅"/>
            </a:pPr>
            <a:r>
              <a:rPr lang="en-US" dirty="0"/>
              <a:t>Three days of intense Python taming and Text Analysis are behind you!</a:t>
            </a:r>
          </a:p>
          <a:p>
            <a:pPr marL="457200" indent="-457200"/>
            <a:endParaRPr lang="en-US" dirty="0"/>
          </a:p>
          <a:p>
            <a:pPr marL="457200" indent="-457200">
              <a:buSzPct val="80000"/>
              <a:buFont typeface="System Font Regular"/>
              <a:buChar char="🧭"/>
            </a:pPr>
            <a:r>
              <a:rPr lang="en-US" dirty="0"/>
              <a:t>Where to go from here?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8537B6-00C1-A1AB-84FB-EA3C34BC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made it!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8B7D6-B52E-5561-310B-17585D804B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83D4F-01BA-FFE0-2734-964873E6F6E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998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B0E0AE-B72E-12D7-E147-48A89DE6D3F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9250" indent="-341313">
              <a:buSzPct val="80000"/>
              <a:buFont typeface="System Font Regular"/>
              <a:buChar char="🎓"/>
            </a:pPr>
            <a:r>
              <a:rPr lang="en-US" dirty="0"/>
              <a:t>Dartmouth’s </a:t>
            </a:r>
            <a:r>
              <a:rPr lang="en-US" dirty="0" err="1"/>
              <a:t>JupyterHub</a:t>
            </a:r>
            <a:r>
              <a:rPr lang="en-US" dirty="0"/>
              <a:t> is a great place to teach, but:</a:t>
            </a:r>
          </a:p>
          <a:p>
            <a:pPr lvl="1"/>
            <a:r>
              <a:rPr lang="en-US" dirty="0"/>
              <a:t>Computational resources and storage space are limited</a:t>
            </a:r>
          </a:p>
          <a:p>
            <a:pPr lvl="1"/>
            <a:r>
              <a:rPr lang="en-US" dirty="0"/>
              <a:t>Working with datasets can get tedious (uploading and managing files)</a:t>
            </a:r>
          </a:p>
          <a:p>
            <a:pPr lvl="1"/>
            <a:r>
              <a:rPr lang="en-US" dirty="0"/>
              <a:t>The Hub gets regularly reset to “factory settings” at the end of a term</a:t>
            </a:r>
          </a:p>
          <a:p>
            <a:pPr marL="349250" indent="-342900">
              <a:buSzPct val="80000"/>
              <a:buFont typeface="System Font Regular"/>
              <a:buChar char="💻"/>
            </a:pPr>
            <a:r>
              <a:rPr lang="en-US" dirty="0"/>
              <a:t>For your own projects, we recommend working on your own computer</a:t>
            </a:r>
          </a:p>
          <a:p>
            <a:pPr marL="349250" indent="-342900">
              <a:buSzPct val="80000"/>
              <a:buFont typeface="System Font Regular"/>
              <a:buChar char="👍"/>
            </a:pPr>
            <a:r>
              <a:rPr lang="en-US" dirty="0"/>
              <a:t>The following slides will walk you through our </a:t>
            </a:r>
            <a:r>
              <a:rPr lang="en-US" i="1" dirty="0"/>
              <a:t>recommended </a:t>
            </a:r>
            <a:r>
              <a:rPr lang="en-US" i="1" dirty="0" err="1"/>
              <a:t>setup</a:t>
            </a:r>
            <a:r>
              <a:rPr lang="en-US" baseline="30000" dirty="0" err="1"/>
              <a:t>TM</a:t>
            </a:r>
            <a:endParaRPr lang="en-US" baseline="30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8C6AF5-974B-F08F-641C-0EAAC67F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local!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31563-1FEC-0CC8-4BA0-6243B9F50F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41F3F-6E6E-BD3B-A3FE-39A3499BF4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102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8E16C3-C914-F124-DCFA-3BE626F18B4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68630" indent="-514350">
              <a:buFont typeface="+mj-lt"/>
              <a:buAutoNum type="arabicPeriod"/>
            </a:pPr>
            <a:r>
              <a:rPr lang="en-US" dirty="0"/>
              <a:t>The Python interpreter and standard libraries</a:t>
            </a:r>
          </a:p>
          <a:p>
            <a:pPr marL="468630" indent="-514350">
              <a:buFont typeface="+mj-lt"/>
              <a:buAutoNum type="arabicPeriod"/>
            </a:pPr>
            <a:r>
              <a:rPr lang="en-US" dirty="0"/>
              <a:t>A code editor: Visual Studio Code</a:t>
            </a:r>
          </a:p>
          <a:p>
            <a:pPr marL="468630" indent="-514350">
              <a:buFont typeface="+mj-lt"/>
              <a:buAutoNum type="arabicPeriod"/>
            </a:pPr>
            <a:r>
              <a:rPr lang="en-US" dirty="0"/>
              <a:t>Support for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468630" indent="-514350">
              <a:buFont typeface="+mj-lt"/>
              <a:buAutoNum type="arabicPeriod"/>
            </a:pPr>
            <a:r>
              <a:rPr lang="en-US" dirty="0"/>
              <a:t>A well-organized project folder</a:t>
            </a:r>
          </a:p>
          <a:p>
            <a:pPr marL="468630" indent="-514350">
              <a:buFont typeface="+mj-lt"/>
              <a:buAutoNum type="arabicPeriod"/>
            </a:pPr>
            <a:r>
              <a:rPr lang="en-US" dirty="0"/>
              <a:t>???</a:t>
            </a:r>
          </a:p>
          <a:p>
            <a:pPr marL="468630" indent="-514350">
              <a:buFont typeface="+mj-lt"/>
              <a:buAutoNum type="arabicPeriod"/>
            </a:pPr>
            <a:r>
              <a:rPr lang="en-US" dirty="0"/>
              <a:t>Success!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029E80-F0D9-9E9A-3AB6-C428FFD1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CD16A-79B7-414A-C14E-56AABE10D3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97B3A-FD60-5561-4930-34C2EF6E95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19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130A8-777E-FB91-38C6-59DE2559B3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9250" indent="-341313">
              <a:buSzPct val="80000"/>
              <a:buFont typeface="System Font Regular"/>
              <a:buChar char="🐍"/>
            </a:pPr>
            <a:r>
              <a:rPr lang="en-US" dirty="0"/>
              <a:t>Python is available in many distributions</a:t>
            </a:r>
          </a:p>
          <a:p>
            <a:pPr marL="349250" indent="-341313">
              <a:buSzPct val="80000"/>
              <a:buFont typeface="System Font Regular"/>
              <a:buChar char="🎁"/>
            </a:pPr>
            <a:r>
              <a:rPr lang="en-US" dirty="0"/>
              <a:t>Anaconda, for example, bundles many third-party data science libraries and some additional tools with the official basic Python</a:t>
            </a:r>
          </a:p>
          <a:p>
            <a:pPr marL="349250" indent="-341313">
              <a:buSzPct val="80000"/>
              <a:buFont typeface="System Font Regular"/>
              <a:buChar char="👎"/>
            </a:pPr>
            <a:r>
              <a:rPr lang="en-US" dirty="0"/>
              <a:t>To get started, we recommend against using such bundles:</a:t>
            </a:r>
          </a:p>
          <a:p>
            <a:pPr lvl="1"/>
            <a:r>
              <a:rPr lang="en-US" dirty="0"/>
              <a:t>They can contain a lot of unnecessary features (“bloat”) </a:t>
            </a:r>
          </a:p>
          <a:p>
            <a:pPr lvl="1"/>
            <a:r>
              <a:rPr lang="en-US" dirty="0"/>
              <a:t>They can make it more difficult to understand your programming 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8D8C18-6E5B-B645-938E-62B8298C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interpreter and standard library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8A52A-C578-F282-AEBF-FCFFED835E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D3C07-9733-CEBF-784D-22E9492BF0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783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130A8-777E-FB91-38C6-59DE2559B3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Download the official Python distribution for your system:</a:t>
            </a:r>
          </a:p>
          <a:p>
            <a:pPr lvl="1"/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pPr lvl="1"/>
            <a:r>
              <a:rPr lang="en-US" dirty="0"/>
              <a:t>Consider using one version older than the most recent one</a:t>
            </a:r>
          </a:p>
          <a:p>
            <a:pPr lvl="2"/>
            <a:r>
              <a:rPr lang="en-US" dirty="0"/>
              <a:t>For example, use 3.11 instead of 3.12 (as of December 2023)</a:t>
            </a:r>
          </a:p>
          <a:p>
            <a:pPr lvl="2"/>
            <a:r>
              <a:rPr lang="en-US" dirty="0"/>
              <a:t>Not all third-party libraries may have already been made compatible with a brand-new version of Python</a:t>
            </a:r>
          </a:p>
          <a:p>
            <a:r>
              <a:rPr lang="en-US" dirty="0"/>
              <a:t>Install as normal for your system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8D8C18-6E5B-B645-938E-62B8298C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interpreter and standard library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8A52A-C578-F282-AEBF-FCFFED835E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D3C07-9733-CEBF-784D-22E9492BF0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038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8A7986-8808-38A7-0448-97DE7F0CEC8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401638" indent="-401638">
              <a:buSzPct val="80000"/>
              <a:buFont typeface="System Font Regular"/>
              <a:buChar char="🦸"/>
            </a:pPr>
            <a:r>
              <a:rPr lang="en-US" dirty="0"/>
              <a:t>A code editor is a text editor with coding-related superpowers</a:t>
            </a:r>
          </a:p>
          <a:p>
            <a:pPr marL="401638" indent="-393700">
              <a:buSzPct val="80000"/>
              <a:buFont typeface="System Font Regular"/>
              <a:buChar char="🤔"/>
            </a:pPr>
            <a:r>
              <a:rPr lang="en-US" dirty="0"/>
              <a:t>Many such editors are available for Python (Spyder, PyCharm, …)</a:t>
            </a:r>
          </a:p>
          <a:p>
            <a:pPr marL="401638" indent="-447675">
              <a:buFont typeface="System Font Regular"/>
              <a:buChar char="🫶"/>
            </a:pPr>
            <a:r>
              <a:rPr lang="en-US" dirty="0"/>
              <a:t>Our recommendation: Visual Studio Code</a:t>
            </a:r>
          </a:p>
          <a:p>
            <a:pPr marL="804863" lvl="1" indent="-341313">
              <a:buSzPct val="80000"/>
              <a:buFont typeface="System Font Regular"/>
              <a:buChar char="❤️"/>
            </a:pPr>
            <a:r>
              <a:rPr lang="en-US" dirty="0"/>
              <a:t>Free, open-source</a:t>
            </a:r>
          </a:p>
          <a:p>
            <a:pPr marL="804863" lvl="1" indent="-341313">
              <a:buSzPct val="80000"/>
              <a:buFont typeface="System Font Regular"/>
              <a:buChar char="🌎"/>
            </a:pPr>
            <a:r>
              <a:rPr lang="en-US" dirty="0"/>
              <a:t>Huge user base</a:t>
            </a:r>
          </a:p>
          <a:p>
            <a:pPr marL="804863" lvl="1" indent="-341313">
              <a:buSzPct val="80000"/>
              <a:buFont typeface="System Font Regular"/>
              <a:buChar char="🧩"/>
            </a:pPr>
            <a:r>
              <a:rPr lang="en-US" dirty="0"/>
              <a:t>Modular design using extensions (“There is an extension for that!”)</a:t>
            </a:r>
          </a:p>
          <a:p>
            <a:pPr marL="804863" lvl="1" indent="-341313">
              <a:buSzPct val="80000"/>
              <a:buFont typeface="System Font Regular"/>
              <a:buChar char="🧰"/>
            </a:pPr>
            <a:r>
              <a:rPr lang="en-US" dirty="0"/>
              <a:t>Simple to use, yet many powerful (but entirely optional) features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95CB-B2E3-2A38-668C-F5857E78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code editor: Visual Studio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B3B96-A182-9BC0-0379-4444467FFF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F3933-C1C7-BE54-E719-3B0CB49EB2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830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8A7986-8808-38A7-0448-97DE7F0CEC8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Download the version for your system from the official website: </a:t>
            </a:r>
          </a:p>
          <a:p>
            <a:pPr lvl="1"/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r>
              <a:rPr lang="en-US" dirty="0"/>
              <a:t>Install as normal for your system</a:t>
            </a:r>
          </a:p>
          <a:p>
            <a:r>
              <a:rPr lang="en-US" dirty="0"/>
              <a:t>Open VS Code from your applications menu (or desktop shortcut)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295CB-B2E3-2A38-668C-F5857E78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code editor: Visual Studio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B3B96-A182-9BC0-0379-4444467FFF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Next Steps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F3933-C1C7-BE54-E719-3B0CB49EB2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0375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12043</TotalTime>
  <Words>851</Words>
  <Application>Microsoft Macintosh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Menlo</vt:lpstr>
      <vt:lpstr>National 2</vt:lpstr>
      <vt:lpstr>National 2 Medium</vt:lpstr>
      <vt:lpstr>System Font Regular</vt:lpstr>
      <vt:lpstr>Dartmouth</vt:lpstr>
      <vt:lpstr>PowerPoint Presentation</vt:lpstr>
      <vt:lpstr>Next Steps Computational Text Analysis Week</vt:lpstr>
      <vt:lpstr>You made it!</vt:lpstr>
      <vt:lpstr>Code local!</vt:lpstr>
      <vt:lpstr>Steps</vt:lpstr>
      <vt:lpstr>Python interpreter and standard library</vt:lpstr>
      <vt:lpstr>Python interpreter and standard library</vt:lpstr>
      <vt:lpstr>A code editor: Visual Studio Code</vt:lpstr>
      <vt:lpstr>A code editor: Visual Studio Code</vt:lpstr>
      <vt:lpstr>Support for Python and Jupyter notebooks</vt:lpstr>
      <vt:lpstr>A well-organized project folder</vt:lpstr>
      <vt:lpstr>More next steps</vt:lpstr>
      <vt:lpstr>About the Reproducible Research Group</vt:lpstr>
      <vt:lpstr>About Research Data Services</vt:lpstr>
      <vt:lpstr>Work with us</vt:lpstr>
      <vt:lpstr>Thank you!    https://www.library.dartmouth.edu/research-data-services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488</cp:revision>
  <cp:lastPrinted>2018-02-22T17:02:12Z</cp:lastPrinted>
  <dcterms:created xsi:type="dcterms:W3CDTF">2022-10-13T16:56:26Z</dcterms:created>
  <dcterms:modified xsi:type="dcterms:W3CDTF">2023-11-28T00:53:57Z</dcterms:modified>
  <cp:category/>
</cp:coreProperties>
</file>