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284" r:id="rId3"/>
    <p:sldId id="302" r:id="rId4"/>
    <p:sldId id="300" r:id="rId5"/>
    <p:sldId id="301" r:id="rId6"/>
    <p:sldId id="303" r:id="rId7"/>
    <p:sldId id="334" r:id="rId8"/>
    <p:sldId id="298" r:id="rId9"/>
    <p:sldId id="299" r:id="rId10"/>
    <p:sldId id="335" r:id="rId11"/>
    <p:sldId id="296" r:id="rId12"/>
    <p:sldId id="328" r:id="rId13"/>
    <p:sldId id="322" r:id="rId14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34"/>
            <p14:sldId id="298"/>
            <p14:sldId id="299"/>
            <p14:sldId id="335"/>
            <p14:sldId id="296"/>
            <p14:sldId id="32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8" autoAdjust="0"/>
    <p:restoredTop sz="96241" autoAdjust="0"/>
  </p:normalViewPr>
  <p:slideViewPr>
    <p:cSldViewPr showGuides="1">
      <p:cViewPr varScale="1">
        <p:scale>
          <a:sx n="105" d="100"/>
          <a:sy n="105" d="100"/>
        </p:scale>
        <p:origin x="22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8/2/2024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8/2/2024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as.pydata.org/docs/" TargetMode="External"/><Relationship Id="rId5" Type="http://schemas.openxmlformats.org/officeDocument/2006/relationships/hyperlink" Target="https://numpy.org/doc/stable/user/quickstart.html" TargetMode="Externa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hyperlink" Target="http://www.dartgo.org/rr-matplotlib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February 12, 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Data Visualization in Python: Matplotlib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518A3-1033-456C-9172-926A463D54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Matplotlib is ideally used together with NumPy</a:t>
            </a:r>
          </a:p>
          <a:p>
            <a:r>
              <a:rPr lang="en-US" dirty="0" err="1"/>
              <a:t>Numpy</a:t>
            </a:r>
            <a:r>
              <a:rPr lang="en-US" dirty="0"/>
              <a:t> is a Python library for numerical </a:t>
            </a:r>
            <a:br>
              <a:rPr lang="en-US" dirty="0"/>
            </a:br>
            <a:r>
              <a:rPr lang="en-US" dirty="0"/>
              <a:t>computing (arrays, matrices, lots of fancy math)</a:t>
            </a:r>
          </a:p>
          <a:p>
            <a:r>
              <a:rPr lang="en-US" dirty="0"/>
              <a:t>Here, we want to focus on matplotlib itself and will thus only use Python’s built-in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en-US" dirty="0"/>
              <a:t> type as our data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3EE80-B7FA-311B-321B-2E6DADD3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</a:t>
            </a:r>
            <a:r>
              <a:rPr lang="en-US" i="1" dirty="0"/>
              <a:t>not </a:t>
            </a:r>
            <a:r>
              <a:rPr lang="en-US" dirty="0"/>
              <a:t>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8780E-81F1-D392-9582-613AEF3C6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33C6D-FEC3-6609-6A3C-7C557B40D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978989-AD3C-7779-893D-1DA77CB0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628" y="2413140"/>
            <a:ext cx="3556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start plotting…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09A0-9830-F3BD-46FB-DF2359A827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SzPct val="120000"/>
              <a:buBlip>
                <a:blip r:embed="rId2"/>
              </a:buBlip>
            </a:pPr>
            <a:r>
              <a:rPr lang="en-US" dirty="0"/>
              <a:t>Explore </a:t>
            </a:r>
            <a:r>
              <a:rPr lang="en-US" dirty="0">
                <a:hlinkClick r:id="rId3"/>
              </a:rPr>
              <a:t>matplotlib’s many official tutorials </a:t>
            </a:r>
            <a:r>
              <a:rPr lang="en-US" dirty="0"/>
              <a:t>covering a vast array of topics from basic to advanced!</a:t>
            </a:r>
          </a:p>
          <a:p>
            <a:pPr marL="457200" indent="-457200">
              <a:buSzPct val="120000"/>
              <a:buBlip>
                <a:blip r:embed="rId4"/>
              </a:buBlip>
            </a:pPr>
            <a:r>
              <a:rPr lang="en-US" dirty="0"/>
              <a:t>Learn </a:t>
            </a:r>
            <a:r>
              <a:rPr lang="en-US" dirty="0">
                <a:hlinkClick r:id="rId5"/>
              </a:rPr>
              <a:t>more about NumPy </a:t>
            </a:r>
            <a:r>
              <a:rPr lang="en-US" dirty="0"/>
              <a:t>and how to use it with matplotlib</a:t>
            </a:r>
          </a:p>
          <a:p>
            <a:pPr marL="457200" indent="-457200">
              <a:buSzPct val="80000"/>
              <a:buFont typeface="System Font Regular"/>
              <a:buChar char="🐼"/>
            </a:pPr>
            <a:r>
              <a:rPr lang="en-US" dirty="0"/>
              <a:t>Use your new knowledge to learn more about your visualizations in </a:t>
            </a:r>
            <a:r>
              <a:rPr lang="en-US" dirty="0">
                <a:hlinkClick r:id="rId6"/>
              </a:rPr>
              <a:t>pandas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seaborn</a:t>
            </a:r>
            <a:r>
              <a:rPr lang="en-US" dirty="0"/>
              <a:t> (which are both built on matplotlib)</a:t>
            </a:r>
          </a:p>
          <a:p>
            <a:pPr marL="457200" indent="-457200">
              <a:buSzPct val="80000"/>
              <a:buFont typeface="System Font Regular"/>
              <a:buChar char="💬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9B45F-005C-FAB6-7CE1-D5A9B574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527F-718C-DF4A-685B-80983CE0CA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68E8-7ECE-959B-6D9E-2F0A98CD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3048000"/>
            <a:ext cx="11718090" cy="10215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AU" sz="4400" dirty="0"/>
              <a:t>Data Visualization in Python: Matplotlib</a:t>
            </a:r>
            <a:br>
              <a:rPr lang="en-AU" sz="4400" dirty="0"/>
            </a:b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5669" y="3832639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Visualization Ecosystem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00B0A6-8DBD-948D-1DFD-783174640267}"/>
              </a:ext>
            </a:extLst>
          </p:cNvPr>
          <p:cNvGrpSpPr/>
          <p:nvPr/>
        </p:nvGrpSpPr>
        <p:grpSpPr>
          <a:xfrm>
            <a:off x="4381500" y="3619242"/>
            <a:ext cx="3429000" cy="3964172"/>
            <a:chOff x="4381500" y="3619242"/>
            <a:chExt cx="3429000" cy="396417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6CD8324-5869-D7B0-5E2D-561F1A9B2E09}"/>
                </a:ext>
              </a:extLst>
            </p:cNvPr>
            <p:cNvSpPr/>
            <p:nvPr/>
          </p:nvSpPr>
          <p:spPr>
            <a:xfrm>
              <a:off x="4381500" y="3619242"/>
              <a:ext cx="3429000" cy="396417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  <a:alpha val="18746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National 2" panose="020B0504030502020203" pitchFamily="34" charset="77"/>
                </a:rPr>
                <a:t>Geospatial data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9E08A1-BB16-9387-38F1-826D889291BA}"/>
                </a:ext>
              </a:extLst>
            </p:cNvPr>
            <p:cNvGrpSpPr/>
            <p:nvPr/>
          </p:nvGrpSpPr>
          <p:grpSpPr>
            <a:xfrm>
              <a:off x="4953000" y="4363480"/>
              <a:ext cx="2286001" cy="1192735"/>
              <a:chOff x="6038964" y="3326334"/>
              <a:chExt cx="2445035" cy="124566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38FF8DB-DC4A-8D06-27E0-71BB11A5D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8964" y="3326334"/>
                <a:ext cx="692036" cy="12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384974-81B4-D326-EF1C-6E1AF7254221}"/>
                  </a:ext>
                </a:extLst>
              </p:cNvPr>
              <p:cNvSpPr txBox="1"/>
              <p:nvPr/>
            </p:nvSpPr>
            <p:spPr>
              <a:xfrm>
                <a:off x="6731000" y="3626000"/>
                <a:ext cx="1752999" cy="675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6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Folium</a:t>
                </a:r>
                <a:endPara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502EC0-70FC-7EEF-7C29-E038909E9C65}"/>
              </a:ext>
            </a:extLst>
          </p:cNvPr>
          <p:cNvGrpSpPr/>
          <p:nvPr/>
        </p:nvGrpSpPr>
        <p:grpSpPr>
          <a:xfrm>
            <a:off x="339526" y="3619242"/>
            <a:ext cx="3429000" cy="3964172"/>
            <a:chOff x="339526" y="3619242"/>
            <a:chExt cx="3429000" cy="396417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2E0C71B-214E-0BFA-65F1-B8AD7763FF49}"/>
                </a:ext>
              </a:extLst>
            </p:cNvPr>
            <p:cNvSpPr/>
            <p:nvPr/>
          </p:nvSpPr>
          <p:spPr>
            <a:xfrm>
              <a:off x="339526" y="3619242"/>
              <a:ext cx="3429000" cy="396417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  <a:alpha val="18746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National 2" panose="020B0504030502020203" pitchFamily="34" charset="77"/>
                </a:rPr>
                <a:t>Tabular data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5EC97D1-5D89-6295-491D-54BD0514A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442759"/>
              <a:ext cx="2565400" cy="103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57EBDF6-0DCB-44C6-6835-DE58A7B47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2202" y="5388315"/>
              <a:ext cx="2401055" cy="68889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2EAE4-FA13-0433-090D-19466444161A}"/>
              </a:ext>
            </a:extLst>
          </p:cNvPr>
          <p:cNvGrpSpPr/>
          <p:nvPr/>
        </p:nvGrpSpPr>
        <p:grpSpPr>
          <a:xfrm>
            <a:off x="8423474" y="3619242"/>
            <a:ext cx="3429000" cy="3964172"/>
            <a:chOff x="8423474" y="3619242"/>
            <a:chExt cx="3429000" cy="396417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BA5300F-2369-53F7-D969-0BFD47BF1AE5}"/>
                </a:ext>
              </a:extLst>
            </p:cNvPr>
            <p:cNvSpPr/>
            <p:nvPr/>
          </p:nvSpPr>
          <p:spPr>
            <a:xfrm>
              <a:off x="8423474" y="3619242"/>
              <a:ext cx="3429000" cy="396417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  <a:alpha val="18746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National 2" panose="020B0504030502020203" pitchFamily="34" charset="77"/>
                </a:rPr>
                <a:t>Dashboards</a:t>
              </a:r>
            </a:p>
          </p:txBody>
        </p:sp>
        <p:pic>
          <p:nvPicPr>
            <p:cNvPr id="9" name="Picture 8" descr="A black background with blue dots&#10;&#10;Description automatically generated">
              <a:extLst>
                <a:ext uri="{FF2B5EF4-FFF2-40B4-BE49-F238E27FC236}">
                  <a16:creationId xmlns:a16="http://schemas.microsoft.com/office/drawing/2014/main" id="{638E9DEF-5359-9949-133E-96104B00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8200" y="4498095"/>
              <a:ext cx="2770515" cy="923505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6A4B20ED-9B33-D685-7F5E-3A03E957B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8800" y="5415504"/>
              <a:ext cx="2217781" cy="63451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FA17A9C-0052-63C7-F4CA-9301A59EE631}"/>
              </a:ext>
            </a:extLst>
          </p:cNvPr>
          <p:cNvSpPr txBox="1"/>
          <p:nvPr/>
        </p:nvSpPr>
        <p:spPr>
          <a:xfrm>
            <a:off x="3371850" y="6277446"/>
            <a:ext cx="5448300" cy="422103"/>
          </a:xfrm>
          <a:prstGeom prst="rect">
            <a:avLst/>
          </a:prstGeom>
          <a:solidFill>
            <a:schemeClr val="accent1"/>
          </a:solidFill>
          <a:ln cap="rnd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48300"/>
                      <a:gd name="connsiteY0" fmla="*/ 0 h 422103"/>
                      <a:gd name="connsiteX1" fmla="*/ 544830 w 5448300"/>
                      <a:gd name="connsiteY1" fmla="*/ 0 h 422103"/>
                      <a:gd name="connsiteX2" fmla="*/ 1089660 w 5448300"/>
                      <a:gd name="connsiteY2" fmla="*/ 0 h 422103"/>
                      <a:gd name="connsiteX3" fmla="*/ 1634490 w 5448300"/>
                      <a:gd name="connsiteY3" fmla="*/ 0 h 422103"/>
                      <a:gd name="connsiteX4" fmla="*/ 2288286 w 5448300"/>
                      <a:gd name="connsiteY4" fmla="*/ 0 h 422103"/>
                      <a:gd name="connsiteX5" fmla="*/ 2887599 w 5448300"/>
                      <a:gd name="connsiteY5" fmla="*/ 0 h 422103"/>
                      <a:gd name="connsiteX6" fmla="*/ 3268980 w 5448300"/>
                      <a:gd name="connsiteY6" fmla="*/ 0 h 422103"/>
                      <a:gd name="connsiteX7" fmla="*/ 3759327 w 5448300"/>
                      <a:gd name="connsiteY7" fmla="*/ 0 h 422103"/>
                      <a:gd name="connsiteX8" fmla="*/ 4413123 w 5448300"/>
                      <a:gd name="connsiteY8" fmla="*/ 0 h 422103"/>
                      <a:gd name="connsiteX9" fmla="*/ 4957953 w 5448300"/>
                      <a:gd name="connsiteY9" fmla="*/ 0 h 422103"/>
                      <a:gd name="connsiteX10" fmla="*/ 5448300 w 5448300"/>
                      <a:gd name="connsiteY10" fmla="*/ 0 h 422103"/>
                      <a:gd name="connsiteX11" fmla="*/ 5448300 w 5448300"/>
                      <a:gd name="connsiteY11" fmla="*/ 422103 h 422103"/>
                      <a:gd name="connsiteX12" fmla="*/ 5012436 w 5448300"/>
                      <a:gd name="connsiteY12" fmla="*/ 422103 h 422103"/>
                      <a:gd name="connsiteX13" fmla="*/ 4358640 w 5448300"/>
                      <a:gd name="connsiteY13" fmla="*/ 422103 h 422103"/>
                      <a:gd name="connsiteX14" fmla="*/ 3922776 w 5448300"/>
                      <a:gd name="connsiteY14" fmla="*/ 422103 h 422103"/>
                      <a:gd name="connsiteX15" fmla="*/ 3541395 w 5448300"/>
                      <a:gd name="connsiteY15" fmla="*/ 422103 h 422103"/>
                      <a:gd name="connsiteX16" fmla="*/ 3160014 w 5448300"/>
                      <a:gd name="connsiteY16" fmla="*/ 422103 h 422103"/>
                      <a:gd name="connsiteX17" fmla="*/ 2560701 w 5448300"/>
                      <a:gd name="connsiteY17" fmla="*/ 422103 h 422103"/>
                      <a:gd name="connsiteX18" fmla="*/ 2179320 w 5448300"/>
                      <a:gd name="connsiteY18" fmla="*/ 422103 h 422103"/>
                      <a:gd name="connsiteX19" fmla="*/ 1634490 w 5448300"/>
                      <a:gd name="connsiteY19" fmla="*/ 422103 h 422103"/>
                      <a:gd name="connsiteX20" fmla="*/ 1198626 w 5448300"/>
                      <a:gd name="connsiteY20" fmla="*/ 422103 h 422103"/>
                      <a:gd name="connsiteX21" fmla="*/ 653796 w 5448300"/>
                      <a:gd name="connsiteY21" fmla="*/ 422103 h 422103"/>
                      <a:gd name="connsiteX22" fmla="*/ 0 w 5448300"/>
                      <a:gd name="connsiteY22" fmla="*/ 422103 h 422103"/>
                      <a:gd name="connsiteX23" fmla="*/ 0 w 5448300"/>
                      <a:gd name="connsiteY23" fmla="*/ 0 h 422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448300" h="422103" fill="none" extrusionOk="0">
                        <a:moveTo>
                          <a:pt x="0" y="0"/>
                        </a:moveTo>
                        <a:cubicBezTo>
                          <a:pt x="153361" y="-37410"/>
                          <a:pt x="411029" y="12522"/>
                          <a:pt x="544830" y="0"/>
                        </a:cubicBezTo>
                        <a:cubicBezTo>
                          <a:pt x="678631" y="-12522"/>
                          <a:pt x="977829" y="49436"/>
                          <a:pt x="1089660" y="0"/>
                        </a:cubicBezTo>
                        <a:cubicBezTo>
                          <a:pt x="1201491" y="-49436"/>
                          <a:pt x="1373255" y="55575"/>
                          <a:pt x="1634490" y="0"/>
                        </a:cubicBezTo>
                        <a:cubicBezTo>
                          <a:pt x="1895725" y="-55575"/>
                          <a:pt x="2113109" y="52069"/>
                          <a:pt x="2288286" y="0"/>
                        </a:cubicBezTo>
                        <a:cubicBezTo>
                          <a:pt x="2463463" y="-52069"/>
                          <a:pt x="2619989" y="52048"/>
                          <a:pt x="2887599" y="0"/>
                        </a:cubicBezTo>
                        <a:cubicBezTo>
                          <a:pt x="3155209" y="-52048"/>
                          <a:pt x="3099054" y="13701"/>
                          <a:pt x="3268980" y="0"/>
                        </a:cubicBezTo>
                        <a:cubicBezTo>
                          <a:pt x="3438906" y="-13701"/>
                          <a:pt x="3582495" y="24676"/>
                          <a:pt x="3759327" y="0"/>
                        </a:cubicBezTo>
                        <a:cubicBezTo>
                          <a:pt x="3936159" y="-24676"/>
                          <a:pt x="4157603" y="64914"/>
                          <a:pt x="4413123" y="0"/>
                        </a:cubicBezTo>
                        <a:cubicBezTo>
                          <a:pt x="4668643" y="-64914"/>
                          <a:pt x="4739616" y="47799"/>
                          <a:pt x="4957953" y="0"/>
                        </a:cubicBezTo>
                        <a:cubicBezTo>
                          <a:pt x="5176290" y="-47799"/>
                          <a:pt x="5255141" y="57219"/>
                          <a:pt x="5448300" y="0"/>
                        </a:cubicBezTo>
                        <a:cubicBezTo>
                          <a:pt x="5462762" y="95233"/>
                          <a:pt x="5423625" y="311957"/>
                          <a:pt x="5448300" y="422103"/>
                        </a:cubicBezTo>
                        <a:cubicBezTo>
                          <a:pt x="5279900" y="427975"/>
                          <a:pt x="5185499" y="415179"/>
                          <a:pt x="5012436" y="422103"/>
                        </a:cubicBezTo>
                        <a:cubicBezTo>
                          <a:pt x="4839373" y="429027"/>
                          <a:pt x="4615372" y="381787"/>
                          <a:pt x="4358640" y="422103"/>
                        </a:cubicBezTo>
                        <a:cubicBezTo>
                          <a:pt x="4101908" y="462419"/>
                          <a:pt x="4056985" y="375673"/>
                          <a:pt x="3922776" y="422103"/>
                        </a:cubicBezTo>
                        <a:cubicBezTo>
                          <a:pt x="3788567" y="468533"/>
                          <a:pt x="3654816" y="384632"/>
                          <a:pt x="3541395" y="422103"/>
                        </a:cubicBezTo>
                        <a:cubicBezTo>
                          <a:pt x="3427974" y="459574"/>
                          <a:pt x="3293882" y="417406"/>
                          <a:pt x="3160014" y="422103"/>
                        </a:cubicBezTo>
                        <a:cubicBezTo>
                          <a:pt x="3026146" y="426800"/>
                          <a:pt x="2821941" y="357336"/>
                          <a:pt x="2560701" y="422103"/>
                        </a:cubicBezTo>
                        <a:cubicBezTo>
                          <a:pt x="2299461" y="486870"/>
                          <a:pt x="2320789" y="391554"/>
                          <a:pt x="2179320" y="422103"/>
                        </a:cubicBezTo>
                        <a:cubicBezTo>
                          <a:pt x="2037851" y="452652"/>
                          <a:pt x="1895340" y="410112"/>
                          <a:pt x="1634490" y="422103"/>
                        </a:cubicBezTo>
                        <a:cubicBezTo>
                          <a:pt x="1373640" y="434094"/>
                          <a:pt x="1332023" y="373314"/>
                          <a:pt x="1198626" y="422103"/>
                        </a:cubicBezTo>
                        <a:cubicBezTo>
                          <a:pt x="1065229" y="470892"/>
                          <a:pt x="900050" y="361828"/>
                          <a:pt x="653796" y="422103"/>
                        </a:cubicBezTo>
                        <a:cubicBezTo>
                          <a:pt x="407542" y="482378"/>
                          <a:pt x="131940" y="399647"/>
                          <a:pt x="0" y="422103"/>
                        </a:cubicBezTo>
                        <a:cubicBezTo>
                          <a:pt x="-6280" y="315526"/>
                          <a:pt x="44371" y="141452"/>
                          <a:pt x="0" y="0"/>
                        </a:cubicBezTo>
                        <a:close/>
                      </a:path>
                      <a:path w="5448300" h="422103" stroke="0" extrusionOk="0">
                        <a:moveTo>
                          <a:pt x="0" y="0"/>
                        </a:moveTo>
                        <a:cubicBezTo>
                          <a:pt x="101256" y="-56593"/>
                          <a:pt x="287980" y="52699"/>
                          <a:pt x="490347" y="0"/>
                        </a:cubicBezTo>
                        <a:cubicBezTo>
                          <a:pt x="692714" y="-52699"/>
                          <a:pt x="776563" y="33360"/>
                          <a:pt x="871728" y="0"/>
                        </a:cubicBezTo>
                        <a:cubicBezTo>
                          <a:pt x="966893" y="-33360"/>
                          <a:pt x="1239027" y="33160"/>
                          <a:pt x="1525524" y="0"/>
                        </a:cubicBezTo>
                        <a:cubicBezTo>
                          <a:pt x="1812021" y="-33160"/>
                          <a:pt x="1855028" y="39476"/>
                          <a:pt x="2015871" y="0"/>
                        </a:cubicBezTo>
                        <a:cubicBezTo>
                          <a:pt x="2176714" y="-39476"/>
                          <a:pt x="2287855" y="48369"/>
                          <a:pt x="2506218" y="0"/>
                        </a:cubicBezTo>
                        <a:cubicBezTo>
                          <a:pt x="2724581" y="-48369"/>
                          <a:pt x="2833380" y="65918"/>
                          <a:pt x="3160014" y="0"/>
                        </a:cubicBezTo>
                        <a:cubicBezTo>
                          <a:pt x="3486648" y="-65918"/>
                          <a:pt x="3491596" y="32536"/>
                          <a:pt x="3595878" y="0"/>
                        </a:cubicBezTo>
                        <a:cubicBezTo>
                          <a:pt x="3700160" y="-32536"/>
                          <a:pt x="4078235" y="11859"/>
                          <a:pt x="4249674" y="0"/>
                        </a:cubicBezTo>
                        <a:cubicBezTo>
                          <a:pt x="4421113" y="-11859"/>
                          <a:pt x="4612478" y="5986"/>
                          <a:pt x="4903470" y="0"/>
                        </a:cubicBezTo>
                        <a:cubicBezTo>
                          <a:pt x="5194462" y="-5986"/>
                          <a:pt x="5338435" y="62297"/>
                          <a:pt x="5448300" y="0"/>
                        </a:cubicBezTo>
                        <a:cubicBezTo>
                          <a:pt x="5452460" y="104028"/>
                          <a:pt x="5427812" y="321282"/>
                          <a:pt x="5448300" y="422103"/>
                        </a:cubicBezTo>
                        <a:cubicBezTo>
                          <a:pt x="5263724" y="491543"/>
                          <a:pt x="5040726" y="378878"/>
                          <a:pt x="4848987" y="422103"/>
                        </a:cubicBezTo>
                        <a:cubicBezTo>
                          <a:pt x="4657248" y="465328"/>
                          <a:pt x="4520616" y="388565"/>
                          <a:pt x="4195191" y="422103"/>
                        </a:cubicBezTo>
                        <a:cubicBezTo>
                          <a:pt x="3869766" y="455641"/>
                          <a:pt x="3712479" y="345819"/>
                          <a:pt x="3541395" y="422103"/>
                        </a:cubicBezTo>
                        <a:cubicBezTo>
                          <a:pt x="3370311" y="498387"/>
                          <a:pt x="3272806" y="407862"/>
                          <a:pt x="3105531" y="422103"/>
                        </a:cubicBezTo>
                        <a:cubicBezTo>
                          <a:pt x="2938256" y="436344"/>
                          <a:pt x="2754106" y="356970"/>
                          <a:pt x="2560701" y="422103"/>
                        </a:cubicBezTo>
                        <a:cubicBezTo>
                          <a:pt x="2367296" y="487236"/>
                          <a:pt x="2090182" y="404943"/>
                          <a:pt x="1906905" y="422103"/>
                        </a:cubicBezTo>
                        <a:cubicBezTo>
                          <a:pt x="1723628" y="439263"/>
                          <a:pt x="1581958" y="415094"/>
                          <a:pt x="1362075" y="422103"/>
                        </a:cubicBezTo>
                        <a:cubicBezTo>
                          <a:pt x="1142192" y="429112"/>
                          <a:pt x="1091160" y="389251"/>
                          <a:pt x="980694" y="422103"/>
                        </a:cubicBezTo>
                        <a:cubicBezTo>
                          <a:pt x="870228" y="454955"/>
                          <a:pt x="726097" y="405414"/>
                          <a:pt x="544830" y="422103"/>
                        </a:cubicBezTo>
                        <a:cubicBezTo>
                          <a:pt x="363563" y="438792"/>
                          <a:pt x="253829" y="370239"/>
                          <a:pt x="0" y="422103"/>
                        </a:cubicBezTo>
                        <a:cubicBezTo>
                          <a:pt x="-11300" y="294144"/>
                          <a:pt x="9012" y="1494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National 2" panose="020B0504030502020203" pitchFamily="34" charset="77"/>
              </a:rPr>
              <a:t>and many, many more…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96BC7007-193A-2920-576F-52524E8BC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2184" y="1968568"/>
            <a:ext cx="5767633" cy="13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748E2F-68BF-CE0C-5FF2-891EA00F6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49697"/>
            <a:ext cx="11546007" cy="4127303"/>
          </a:xfrm>
        </p:spPr>
        <p:txBody>
          <a:bodyPr>
            <a:normAutofit fontScale="85000" lnSpcReduction="10000"/>
          </a:bodyPr>
          <a:lstStyle/>
          <a:p>
            <a:pPr marL="458788" indent="-398463">
              <a:buFont typeface="System Font Regular"/>
              <a:buChar char="📊"/>
            </a:pPr>
            <a:r>
              <a:rPr lang="en-US" dirty="0"/>
              <a:t>…a Python library for creating static, animated, and interactive visualizations.</a:t>
            </a:r>
          </a:p>
          <a:p>
            <a:pPr marL="458788" indent="-504825">
              <a:buSzPct val="150000"/>
              <a:buBlip>
                <a:blip r:embed="rId2"/>
              </a:buBlip>
            </a:pPr>
            <a:r>
              <a:rPr lang="en-US" dirty="0"/>
              <a:t>…designed after MATLAB’s plotting interface (hence the name).</a:t>
            </a:r>
          </a:p>
          <a:p>
            <a:pPr marL="458788" indent="-447675">
              <a:buFont typeface="System Font Regular"/>
              <a:buChar char="🫶"/>
            </a:pPr>
            <a:r>
              <a:rPr lang="en-US" dirty="0"/>
              <a:t>…an extremely popular choice for scientific, publication-ready visualizations.</a:t>
            </a:r>
          </a:p>
          <a:p>
            <a:pPr marL="458788" indent="-447675">
              <a:buFont typeface="System Font Regular"/>
              <a:buChar char="💪"/>
            </a:pPr>
            <a:r>
              <a:rPr lang="en-US" dirty="0"/>
              <a:t>…versatile, efficient, and performant.</a:t>
            </a:r>
          </a:p>
          <a:p>
            <a:pPr marL="458788" indent="-447675">
              <a:buSzPct val="120000"/>
              <a:buBlip>
                <a:blip r:embed="rId3"/>
              </a:buBlip>
            </a:pPr>
            <a:r>
              <a:rPr lang="en-US" dirty="0"/>
              <a:t>…used by other visualization libraries “under the hood” (e.g., seaborn).</a:t>
            </a:r>
          </a:p>
          <a:p>
            <a:pPr marL="458788" indent="-447675">
              <a:buFont typeface="System Font Regular"/>
              <a:buChar char="🥱"/>
            </a:pPr>
            <a:r>
              <a:rPr lang="en-US" dirty="0"/>
              <a:t>…starting to show its age a little bit and can be a bit bland (sometimes verbose interface, not great for dashboarding).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535C3-F00A-857A-EA99-D84A75A7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is…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212E7-CAF5-D753-8AAA-89894CB3DD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9E8C7-A566-76DB-7003-E9C1E8B5C6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matplotlib is organized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get started with matplotlib’s interface(s)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compose a visualization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choose the right kind of plot for your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98892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Platform: </a:t>
            </a:r>
            <a:r>
              <a:rPr lang="en-US" dirty="0">
                <a:latin typeface="National 2" panose="020B0504030502020203" pitchFamily="34" charset="77"/>
                <a:hlinkClick r:id="rId2"/>
              </a:rPr>
              <a:t>https://jhub.Dartmouth.edu</a:t>
            </a:r>
            <a:endParaRPr lang="en-US" dirty="0">
              <a:latin typeface="National 2" panose="020B0504030502020203" pitchFamily="34" charset="77"/>
            </a:endParaRP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Python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matplotlib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  <a:hlinkClick r:id="rId3"/>
              </a:rPr>
              <a:t>www.dartgo.org/</a:t>
            </a:r>
            <a:r>
              <a:rPr lang="en-US" dirty="0" err="1">
                <a:latin typeface="National 2 Medium" panose="020B0504030502020203" pitchFamily="34" charset="77"/>
                <a:hlinkClick r:id="rId3"/>
              </a:rPr>
              <a:t>rr</a:t>
            </a:r>
            <a:r>
              <a:rPr lang="en-US" dirty="0">
                <a:latin typeface="National 2 Medium" panose="020B0504030502020203" pitchFamily="34" charset="77"/>
                <a:hlinkClick r:id="rId3"/>
              </a:rPr>
              <a:t>-matplotlib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Matplotlib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969" y="3367372"/>
            <a:ext cx="2517652" cy="7474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B5B2F-82EB-95C1-5064-68EE6840B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2137" y="2113064"/>
            <a:ext cx="1561897" cy="179854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4DABC3-CE10-C32F-3B38-D6299B01D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7852" y="4395058"/>
            <a:ext cx="5052585" cy="12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9787</TotalTime>
  <Words>669</Words>
  <Application>Microsoft Macintosh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Data Visualization in Python: Matplotlib </vt:lpstr>
      <vt:lpstr>About the Reproducible Research Group</vt:lpstr>
      <vt:lpstr>About Research Data Services</vt:lpstr>
      <vt:lpstr>Work with us</vt:lpstr>
      <vt:lpstr>The Data Visualization Ecosystem in Python</vt:lpstr>
      <vt:lpstr>Matplotlib is…</vt:lpstr>
      <vt:lpstr>What you will learn in this workshop</vt:lpstr>
      <vt:lpstr>What we will work with in this workshop</vt:lpstr>
      <vt:lpstr>What we will not work with in this workshop</vt:lpstr>
      <vt:lpstr>Let’s start plotting…</vt:lpstr>
      <vt:lpstr>Next steps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471</cp:revision>
  <cp:lastPrinted>2018-02-22T17:02:12Z</cp:lastPrinted>
  <dcterms:created xsi:type="dcterms:W3CDTF">2022-10-13T16:56:26Z</dcterms:created>
  <dcterms:modified xsi:type="dcterms:W3CDTF">2024-02-08T20:53:19Z</dcterms:modified>
  <cp:category/>
</cp:coreProperties>
</file>