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95" r:id="rId2"/>
    <p:sldId id="284" r:id="rId3"/>
    <p:sldId id="302" r:id="rId4"/>
    <p:sldId id="300" r:id="rId5"/>
    <p:sldId id="301" r:id="rId6"/>
    <p:sldId id="303" r:id="rId7"/>
    <p:sldId id="334" r:id="rId8"/>
    <p:sldId id="298" r:id="rId9"/>
    <p:sldId id="299" r:id="rId10"/>
    <p:sldId id="296" r:id="rId11"/>
    <p:sldId id="328" r:id="rId12"/>
    <p:sldId id="322" r:id="rId13"/>
  </p:sldIdLst>
  <p:sldSz cx="12192000" cy="6858000"/>
  <p:notesSz cx="6858000" cy="9144000"/>
  <p:defaultTextStyle>
    <a:defPPr>
      <a:defRPr lang="en-US"/>
    </a:defPPr>
    <a:lvl1pPr marL="0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1pPr>
    <a:lvl2pPr marL="544139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2pPr>
    <a:lvl3pPr marL="1088279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3pPr>
    <a:lvl4pPr marL="1632418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4pPr>
    <a:lvl5pPr marL="2176558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5pPr>
    <a:lvl6pPr marL="272069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6pPr>
    <a:lvl7pPr marL="326483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7pPr>
    <a:lvl8pPr marL="380897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8pPr>
    <a:lvl9pPr marL="4353115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38CE172-12BC-3845-B4BE-4058A57E0B55}">
          <p14:sldIdLst>
            <p14:sldId id="295"/>
            <p14:sldId id="284"/>
            <p14:sldId id="302"/>
            <p14:sldId id="300"/>
            <p14:sldId id="301"/>
            <p14:sldId id="303"/>
            <p14:sldId id="334"/>
            <p14:sldId id="298"/>
            <p14:sldId id="299"/>
            <p14:sldId id="296"/>
            <p14:sldId id="328"/>
            <p14:sldId id="3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DD88"/>
    <a:srgbClr val="00693E"/>
    <a:srgbClr val="00539B"/>
    <a:srgbClr val="F01D27"/>
    <a:srgbClr val="D8C726"/>
    <a:srgbClr val="77BD43"/>
    <a:srgbClr val="F081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727" autoAdjust="0"/>
    <p:restoredTop sz="96241" autoAdjust="0"/>
  </p:normalViewPr>
  <p:slideViewPr>
    <p:cSldViewPr showGuides="1">
      <p:cViewPr varScale="1">
        <p:scale>
          <a:sx n="203" d="100"/>
          <a:sy n="203" d="100"/>
        </p:scale>
        <p:origin x="80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howGuides="1">
      <p:cViewPr varScale="1">
        <p:scale>
          <a:sx n="156" d="100"/>
          <a:sy n="156" d="100"/>
        </p:scale>
        <p:origin x="6880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A36AD-C140-47B5-A0AA-2808AF1C1C9D}" type="datetimeFigureOut">
              <a:rPr lang="en-AU" smtClean="0"/>
              <a:t>22/2/2024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420D9-E2BA-4BD5-B845-F55DFC0118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4978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3829E-EB69-4A98-9D54-8D6822520B27}" type="datetimeFigureOut">
              <a:rPr lang="en-AU" smtClean="0"/>
              <a:t>22/2/2024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05BAA-92F6-4DEA-A832-E4B15A2F52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997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1pPr>
    <a:lvl2pPr marL="544139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2pPr>
    <a:lvl3pPr marL="1088279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3pPr>
    <a:lvl4pPr marL="1632418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4pPr>
    <a:lvl5pPr marL="2176558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5pPr>
    <a:lvl6pPr marL="272069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6pPr>
    <a:lvl7pPr marL="326483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7pPr>
    <a:lvl8pPr marL="380897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8pPr>
    <a:lvl9pPr marL="4353115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2AB3C50-0815-4E72-B5C0-4CC01800180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D6D95E-88C9-4F51-9A96-C6DC690C4E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670AC6F-A8DE-43B1-AB32-8BCC2ADD0A5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1510" y="184205"/>
            <a:ext cx="2700330" cy="217696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100">
                <a:solidFill>
                  <a:schemeClr val="bg1"/>
                </a:solidFill>
              </a:defRPr>
            </a:lvl1pPr>
            <a:lvl2pPr marL="101256" indent="0" algn="l">
              <a:buFontTx/>
              <a:buNone/>
              <a:defRPr sz="984"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[Current Date]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8D68E9-7018-4336-9CC4-C1AD98D0949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981" y="1428599"/>
            <a:ext cx="3912001" cy="400080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98FB25-7404-4D17-BC12-C5C5BD3F89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CB9713-6169-4BCA-998A-1ECD71372D8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Data Visualization in Python: Seaborn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0157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 C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0"/>
            <a:ext cx="6853375" cy="345544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Data Visualization in Python: Seaborn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C3957F-CBD5-45F4-9139-BE2AD9F3D7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7466EE-1402-4AD3-84F3-D1DF7AB79A5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0"/>
            <a:ext cx="6853375" cy="345544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Data Visualization in Python: Seaborn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4CC70461-48C5-43F7-8FBF-36F351503D81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014594" y="4925838"/>
            <a:ext cx="2939950" cy="156710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945B0B-FD87-427B-B1C8-DF115B45F6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54FC01-F717-4A46-B98F-96CECAD73C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41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36129" y="257"/>
            <a:ext cx="7155873" cy="68577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560" y="246362"/>
            <a:ext cx="1288500" cy="13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17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Text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2"/>
            <a:ext cx="7155873" cy="68577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1383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747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B49BA5-9018-4446-A86F-4EE58D7173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7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AU" dirty="0"/>
              <a:t>Click icon to add picture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B83DCC-83B4-4DDF-A2DD-53EA890722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560" y="246362"/>
            <a:ext cx="1288500" cy="1349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76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hird Two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34298" y="2367188"/>
            <a:ext cx="7425906" cy="4126295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1508" y="2365636"/>
            <a:ext cx="3708586" cy="4126295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A15CE4-9C5B-4DD4-9334-613E584A8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210B5A-E47F-4858-B45E-5B1BEE8B2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Data Visualization in Python: Seaborn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22C6C2-929C-48AB-A46A-05FC0AD9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08A26F-06F2-4E9D-90D3-59B5F05170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F2FEF4-AC70-4D84-9B67-5A54BD0F33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98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hird One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1508" y="2365638"/>
            <a:ext cx="7441994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8141451" y="2365639"/>
            <a:ext cx="3712953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D7C67-E5F6-43C5-997F-6434DA21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584D73-4796-4164-B818-FA3C28E0B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Data Visualization in Python: Seaborn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62CB5-7592-412B-8108-8BFA3C6D8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0F9683-AEE5-4C7C-8337-8F0333B05A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A82EE6-5B2A-4D35-9636-3FF0F8DEBC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2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1511" y="2365636"/>
            <a:ext cx="11543658" cy="1974696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38777" y="4495699"/>
            <a:ext cx="11543658" cy="1974696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DFF93-5525-475A-BA2F-1F0C4F78D56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AU"/>
              <a:t>Data Visualization in Python: Seaborn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DE2A29-28F0-4172-8807-541DB74FB84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E7CF56-F1E5-4795-9265-7AD96EC856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89AB79-1006-4785-9565-5855A6C464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3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AE5D8E-5794-4172-9477-A462C7ED67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257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352C9B-A878-4E28-8F19-9BFE09A0DF8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FD2763-69FC-4FBC-A018-A5B79D9BF1C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677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F88F8E-C995-44E9-88C3-777D604D7D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257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22DE8C-193B-40D2-86E4-37390E84CCA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2B9284-71F9-4742-8BC8-CBD640B6E8C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122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0" y="1413894"/>
            <a:ext cx="10896586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829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[Presentation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3327723"/>
            <a:ext cx="10901097" cy="1819999"/>
          </a:xfrm>
        </p:spPr>
        <p:txBody>
          <a:bodyPr>
            <a:normAutofit/>
          </a:bodyPr>
          <a:lstStyle>
            <a:lvl1pPr marL="0" indent="0">
              <a:buNone/>
              <a:defRPr sz="407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[Presenter Name]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3B3AAE-1896-4A98-A246-9A4E80DA46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Data Visualization in Python: Seaborn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8A2211-08DC-44ED-BA4C-EA9B5E049F5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773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6E66D3-31E0-4E7E-974A-CBAF78AFBE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130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8D64DB-0525-4239-B7EF-7462FB2A80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135A38-8B72-4CF7-A576-8AB549768E0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546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927E38-93E1-4C04-83A5-FBD94BE75C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751525" y="1108171"/>
            <a:ext cx="1787218" cy="4683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6DF0E0-E4B3-49BF-A9CB-B5C1AC69E3A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62FCC1-F0E2-4D15-B831-1642D56F9DA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633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605E55-8F6E-49C2-A14D-4F7EA9A247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681536" y="1396696"/>
            <a:ext cx="3951494" cy="39765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49E37B-FA5B-427F-9B9C-C22AEEF464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6D3671-8BF4-4081-90DB-6B512B6793F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740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36A6A2-B679-4575-A369-2D9B0C8811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246751" y="1126129"/>
            <a:ext cx="2724017" cy="47493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B8E51D-8667-4AE7-98D9-FD5D60E1E0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C0D460-F225-460B-BB60-8A162372132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082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352808"/>
            <a:ext cx="11537524" cy="4417585"/>
          </a:xfr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defRPr sz="3200" b="0" i="0">
                <a:solidFill>
                  <a:schemeClr val="bg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r>
              <a:rPr lang="en-US" dirty="0"/>
              <a:t>“[Quote text]”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9" y="5848948"/>
            <a:ext cx="11546006" cy="216889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pPr lvl="0"/>
            <a:r>
              <a:rPr lang="en-US" dirty="0"/>
              <a:t>[Full name]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828162-76A4-4AEF-9328-B54FAF065B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3029" y="6038901"/>
            <a:ext cx="11546006" cy="217125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[Position]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03E30FE-911C-4ADA-B031-2626594EC7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A3744D0-0577-40DE-9622-1088015D058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2BB920-9A5A-4DA9-9ECA-1DF946B9A6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Data Visualization in Python: Seaborn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1358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C4D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352808"/>
            <a:ext cx="11537524" cy="4417585"/>
          </a:xfr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defRPr sz="3164" b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“[Quote text]”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9" y="5848948"/>
            <a:ext cx="11546006" cy="216889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accent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pPr lvl="0"/>
            <a:r>
              <a:rPr lang="en-US" dirty="0"/>
              <a:t>[Full name]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AU"/>
              <a:t>Data Visualization in Python: Seaborn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828162-76A4-4AEF-9328-B54FAF065B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3029" y="6038901"/>
            <a:ext cx="11546006" cy="217125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[Position]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B8BFB0-2A25-45AC-80CE-669E6F62BC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BF33D4B-5C12-45EC-88B7-C00C2123C8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2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71191" y="2246444"/>
            <a:ext cx="7849618" cy="2531891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118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[Thank you or sign off]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Data Visualization in Python: Seaborn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D5A8B4-6E78-422A-AF69-97326A6A7C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D54034-1F98-4E5C-A6EA-29A8353505A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79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5673CE-2DC8-4BC7-8474-7FD9AEAE7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B1A7F-3E6C-4BDA-A873-12B2FD961F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Data Visualization in Python: Seaborn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C0EA49-7B36-455E-A863-61CF191F59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F0F960-7B3B-462A-AC2C-5591D20826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EE6E5A-4BD9-4D77-8176-009D70AE84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70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052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</p:spTree>
    <p:extLst>
      <p:ext uri="{BB962C8B-B14F-4D97-AF65-F5344CB8AC3E}">
        <p14:creationId xmlns:p14="http://schemas.microsoft.com/office/powerpoint/2010/main" val="404147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413894"/>
            <a:ext cx="7849618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8528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Data Visualization in Python: Seaborn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F41DB6-5AEA-408D-A5BF-F2AA2A9AA0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00AA1C-D441-4635-902A-1D054715368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47D3B9-F438-E24F-9DFF-6C0E3C11CA7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8915400" y="819552"/>
            <a:ext cx="2108111" cy="552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80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1" y="1413894"/>
            <a:ext cx="7389409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3924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Data Visualization in Python: Seaborn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700A36-47BB-4418-B306-3E7E3AC141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186510" y="1426524"/>
            <a:ext cx="2724017" cy="47493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12473B-6F9B-4A83-8856-23C5641F053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56D179-7759-497B-8880-790CAAFA956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103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1" y="1413894"/>
            <a:ext cx="7389409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3924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Data Visualization in Python: Seaborn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725145-F8C2-435E-83DA-3C6BFFE3B3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191889" y="2389194"/>
            <a:ext cx="2774745" cy="27923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A09E0F-9A3D-42E9-BF40-D380876817F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9F43727-5D9C-4050-8B4D-49535AB73D8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394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6EFBB34-E7A6-446F-8461-EDE7FE5D0D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11546007" cy="41273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8288C-36FD-45F0-A3A9-7148844259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AU"/>
              <a:t>Data Visualization in Python: Seaborn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57881E-E143-4217-816A-8C4E380EDD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75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0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057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37B9FB-8EDC-4415-A524-2F201C5737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Data Visualization in Python: Seaborn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47635-3CC7-4ECB-95A2-A2A3336B0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B0B422-09F3-401B-BCC9-0BD19CBF8F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79A268-DC64-46CE-B24E-6EA4998BFC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0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0577" y="2365635"/>
            <a:ext cx="5636938" cy="4127304"/>
          </a:xfrm>
        </p:spPr>
        <p:txBody>
          <a:bodyPr>
            <a:normAutofit/>
          </a:bodyPr>
          <a:lstStyle>
            <a:lvl1pPr marL="202512" indent="-202512">
              <a:buFont typeface="+mj-lt"/>
              <a:buAutoNum type="arabi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1pPr>
            <a:lvl2pPr marL="405023" indent="-202512">
              <a:buFont typeface="+mj-lt"/>
              <a:buAutoNum type="alphaL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2pPr>
            <a:lvl3pPr marL="607535" indent="-202046">
              <a:buFont typeface="+mj-lt"/>
              <a:buAutoNum type="romanL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3pPr>
            <a:lvl4pPr marL="810046" indent="-202512">
              <a:buFont typeface="+mj-lt"/>
              <a:buAutoNum type="arabi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4pPr>
            <a:lvl5pPr marL="1012558" indent="-202512">
              <a:buFont typeface="+mj-lt"/>
              <a:buAutoNum type="alphaLcPeriod"/>
              <a:defRPr lang="en-US" sz="1600" b="0" i="0" dirty="0">
                <a:latin typeface="National 2" charset="0"/>
                <a:ea typeface="National 2" charset="0"/>
                <a:cs typeface="National 2" charset="0"/>
              </a:defRPr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37B9FB-8EDC-4415-A524-2F201C5737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Data Visualization in Python: Seaborn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47635-3CC7-4ECB-95A2-A2A3336B0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222980-9FEA-47AB-8160-1C29597532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59DED6-E107-4AF2-B3B8-51B167296C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41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3"/>
            <a:ext cx="6853375" cy="510149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Data Visualization in Python: Seaborn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77E974-6222-4E14-8F53-1A35F8F2DE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A0BD44-827B-47CD-8BFA-2A4BD387B4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425" y="1391440"/>
            <a:ext cx="11546007" cy="92350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508" y="2365585"/>
            <a:ext cx="11546007" cy="413525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3047" y="184261"/>
            <a:ext cx="7425906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00" b="0" i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1pPr>
          </a:lstStyle>
          <a:p>
            <a:r>
              <a:rPr lang="en-AU"/>
              <a:t>Data Visualization in Python: Seaborn</a:t>
            </a:r>
            <a:endParaRPr lang="en-AU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41686" y="6551473"/>
            <a:ext cx="523374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84"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BE3242E-7541-29C5-6021-4E8F8A56B718}"/>
              </a:ext>
            </a:extLst>
          </p:cNvPr>
          <p:cNvSpPr txBox="1">
            <a:spLocks/>
          </p:cNvSpPr>
          <p:nvPr userDrawn="1"/>
        </p:nvSpPr>
        <p:spPr>
          <a:xfrm>
            <a:off x="2383047" y="6551472"/>
            <a:ext cx="7425906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1088279" rtl="0" eaLnBrk="1" latinLnBrk="0" hangingPunct="1">
              <a:defRPr sz="1100" b="0" i="0" kern="120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1pPr>
            <a:lvl2pPr marL="544139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279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418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558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696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4836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8976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3115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err="1"/>
              <a:t>dartgo.org</a:t>
            </a:r>
            <a:r>
              <a:rPr lang="en-AU" dirty="0"/>
              <a:t>/</a:t>
            </a:r>
            <a:r>
              <a:rPr lang="en-AU" dirty="0" err="1"/>
              <a:t>rr</a:t>
            </a:r>
            <a:r>
              <a:rPr lang="en-AU" dirty="0"/>
              <a:t>-seaborn</a:t>
            </a:r>
          </a:p>
        </p:txBody>
      </p:sp>
    </p:spTree>
    <p:extLst>
      <p:ext uri="{BB962C8B-B14F-4D97-AF65-F5344CB8AC3E}">
        <p14:creationId xmlns:p14="http://schemas.microsoft.com/office/powerpoint/2010/main" val="378683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2" r:id="rId2"/>
    <p:sldLayoutId id="2147483764" r:id="rId3"/>
    <p:sldLayoutId id="2147483765" r:id="rId4"/>
    <p:sldLayoutId id="2147483766" r:id="rId5"/>
    <p:sldLayoutId id="2147483650" r:id="rId6"/>
    <p:sldLayoutId id="2147483652" r:id="rId7"/>
    <p:sldLayoutId id="2147483779" r:id="rId8"/>
    <p:sldLayoutId id="2147483761" r:id="rId9"/>
    <p:sldLayoutId id="2147483767" r:id="rId10"/>
    <p:sldLayoutId id="2147483768" r:id="rId11"/>
    <p:sldLayoutId id="2147483769" r:id="rId12"/>
    <p:sldLayoutId id="2147483770" r:id="rId13"/>
    <p:sldLayoutId id="2147483782" r:id="rId14"/>
    <p:sldLayoutId id="2147483777" r:id="rId15"/>
    <p:sldLayoutId id="2147483778" r:id="rId16"/>
    <p:sldLayoutId id="2147483728" r:id="rId17"/>
    <p:sldLayoutId id="2147483773" r:id="rId18"/>
    <p:sldLayoutId id="2147483771" r:id="rId19"/>
    <p:sldLayoutId id="2147483772" r:id="rId20"/>
    <p:sldLayoutId id="2147483774" r:id="rId21"/>
    <p:sldLayoutId id="2147483776" r:id="rId22"/>
    <p:sldLayoutId id="2147483775" r:id="rId23"/>
    <p:sldLayoutId id="2147483780" r:id="rId24"/>
    <p:sldLayoutId id="2147483781" r:id="rId25"/>
    <p:sldLayoutId id="2147483783" r:id="rId26"/>
    <p:sldLayoutId id="2147483654" r:id="rId27"/>
    <p:sldLayoutId id="2147483655" r:id="rId2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42974" rtl="0" eaLnBrk="1" latinLnBrk="0" hangingPunct="1">
        <a:lnSpc>
          <a:spcPct val="85000"/>
        </a:lnSpc>
        <a:spcBef>
          <a:spcPct val="0"/>
        </a:spcBef>
        <a:buNone/>
        <a:defRPr sz="3200" b="0" i="0" kern="1200">
          <a:solidFill>
            <a:schemeClr val="accent1"/>
          </a:solidFill>
          <a:latin typeface="National 2 Medium" charset="0"/>
          <a:ea typeface="National 2 Medium" charset="0"/>
          <a:cs typeface="National 2 Medium" charset="0"/>
        </a:defRPr>
      </a:lvl1pPr>
    </p:titleStyle>
    <p:bodyStyle>
      <a:lvl1pPr marL="1828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1pPr>
      <a:lvl2pPr marL="6400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2pPr>
      <a:lvl3pPr marL="10972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3pPr>
      <a:lvl4pPr marL="15544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 baseline="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4pPr>
      <a:lvl5pPr marL="2011680" indent="-285750" algn="l" defTabSz="642974" rtl="0" eaLnBrk="1" latinLnBrk="0" hangingPunct="1">
        <a:spcBef>
          <a:spcPts val="422"/>
        </a:spcBef>
        <a:spcAft>
          <a:spcPts val="211"/>
        </a:spcAft>
        <a:buClr>
          <a:schemeClr val="accent1"/>
        </a:buClr>
        <a:buFont typeface="Arial" charset="0"/>
        <a:buChar char="•"/>
        <a:defRPr sz="1406" b="0" i="0" kern="1200" baseline="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5pPr>
      <a:lvl6pPr marL="24688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1406" kern="1200" baseline="0">
          <a:solidFill>
            <a:schemeClr val="accent1"/>
          </a:solidFill>
          <a:latin typeface="+mn-lt"/>
          <a:ea typeface="+mn-ea"/>
          <a:cs typeface="+mn-cs"/>
        </a:defRPr>
      </a:lvl6pPr>
      <a:lvl7pPr marL="2089666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7pPr>
      <a:lvl8pPr marL="2411153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8pPr>
      <a:lvl9pPr marL="2732640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87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74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461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948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435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923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409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896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90" userDrawn="1">
          <p15:clr>
            <a:srgbClr val="F26B43"/>
          </p15:clr>
        </p15:guide>
        <p15:guide id="2" pos="7476" userDrawn="1">
          <p15:clr>
            <a:srgbClr val="F26B43"/>
          </p15:clr>
        </p15:guide>
        <p15:guide id="3" pos="203" userDrawn="1">
          <p15:clr>
            <a:srgbClr val="F26B43"/>
          </p15:clr>
        </p15:guide>
        <p15:guide id="4" orient="horz" pos="149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eaborn.pydata.org/tutorial.html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plotly.com/python/plotly-express/" TargetMode="External"/><Relationship Id="rId5" Type="http://schemas.openxmlformats.org/officeDocument/2006/relationships/hyperlink" Target="https://seaborn.pydata.org/tutorial/aesthetics.html" TargetMode="External"/><Relationship Id="rId4" Type="http://schemas.openxmlformats.org/officeDocument/2006/relationships/hyperlink" Target="https://seaborn.pydata.org/examples/index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10" Type="http://schemas.openxmlformats.org/officeDocument/2006/relationships/image" Target="../media/image21.sv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hyperlink" Target="http://www.dartgo.org/rr-seaborn" TargetMode="External"/><Relationship Id="rId7" Type="http://schemas.openxmlformats.org/officeDocument/2006/relationships/image" Target="../media/image15.png"/><Relationship Id="rId2" Type="http://schemas.openxmlformats.org/officeDocument/2006/relationships/hyperlink" Target="https://jhub.dartmouth.edu/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28.svg"/><Relationship Id="rId4" Type="http://schemas.openxmlformats.org/officeDocument/2006/relationships/image" Target="../media/image24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A9A1B8-1420-5E4C-DC50-A1562C460C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February 26, 2024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3F5BEDD-BBEA-445F-915D-71CD1037750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AU"/>
              <a:t>Data Visualization in Python: Seaborn</a:t>
            </a:r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076523-B575-6C87-A5C3-C2B3346D43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9335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8D359ED-81E1-4152-B5FF-BC60446F6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772655"/>
            <a:ext cx="10059418" cy="1312691"/>
          </a:xfrm>
        </p:spPr>
        <p:txBody>
          <a:bodyPr/>
          <a:lstStyle/>
          <a:p>
            <a:pPr algn="l"/>
            <a:r>
              <a:rPr lang="en-AU" dirty="0"/>
              <a:t>Let’s start plotting…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3A763-8648-4E79-A29B-28D21C771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Data Visualization in Python: Seaborn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61673-B619-48AC-86E7-428A4A84E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8581761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0A09A0-9830-F3BD-46FB-DF2359A827F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>
            <a:normAutofit/>
          </a:bodyPr>
          <a:lstStyle/>
          <a:p>
            <a:pPr marL="457200" indent="-457200">
              <a:buSzPct val="120000"/>
              <a:buBlip>
                <a:blip r:embed="rId2"/>
              </a:buBlip>
            </a:pPr>
            <a:r>
              <a:rPr lang="en-US" dirty="0"/>
              <a:t>Explore </a:t>
            </a:r>
            <a:r>
              <a:rPr lang="en-US" dirty="0" err="1"/>
              <a:t>seaborn’s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official tutorials </a:t>
            </a:r>
            <a:r>
              <a:rPr lang="en-US" dirty="0"/>
              <a:t>and </a:t>
            </a:r>
            <a:r>
              <a:rPr lang="en-US" dirty="0">
                <a:hlinkClick r:id="rId4"/>
              </a:rPr>
              <a:t>example gallery</a:t>
            </a:r>
            <a:r>
              <a:rPr lang="en-US" dirty="0"/>
              <a:t>, covering a vast array of topics from basic to advanced!</a:t>
            </a:r>
          </a:p>
          <a:p>
            <a:pPr marL="457200" indent="-457200">
              <a:buSzPct val="80000"/>
              <a:buFont typeface="System Font Regular"/>
              <a:buChar char="💅"/>
            </a:pPr>
            <a:r>
              <a:rPr lang="en-US" dirty="0"/>
              <a:t>Learn more about </a:t>
            </a:r>
            <a:r>
              <a:rPr lang="en-US" dirty="0">
                <a:hlinkClick r:id="rId5"/>
              </a:rPr>
              <a:t>styling and theming </a:t>
            </a:r>
            <a:r>
              <a:rPr lang="en-US" dirty="0"/>
              <a:t>in seaborn!</a:t>
            </a:r>
          </a:p>
          <a:p>
            <a:pPr marL="457200" indent="-457200">
              <a:buSzPct val="80000"/>
              <a:buFont typeface="System Font Regular"/>
              <a:buChar char="🕹️"/>
            </a:pPr>
            <a:r>
              <a:rPr lang="en-US" dirty="0"/>
              <a:t>Go interactive and explore </a:t>
            </a:r>
            <a:r>
              <a:rPr lang="en-US" dirty="0">
                <a:hlinkClick r:id="rId6"/>
              </a:rPr>
              <a:t>dashboarding with plotly express</a:t>
            </a:r>
            <a:r>
              <a:rPr lang="en-US" dirty="0"/>
              <a:t>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B9B45F-005C-FAB6-7CE1-D5A9B5742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A527F-718C-DF4A-685B-80983CE0CA3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Data Visualization in Python: Seaborn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4868E8-7ECE-959B-6D9E-2F0A98CD301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7414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743A7-7A36-1CF7-B554-429BA1624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567" y="3429000"/>
            <a:ext cx="7389409" cy="2015106"/>
          </a:xfrm>
        </p:spPr>
        <p:txBody>
          <a:bodyPr/>
          <a:lstStyle/>
          <a:p>
            <a:r>
              <a:rPr lang="en-US" dirty="0"/>
              <a:t>Thank you.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17F7E9-BA72-8B3B-D64A-0F81F8F90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Data Visualization in Python: Seaborn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DCF33-F869-1DD8-097C-7EE4D2CDB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0980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21510" y="3048000"/>
            <a:ext cx="11718090" cy="102152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800"/>
              </a:spcAft>
            </a:pPr>
            <a:r>
              <a:rPr lang="en-AU" sz="4400" dirty="0"/>
              <a:t>Data Visualization in Python: Seaborn</a:t>
            </a:r>
            <a:endParaRPr lang="en-AU" sz="5400" dirty="0">
              <a:latin typeface="National 2" panose="020B0504030502020203" pitchFamily="34" charset="77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359010" y="5074479"/>
            <a:ext cx="8176156" cy="15191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3200" dirty="0"/>
              <a:t>Simon Stone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2800" i="1" dirty="0"/>
              <a:t>Research Data Services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2800" i="1" dirty="0"/>
              <a:t>Dartmouth College</a:t>
            </a:r>
            <a:endParaRPr lang="en-AU" sz="3200" i="1" dirty="0"/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E1542F83-1431-A4F1-BAE7-7C73FFADD24E}"/>
              </a:ext>
            </a:extLst>
          </p:cNvPr>
          <p:cNvSpPr txBox="1">
            <a:spLocks/>
          </p:cNvSpPr>
          <p:nvPr/>
        </p:nvSpPr>
        <p:spPr>
          <a:xfrm>
            <a:off x="355669" y="3832639"/>
            <a:ext cx="10461390" cy="914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None/>
              <a:defRPr sz="4079" b="0" i="0" kern="1200">
                <a:solidFill>
                  <a:schemeClr val="bg1"/>
                </a:solidFill>
                <a:latin typeface="National 2" charset="0"/>
                <a:ea typeface="National 2" charset="0"/>
                <a:cs typeface="National 2" charset="0"/>
              </a:defRPr>
            </a:lvl1pPr>
            <a:lvl2pPr marL="6400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1600" b="0" i="0" kern="120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2pPr>
            <a:lvl3pPr marL="10972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1600" b="0" i="0" kern="120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3pPr>
            <a:lvl4pPr marL="15544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1600" b="0" i="0" kern="1200" baseline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4pPr>
            <a:lvl5pPr marL="2011680" indent="-285750" algn="l" defTabSz="642974" rtl="0" eaLnBrk="1" latinLnBrk="0" hangingPunct="1">
              <a:spcBef>
                <a:spcPts val="422"/>
              </a:spcBef>
              <a:spcAft>
                <a:spcPts val="211"/>
              </a:spcAft>
              <a:buClr>
                <a:schemeClr val="accent1"/>
              </a:buClr>
              <a:buFont typeface="Arial" charset="0"/>
              <a:buChar char="•"/>
              <a:defRPr sz="1406" b="0" i="0" kern="1200" baseline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5pPr>
            <a:lvl6pPr marL="24688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1406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089666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11153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2640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A Reproducible Research Workshop</a:t>
            </a:r>
          </a:p>
        </p:txBody>
      </p:sp>
      <p:pic>
        <p:nvPicPr>
          <p:cNvPr id="16" name="Picture 15" descr="Logo, company name&#10;&#10;Description automatically generated">
            <a:extLst>
              <a:ext uri="{FF2B5EF4-FFF2-40B4-BE49-F238E27FC236}">
                <a16:creationId xmlns:a16="http://schemas.microsoft.com/office/drawing/2014/main" id="{A3644AC0-49F1-6100-6FE1-457D4E0C6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8433" y="4724400"/>
            <a:ext cx="2219325" cy="2219325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42EE419-3E1C-288D-5C6F-4343FE7E2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480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CDD89B0-BE2F-C1D6-B084-9A89548D629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chemeClr val="accent6">
                    <a:lumMod val="50000"/>
                  </a:schemeClr>
                </a:solidFill>
                <a:effectLst/>
                <a:latin typeface="National 2" panose="020B0504030502020203" pitchFamily="34" charset="77"/>
              </a:rPr>
              <a:t>Joint venture of </a:t>
            </a:r>
            <a:r>
              <a:rPr lang="en-US" sz="1800" u="none" strike="noStrike" dirty="0">
                <a:effectLst/>
                <a:latin typeface="National 2 Medium" panose="020B0504030502020203" pitchFamily="34" charset="77"/>
              </a:rPr>
              <a:t>Research Computing @ ITC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and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latin typeface="National 2 Medium" panose="020B0504030502020203" pitchFamily="34" charset="77"/>
              </a:rPr>
              <a:t>Research Data Services @ Library</a:t>
            </a:r>
          </a:p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Consult with </a:t>
            </a:r>
            <a:r>
              <a:rPr lang="en-US" sz="1800" dirty="0">
                <a:latin typeface="National 2 Medium" panose="020B0504030502020203" pitchFamily="34" charset="77"/>
              </a:rPr>
              <a:t>experts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on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research data management,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data visualization,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biomedical research support,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spatial data and GIS,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high performance and research computing,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statistical analysis, </a:t>
            </a:r>
            <a:endParaRPr lang="en-US" sz="1400" dirty="0">
              <a:latin typeface="National 2" panose="020B0504030502020203" pitchFamily="34" charset="77"/>
            </a:endParaRP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economics and social sciences data</a:t>
            </a:r>
          </a:p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latin typeface="National 2 Medium" panose="020B0504030502020203" pitchFamily="34" charset="77"/>
              </a:rPr>
              <a:t>Meet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the people on campus that support your reproducible research lifecycle </a:t>
            </a:r>
          </a:p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latin typeface="National 2 Medium" panose="020B0504030502020203" pitchFamily="34" charset="77"/>
              </a:rPr>
              <a:t>Engage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in community discussions to learn from other researchers on campus </a:t>
            </a:r>
          </a:p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Attend a workshop to </a:t>
            </a:r>
            <a:r>
              <a:rPr lang="en-US" sz="1800" dirty="0">
                <a:latin typeface="National 2 Medium" panose="020B0504030502020203" pitchFamily="34" charset="77"/>
              </a:rPr>
              <a:t>learn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practical tools and tips</a:t>
            </a:r>
          </a:p>
          <a:p>
            <a:pPr marL="457200" indent="-457200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3EFAAFE-F299-CB01-B265-4390886E4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Reproducible Research Group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AA4C2E-4DDD-7236-8DAA-2512FC40C00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Data Visualization in Python: Seaborn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07D80-341E-529D-1DC0-0DD6E6F69FA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5947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7A48A0D-ACDA-1B72-26D2-CA576390F8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6425" y="2365635"/>
            <a:ext cx="3657603" cy="412730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Research Data Management</a:t>
            </a:r>
          </a:p>
          <a:p>
            <a:pPr marL="0" indent="0">
              <a:buNone/>
            </a:pPr>
            <a:r>
              <a:rPr lang="en-US" dirty="0"/>
              <a:t>Data Management Plans (DMPs) for sponsored projects</a:t>
            </a:r>
          </a:p>
          <a:p>
            <a:pPr marL="0" indent="0">
              <a:buNone/>
            </a:pPr>
            <a:r>
              <a:rPr lang="en-US" dirty="0"/>
              <a:t>Finding and using 3rd party data</a:t>
            </a:r>
          </a:p>
          <a:p>
            <a:pPr marL="0" indent="0">
              <a:buNone/>
            </a:pPr>
            <a:r>
              <a:rPr lang="en-US" dirty="0"/>
              <a:t>Collection and cleaning of data</a:t>
            </a:r>
          </a:p>
          <a:p>
            <a:pPr marL="0" indent="0">
              <a:buNone/>
            </a:pPr>
            <a:r>
              <a:rPr lang="en-US" dirty="0"/>
              <a:t>Organization and documentation</a:t>
            </a:r>
          </a:p>
          <a:p>
            <a:pPr marL="0" indent="0">
              <a:buNone/>
            </a:pPr>
            <a:r>
              <a:rPr lang="en-US" dirty="0"/>
              <a:t>Publishing and Repositories</a:t>
            </a:r>
            <a:br>
              <a:rPr lang="en-US" dirty="0"/>
            </a:b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255FF06-2CB5-C4D0-4260-EA6C29511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29597" y="2365635"/>
            <a:ext cx="3657603" cy="4127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Computational Scholarship</a:t>
            </a:r>
          </a:p>
          <a:p>
            <a:pPr marL="0" indent="0">
              <a:buNone/>
            </a:pPr>
            <a:r>
              <a:rPr lang="en-US" dirty="0"/>
              <a:t>Computational project planning </a:t>
            </a:r>
          </a:p>
          <a:p>
            <a:pPr marL="0" indent="0">
              <a:buNone/>
            </a:pPr>
            <a:r>
              <a:rPr lang="en-US" dirty="0"/>
              <a:t>Collections as Data</a:t>
            </a:r>
          </a:p>
          <a:p>
            <a:pPr marL="0" indent="0">
              <a:buNone/>
            </a:pPr>
            <a:r>
              <a:rPr lang="en-US" dirty="0"/>
              <a:t>Storytelling with data and visualizations</a:t>
            </a:r>
          </a:p>
          <a:p>
            <a:pPr marL="0" indent="0">
              <a:buNone/>
            </a:pPr>
            <a:r>
              <a:rPr lang="en-US" dirty="0"/>
              <a:t>Text and data mining</a:t>
            </a:r>
          </a:p>
          <a:p>
            <a:pPr marL="0" indent="0">
              <a:buNone/>
            </a:pPr>
            <a:r>
              <a:rPr lang="en-US" dirty="0"/>
              <a:t>Digital Humanities support</a:t>
            </a:r>
          </a:p>
          <a:p>
            <a:pPr marL="0" indent="0">
              <a:buNone/>
            </a:pPr>
            <a:r>
              <a:rPr lang="en-US" dirty="0"/>
              <a:t>Computational Pedagogy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A868607-AE9B-8ED1-AC68-AFCE637BE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About Research Data Services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862A9-3E02-EE6F-A862-F5B23FD022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Data Visualization in Python: Seaborn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8B0BB9-449D-E0B4-274F-AC088AEBD8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4</a:t>
            </a:fld>
            <a:endParaRPr lang="en-AU" dirty="0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A5368F4C-049B-235F-BE13-1E8BA5F439A8}"/>
              </a:ext>
            </a:extLst>
          </p:cNvPr>
          <p:cNvSpPr txBox="1">
            <a:spLocks/>
          </p:cNvSpPr>
          <p:nvPr/>
        </p:nvSpPr>
        <p:spPr>
          <a:xfrm>
            <a:off x="4283011" y="2365635"/>
            <a:ext cx="3657603" cy="41273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28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lang="en-US" sz="1600" b="0" i="0" kern="1200" dirty="0" smtClean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1pPr>
            <a:lvl2pPr marL="6400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lang="en-US" sz="1600" b="0" i="0" kern="1200" dirty="0" smtClean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2pPr>
            <a:lvl3pPr marL="10972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lang="en-US" sz="1600" b="0" i="0" kern="1200" dirty="0" smtClean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3pPr>
            <a:lvl4pPr marL="15544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lang="en-US" sz="1600" b="0" i="0" kern="1200" baseline="0" dirty="0" smtClean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4pPr>
            <a:lvl5pPr marL="2011680" indent="-285750" algn="l" defTabSz="642974" rtl="0" eaLnBrk="1" latinLnBrk="0" hangingPunct="1">
              <a:spcBef>
                <a:spcPts val="422"/>
              </a:spcBef>
              <a:spcAft>
                <a:spcPts val="211"/>
              </a:spcAft>
              <a:buClr>
                <a:schemeClr val="accent1"/>
              </a:buClr>
              <a:buFont typeface="Arial" charset="0"/>
              <a:buChar char="•"/>
              <a:defRPr lang="en-US" sz="1406" b="0" i="0" kern="1200" baseline="0" dirty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5pPr>
            <a:lvl6pPr marL="24688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1266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089666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11153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2640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Data Analysis/Visualization</a:t>
            </a:r>
          </a:p>
          <a:p>
            <a:pPr marL="0" indent="0">
              <a:buNone/>
            </a:pPr>
            <a:r>
              <a:rPr lang="en-US" dirty="0"/>
              <a:t>Textual, numeric, spatial data</a:t>
            </a:r>
          </a:p>
          <a:p>
            <a:pPr marL="0" indent="0">
              <a:buNone/>
            </a:pPr>
            <a:r>
              <a:rPr lang="en-US" dirty="0"/>
              <a:t>Reproducible research workflows</a:t>
            </a:r>
          </a:p>
          <a:p>
            <a:pPr marL="0" indent="0">
              <a:buNone/>
            </a:pPr>
            <a:r>
              <a:rPr lang="en-US" dirty="0"/>
              <a:t>Scripting in R: </a:t>
            </a:r>
            <a:r>
              <a:rPr lang="en-US" dirty="0" err="1"/>
              <a:t>tidyverse</a:t>
            </a:r>
            <a:r>
              <a:rPr lang="en-US" dirty="0"/>
              <a:t> core package (i.e. </a:t>
            </a:r>
            <a:r>
              <a:rPr lang="en-US" dirty="0" err="1"/>
              <a:t>ggplot</a:t>
            </a:r>
            <a:r>
              <a:rPr lang="en-US" dirty="0"/>
              <a:t>, </a:t>
            </a:r>
            <a:r>
              <a:rPr lang="en-US" dirty="0" err="1"/>
              <a:t>dplyr</a:t>
            </a:r>
            <a:r>
              <a:rPr lang="en-US" dirty="0"/>
              <a:t>, </a:t>
            </a:r>
            <a:r>
              <a:rPr lang="en-US" dirty="0" err="1"/>
              <a:t>tydr</a:t>
            </a:r>
            <a:r>
              <a:rPr lang="en-US" dirty="0"/>
              <a:t>, </a:t>
            </a:r>
            <a:r>
              <a:rPr lang="en-US" dirty="0" err="1"/>
              <a:t>tibble</a:t>
            </a:r>
            <a:r>
              <a:rPr lang="en-US" dirty="0"/>
              <a:t>, etc.)</a:t>
            </a:r>
          </a:p>
          <a:p>
            <a:pPr marL="0" indent="0">
              <a:buNone/>
            </a:pPr>
            <a:r>
              <a:rPr lang="en-US" dirty="0"/>
              <a:t>Scripting in Python: NumPy, SciPy, Pandas, Scikit-learn, Matplotlib, Seaborn, (OpenCV, </a:t>
            </a:r>
            <a:r>
              <a:rPr lang="en-US" dirty="0" err="1"/>
              <a:t>PyTorch</a:t>
            </a:r>
            <a:r>
              <a:rPr lang="en-US" dirty="0"/>
              <a:t>, TensorFlow, Tesseract, NLTK, etc.)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347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7954B20-8DF3-F4C6-644C-14333118987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04800" y="2365638"/>
            <a:ext cx="11546007" cy="412730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ResearchDataHelp@groups.dartmouth.edu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C74EF21-FA60-699E-0393-2EE10F654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Work with us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A761E8-EEE8-3606-A0FF-A4A0D04A1A5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Data Visualization in Python: Seaborn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E89BAE-3F21-8CCD-7FF7-215325C714D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5</a:t>
            </a:fld>
            <a:endParaRPr lang="en-AU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D2C0BBD2-2B45-CCAD-16C4-7806E1B5E4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013637"/>
              </p:ext>
            </p:extLst>
          </p:nvPr>
        </p:nvGraphicFramePr>
        <p:xfrm>
          <a:off x="2032000" y="3691529"/>
          <a:ext cx="8128000" cy="1726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46230141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75708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Jeremy </a:t>
                      </a: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Mikecz</a:t>
                      </a:r>
                      <a:endParaRPr lang="en-US" b="0" i="0" dirty="0">
                        <a:solidFill>
                          <a:schemeClr val="accent1"/>
                        </a:solidFill>
                        <a:effectLst/>
                        <a:latin typeface="National 2 Medium" panose="020B0504030502020203" pitchFamily="34" charset="77"/>
                      </a:endParaRPr>
                    </a:p>
                    <a:p>
                      <a:pPr algn="ctr" rtl="0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Research Data Science Specialist</a:t>
                      </a:r>
                      <a:endParaRPr lang="en-US" b="0" dirty="0">
                        <a:solidFill>
                          <a:schemeClr val="accent1"/>
                        </a:solidFill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ctr" rtl="0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jeremy.m.mikecz@dartmouth.edu</a:t>
                      </a:r>
                      <a:endParaRPr lang="en-US" b="0" u="none" dirty="0">
                        <a:solidFill>
                          <a:schemeClr val="accent1"/>
                        </a:solidFill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ctr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dartgo.org/jeremyappts </a:t>
                      </a:r>
                      <a:endParaRPr lang="en-US" u="none" dirty="0">
                        <a:solidFill>
                          <a:schemeClr val="accent1"/>
                        </a:solidFill>
                        <a:latin typeface="National 2" panose="020B0504030502020203" pitchFamily="34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Simon Stone</a:t>
                      </a:r>
                    </a:p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Research Data Science Specialist</a:t>
                      </a:r>
                    </a:p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simon.stone@dartmouth.edu</a:t>
                      </a:r>
                      <a:endParaRPr lang="en-US" sz="1266" b="0" i="0" u="none" strike="noStrike" kern="1200" dirty="0">
                        <a:solidFill>
                          <a:schemeClr val="accent1"/>
                        </a:solidFill>
                        <a:effectLst/>
                        <a:latin typeface="National 2" panose="020B0504030502020203" pitchFamily="34" charset="77"/>
                        <a:ea typeface="+mn-ea"/>
                        <a:cs typeface="+mn-cs"/>
                      </a:endParaRPr>
                    </a:p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dartgo.org</a:t>
                      </a:r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meetwithsimon</a:t>
                      </a:r>
                      <a:endParaRPr lang="en-US" sz="1266" b="0" i="0" u="none" strike="noStrike" kern="1200" dirty="0">
                        <a:solidFill>
                          <a:schemeClr val="accent1"/>
                        </a:solidFill>
                        <a:effectLst/>
                        <a:latin typeface="National 2" panose="020B0504030502020203" pitchFamily="34" charset="77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151502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algn="ctr" defTabSz="642974" rtl="0" eaLnBrk="1" latinLnBrk="0" hangingPunct="1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Lora </a:t>
                      </a: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Leligdon</a:t>
                      </a:r>
                      <a:endParaRPr lang="en-US" sz="1266" b="0" i="0" u="none" strike="noStrike" kern="1200" dirty="0">
                        <a:solidFill>
                          <a:schemeClr val="accent1"/>
                        </a:solidFill>
                        <a:effectLst/>
                        <a:latin typeface="National 2 Medium" panose="020B0504030502020203" pitchFamily="34" charset="77"/>
                        <a:ea typeface="+mn-ea"/>
                        <a:cs typeface="+mn-cs"/>
                      </a:endParaRPr>
                    </a:p>
                    <a:p>
                      <a:pPr marL="0" algn="ctr" defTabSz="642974" rtl="0" eaLnBrk="1" latinLnBrk="0" hangingPunct="1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Head of Research Data Services</a:t>
                      </a:r>
                    </a:p>
                    <a:p>
                      <a:pPr marL="0" algn="ctr" defTabSz="642974" rtl="0" eaLnBrk="1" latinLnBrk="0" hangingPunct="1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lora.c.leligdon@dartmouth.edu</a:t>
                      </a:r>
                    </a:p>
                    <a:p>
                      <a:pPr marL="0" algn="ctr" defTabSz="642974" rtl="0" eaLnBrk="1" latinLnBrk="0" hangingPunct="1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dartgo.org/lora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812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817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6C3D70B-F697-CE72-CC1A-0129AD1DD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Visualization Ecosystem in Python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D73267-12C3-5AF1-40CD-D6E195026C3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Data Visualization in Python: Seaborn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CD214A-B78A-621F-824E-1B58D4E120F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6</a:t>
            </a:fld>
            <a:endParaRPr lang="en-AU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D00B0A6-8DBD-948D-1DFD-783174640267}"/>
              </a:ext>
            </a:extLst>
          </p:cNvPr>
          <p:cNvGrpSpPr/>
          <p:nvPr/>
        </p:nvGrpSpPr>
        <p:grpSpPr>
          <a:xfrm>
            <a:off x="4381500" y="3619242"/>
            <a:ext cx="3429000" cy="3964172"/>
            <a:chOff x="4381500" y="3619242"/>
            <a:chExt cx="3429000" cy="3964172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D6CD8324-5869-D7B0-5E2D-561F1A9B2E09}"/>
                </a:ext>
              </a:extLst>
            </p:cNvPr>
            <p:cNvSpPr/>
            <p:nvPr/>
          </p:nvSpPr>
          <p:spPr>
            <a:xfrm>
              <a:off x="4381500" y="3619242"/>
              <a:ext cx="3429000" cy="3964172"/>
            </a:xfrm>
            <a:prstGeom prst="roundRect">
              <a:avLst/>
            </a:prstGeom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75000"/>
                    <a:alpha val="18746"/>
                  </a:schemeClr>
                </a:gs>
              </a:gsLst>
              <a:lin ang="5400000" scaled="1"/>
            </a:gra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tx1"/>
                  </a:solidFill>
                  <a:latin typeface="National 2" panose="020B0504030502020203" pitchFamily="34" charset="77"/>
                </a:rPr>
                <a:t>Geospatial data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A9E08A1-BB16-9387-38F1-826D889291BA}"/>
                </a:ext>
              </a:extLst>
            </p:cNvPr>
            <p:cNvGrpSpPr/>
            <p:nvPr/>
          </p:nvGrpSpPr>
          <p:grpSpPr>
            <a:xfrm>
              <a:off x="4953000" y="4363480"/>
              <a:ext cx="2286001" cy="1192735"/>
              <a:chOff x="6038964" y="3326334"/>
              <a:chExt cx="2445035" cy="1245665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138FF8DB-DC4A-8D06-27E0-71BB11A5DF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38964" y="3326334"/>
                <a:ext cx="692036" cy="12456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B384974-81B4-D326-EF1C-6E1AF7254221}"/>
                  </a:ext>
                </a:extLst>
              </p:cNvPr>
              <p:cNvSpPr txBox="1"/>
              <p:nvPr/>
            </p:nvSpPr>
            <p:spPr>
              <a:xfrm>
                <a:off x="6731000" y="3626000"/>
                <a:ext cx="1752999" cy="675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3600" i="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Folium</a:t>
                </a:r>
                <a:endParaRPr lang="en-US" i="0" dirty="0"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9502EC0-70FC-7EEF-7C29-E038909E9C65}"/>
              </a:ext>
            </a:extLst>
          </p:cNvPr>
          <p:cNvGrpSpPr/>
          <p:nvPr/>
        </p:nvGrpSpPr>
        <p:grpSpPr>
          <a:xfrm>
            <a:off x="339526" y="3619242"/>
            <a:ext cx="3429000" cy="3964172"/>
            <a:chOff x="339526" y="3619242"/>
            <a:chExt cx="3429000" cy="3964172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82E0C71B-214E-0BFA-65F1-B8AD7763FF49}"/>
                </a:ext>
              </a:extLst>
            </p:cNvPr>
            <p:cNvSpPr/>
            <p:nvPr/>
          </p:nvSpPr>
          <p:spPr>
            <a:xfrm>
              <a:off x="339526" y="3619242"/>
              <a:ext cx="3429000" cy="3964172"/>
            </a:xfrm>
            <a:prstGeom prst="roundRect">
              <a:avLst/>
            </a:prstGeom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75000"/>
                    <a:alpha val="18746"/>
                  </a:schemeClr>
                </a:gs>
              </a:gsLst>
              <a:lin ang="5400000" scaled="1"/>
            </a:gra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tx1"/>
                  </a:solidFill>
                  <a:latin typeface="National 2" panose="020B0504030502020203" pitchFamily="34" charset="77"/>
                </a:rPr>
                <a:t>Tabular data</a:t>
              </a:r>
            </a:p>
          </p:txBody>
        </p: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25EC97D1-5D89-6295-491D-54BD0514A8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4442759"/>
              <a:ext cx="2565400" cy="1034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657EBDF6-0DCB-44C6-6835-DE58A7B47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12202" y="5388315"/>
              <a:ext cx="2401055" cy="688893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312EAE4-FA13-0433-090D-19466444161A}"/>
              </a:ext>
            </a:extLst>
          </p:cNvPr>
          <p:cNvGrpSpPr/>
          <p:nvPr/>
        </p:nvGrpSpPr>
        <p:grpSpPr>
          <a:xfrm>
            <a:off x="8423474" y="3619242"/>
            <a:ext cx="3429000" cy="3964172"/>
            <a:chOff x="8423474" y="3619242"/>
            <a:chExt cx="3429000" cy="3964172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FBA5300F-2369-53F7-D969-0BFD47BF1AE5}"/>
                </a:ext>
              </a:extLst>
            </p:cNvPr>
            <p:cNvSpPr/>
            <p:nvPr/>
          </p:nvSpPr>
          <p:spPr>
            <a:xfrm>
              <a:off x="8423474" y="3619242"/>
              <a:ext cx="3429000" cy="3964172"/>
            </a:xfrm>
            <a:prstGeom prst="roundRect">
              <a:avLst/>
            </a:prstGeom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75000"/>
                    <a:alpha val="18746"/>
                  </a:schemeClr>
                </a:gs>
              </a:gsLst>
              <a:lin ang="5400000" scaled="1"/>
            </a:gra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tx1"/>
                  </a:solidFill>
                  <a:latin typeface="National 2" panose="020B0504030502020203" pitchFamily="34" charset="77"/>
                </a:rPr>
                <a:t>Dashboards</a:t>
              </a:r>
            </a:p>
          </p:txBody>
        </p:sp>
        <p:pic>
          <p:nvPicPr>
            <p:cNvPr id="9" name="Picture 8" descr="A black background with blue dots&#10;&#10;Description automatically generated">
              <a:extLst>
                <a:ext uri="{FF2B5EF4-FFF2-40B4-BE49-F238E27FC236}">
                  <a16:creationId xmlns:a16="http://schemas.microsoft.com/office/drawing/2014/main" id="{638E9DEF-5359-9949-133E-96104B009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58200" y="4498095"/>
              <a:ext cx="2770515" cy="923505"/>
            </a:xfrm>
            <a:prstGeom prst="rect">
              <a:avLst/>
            </a:prstGeom>
          </p:spPr>
        </p:pic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6A4B20ED-9B33-D685-7F5E-3A03E957B1E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448800" y="5415504"/>
              <a:ext cx="2217781" cy="634515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FA17A9C-0052-63C7-F4CA-9301A59EE631}"/>
              </a:ext>
            </a:extLst>
          </p:cNvPr>
          <p:cNvSpPr txBox="1"/>
          <p:nvPr/>
        </p:nvSpPr>
        <p:spPr>
          <a:xfrm>
            <a:off x="3371850" y="6277446"/>
            <a:ext cx="5448300" cy="422103"/>
          </a:xfrm>
          <a:prstGeom prst="rect">
            <a:avLst/>
          </a:prstGeom>
          <a:solidFill>
            <a:schemeClr val="accent1"/>
          </a:solidFill>
          <a:ln cap="rnd">
            <a:solidFill>
              <a:schemeClr val="tx1"/>
            </a:solidFill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448300"/>
                      <a:gd name="connsiteY0" fmla="*/ 0 h 422103"/>
                      <a:gd name="connsiteX1" fmla="*/ 544830 w 5448300"/>
                      <a:gd name="connsiteY1" fmla="*/ 0 h 422103"/>
                      <a:gd name="connsiteX2" fmla="*/ 1089660 w 5448300"/>
                      <a:gd name="connsiteY2" fmla="*/ 0 h 422103"/>
                      <a:gd name="connsiteX3" fmla="*/ 1634490 w 5448300"/>
                      <a:gd name="connsiteY3" fmla="*/ 0 h 422103"/>
                      <a:gd name="connsiteX4" fmla="*/ 2288286 w 5448300"/>
                      <a:gd name="connsiteY4" fmla="*/ 0 h 422103"/>
                      <a:gd name="connsiteX5" fmla="*/ 2887599 w 5448300"/>
                      <a:gd name="connsiteY5" fmla="*/ 0 h 422103"/>
                      <a:gd name="connsiteX6" fmla="*/ 3268980 w 5448300"/>
                      <a:gd name="connsiteY6" fmla="*/ 0 h 422103"/>
                      <a:gd name="connsiteX7" fmla="*/ 3759327 w 5448300"/>
                      <a:gd name="connsiteY7" fmla="*/ 0 h 422103"/>
                      <a:gd name="connsiteX8" fmla="*/ 4413123 w 5448300"/>
                      <a:gd name="connsiteY8" fmla="*/ 0 h 422103"/>
                      <a:gd name="connsiteX9" fmla="*/ 4957953 w 5448300"/>
                      <a:gd name="connsiteY9" fmla="*/ 0 h 422103"/>
                      <a:gd name="connsiteX10" fmla="*/ 5448300 w 5448300"/>
                      <a:gd name="connsiteY10" fmla="*/ 0 h 422103"/>
                      <a:gd name="connsiteX11" fmla="*/ 5448300 w 5448300"/>
                      <a:gd name="connsiteY11" fmla="*/ 422103 h 422103"/>
                      <a:gd name="connsiteX12" fmla="*/ 5012436 w 5448300"/>
                      <a:gd name="connsiteY12" fmla="*/ 422103 h 422103"/>
                      <a:gd name="connsiteX13" fmla="*/ 4358640 w 5448300"/>
                      <a:gd name="connsiteY13" fmla="*/ 422103 h 422103"/>
                      <a:gd name="connsiteX14" fmla="*/ 3922776 w 5448300"/>
                      <a:gd name="connsiteY14" fmla="*/ 422103 h 422103"/>
                      <a:gd name="connsiteX15" fmla="*/ 3541395 w 5448300"/>
                      <a:gd name="connsiteY15" fmla="*/ 422103 h 422103"/>
                      <a:gd name="connsiteX16" fmla="*/ 3160014 w 5448300"/>
                      <a:gd name="connsiteY16" fmla="*/ 422103 h 422103"/>
                      <a:gd name="connsiteX17" fmla="*/ 2560701 w 5448300"/>
                      <a:gd name="connsiteY17" fmla="*/ 422103 h 422103"/>
                      <a:gd name="connsiteX18" fmla="*/ 2179320 w 5448300"/>
                      <a:gd name="connsiteY18" fmla="*/ 422103 h 422103"/>
                      <a:gd name="connsiteX19" fmla="*/ 1634490 w 5448300"/>
                      <a:gd name="connsiteY19" fmla="*/ 422103 h 422103"/>
                      <a:gd name="connsiteX20" fmla="*/ 1198626 w 5448300"/>
                      <a:gd name="connsiteY20" fmla="*/ 422103 h 422103"/>
                      <a:gd name="connsiteX21" fmla="*/ 653796 w 5448300"/>
                      <a:gd name="connsiteY21" fmla="*/ 422103 h 422103"/>
                      <a:gd name="connsiteX22" fmla="*/ 0 w 5448300"/>
                      <a:gd name="connsiteY22" fmla="*/ 422103 h 422103"/>
                      <a:gd name="connsiteX23" fmla="*/ 0 w 5448300"/>
                      <a:gd name="connsiteY23" fmla="*/ 0 h 4221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5448300" h="422103" fill="none" extrusionOk="0">
                        <a:moveTo>
                          <a:pt x="0" y="0"/>
                        </a:moveTo>
                        <a:cubicBezTo>
                          <a:pt x="153361" y="-37410"/>
                          <a:pt x="411029" y="12522"/>
                          <a:pt x="544830" y="0"/>
                        </a:cubicBezTo>
                        <a:cubicBezTo>
                          <a:pt x="678631" y="-12522"/>
                          <a:pt x="977829" y="49436"/>
                          <a:pt x="1089660" y="0"/>
                        </a:cubicBezTo>
                        <a:cubicBezTo>
                          <a:pt x="1201491" y="-49436"/>
                          <a:pt x="1373255" y="55575"/>
                          <a:pt x="1634490" y="0"/>
                        </a:cubicBezTo>
                        <a:cubicBezTo>
                          <a:pt x="1895725" y="-55575"/>
                          <a:pt x="2113109" y="52069"/>
                          <a:pt x="2288286" y="0"/>
                        </a:cubicBezTo>
                        <a:cubicBezTo>
                          <a:pt x="2463463" y="-52069"/>
                          <a:pt x="2619989" y="52048"/>
                          <a:pt x="2887599" y="0"/>
                        </a:cubicBezTo>
                        <a:cubicBezTo>
                          <a:pt x="3155209" y="-52048"/>
                          <a:pt x="3099054" y="13701"/>
                          <a:pt x="3268980" y="0"/>
                        </a:cubicBezTo>
                        <a:cubicBezTo>
                          <a:pt x="3438906" y="-13701"/>
                          <a:pt x="3582495" y="24676"/>
                          <a:pt x="3759327" y="0"/>
                        </a:cubicBezTo>
                        <a:cubicBezTo>
                          <a:pt x="3936159" y="-24676"/>
                          <a:pt x="4157603" y="64914"/>
                          <a:pt x="4413123" y="0"/>
                        </a:cubicBezTo>
                        <a:cubicBezTo>
                          <a:pt x="4668643" y="-64914"/>
                          <a:pt x="4739616" y="47799"/>
                          <a:pt x="4957953" y="0"/>
                        </a:cubicBezTo>
                        <a:cubicBezTo>
                          <a:pt x="5176290" y="-47799"/>
                          <a:pt x="5255141" y="57219"/>
                          <a:pt x="5448300" y="0"/>
                        </a:cubicBezTo>
                        <a:cubicBezTo>
                          <a:pt x="5462762" y="95233"/>
                          <a:pt x="5423625" y="311957"/>
                          <a:pt x="5448300" y="422103"/>
                        </a:cubicBezTo>
                        <a:cubicBezTo>
                          <a:pt x="5279900" y="427975"/>
                          <a:pt x="5185499" y="415179"/>
                          <a:pt x="5012436" y="422103"/>
                        </a:cubicBezTo>
                        <a:cubicBezTo>
                          <a:pt x="4839373" y="429027"/>
                          <a:pt x="4615372" y="381787"/>
                          <a:pt x="4358640" y="422103"/>
                        </a:cubicBezTo>
                        <a:cubicBezTo>
                          <a:pt x="4101908" y="462419"/>
                          <a:pt x="4056985" y="375673"/>
                          <a:pt x="3922776" y="422103"/>
                        </a:cubicBezTo>
                        <a:cubicBezTo>
                          <a:pt x="3788567" y="468533"/>
                          <a:pt x="3654816" y="384632"/>
                          <a:pt x="3541395" y="422103"/>
                        </a:cubicBezTo>
                        <a:cubicBezTo>
                          <a:pt x="3427974" y="459574"/>
                          <a:pt x="3293882" y="417406"/>
                          <a:pt x="3160014" y="422103"/>
                        </a:cubicBezTo>
                        <a:cubicBezTo>
                          <a:pt x="3026146" y="426800"/>
                          <a:pt x="2821941" y="357336"/>
                          <a:pt x="2560701" y="422103"/>
                        </a:cubicBezTo>
                        <a:cubicBezTo>
                          <a:pt x="2299461" y="486870"/>
                          <a:pt x="2320789" y="391554"/>
                          <a:pt x="2179320" y="422103"/>
                        </a:cubicBezTo>
                        <a:cubicBezTo>
                          <a:pt x="2037851" y="452652"/>
                          <a:pt x="1895340" y="410112"/>
                          <a:pt x="1634490" y="422103"/>
                        </a:cubicBezTo>
                        <a:cubicBezTo>
                          <a:pt x="1373640" y="434094"/>
                          <a:pt x="1332023" y="373314"/>
                          <a:pt x="1198626" y="422103"/>
                        </a:cubicBezTo>
                        <a:cubicBezTo>
                          <a:pt x="1065229" y="470892"/>
                          <a:pt x="900050" y="361828"/>
                          <a:pt x="653796" y="422103"/>
                        </a:cubicBezTo>
                        <a:cubicBezTo>
                          <a:pt x="407542" y="482378"/>
                          <a:pt x="131940" y="399647"/>
                          <a:pt x="0" y="422103"/>
                        </a:cubicBezTo>
                        <a:cubicBezTo>
                          <a:pt x="-6280" y="315526"/>
                          <a:pt x="44371" y="141452"/>
                          <a:pt x="0" y="0"/>
                        </a:cubicBezTo>
                        <a:close/>
                      </a:path>
                      <a:path w="5448300" h="422103" stroke="0" extrusionOk="0">
                        <a:moveTo>
                          <a:pt x="0" y="0"/>
                        </a:moveTo>
                        <a:cubicBezTo>
                          <a:pt x="101256" y="-56593"/>
                          <a:pt x="287980" y="52699"/>
                          <a:pt x="490347" y="0"/>
                        </a:cubicBezTo>
                        <a:cubicBezTo>
                          <a:pt x="692714" y="-52699"/>
                          <a:pt x="776563" y="33360"/>
                          <a:pt x="871728" y="0"/>
                        </a:cubicBezTo>
                        <a:cubicBezTo>
                          <a:pt x="966893" y="-33360"/>
                          <a:pt x="1239027" y="33160"/>
                          <a:pt x="1525524" y="0"/>
                        </a:cubicBezTo>
                        <a:cubicBezTo>
                          <a:pt x="1812021" y="-33160"/>
                          <a:pt x="1855028" y="39476"/>
                          <a:pt x="2015871" y="0"/>
                        </a:cubicBezTo>
                        <a:cubicBezTo>
                          <a:pt x="2176714" y="-39476"/>
                          <a:pt x="2287855" y="48369"/>
                          <a:pt x="2506218" y="0"/>
                        </a:cubicBezTo>
                        <a:cubicBezTo>
                          <a:pt x="2724581" y="-48369"/>
                          <a:pt x="2833380" y="65918"/>
                          <a:pt x="3160014" y="0"/>
                        </a:cubicBezTo>
                        <a:cubicBezTo>
                          <a:pt x="3486648" y="-65918"/>
                          <a:pt x="3491596" y="32536"/>
                          <a:pt x="3595878" y="0"/>
                        </a:cubicBezTo>
                        <a:cubicBezTo>
                          <a:pt x="3700160" y="-32536"/>
                          <a:pt x="4078235" y="11859"/>
                          <a:pt x="4249674" y="0"/>
                        </a:cubicBezTo>
                        <a:cubicBezTo>
                          <a:pt x="4421113" y="-11859"/>
                          <a:pt x="4612478" y="5986"/>
                          <a:pt x="4903470" y="0"/>
                        </a:cubicBezTo>
                        <a:cubicBezTo>
                          <a:pt x="5194462" y="-5986"/>
                          <a:pt x="5338435" y="62297"/>
                          <a:pt x="5448300" y="0"/>
                        </a:cubicBezTo>
                        <a:cubicBezTo>
                          <a:pt x="5452460" y="104028"/>
                          <a:pt x="5427812" y="321282"/>
                          <a:pt x="5448300" y="422103"/>
                        </a:cubicBezTo>
                        <a:cubicBezTo>
                          <a:pt x="5263724" y="491543"/>
                          <a:pt x="5040726" y="378878"/>
                          <a:pt x="4848987" y="422103"/>
                        </a:cubicBezTo>
                        <a:cubicBezTo>
                          <a:pt x="4657248" y="465328"/>
                          <a:pt x="4520616" y="388565"/>
                          <a:pt x="4195191" y="422103"/>
                        </a:cubicBezTo>
                        <a:cubicBezTo>
                          <a:pt x="3869766" y="455641"/>
                          <a:pt x="3712479" y="345819"/>
                          <a:pt x="3541395" y="422103"/>
                        </a:cubicBezTo>
                        <a:cubicBezTo>
                          <a:pt x="3370311" y="498387"/>
                          <a:pt x="3272806" y="407862"/>
                          <a:pt x="3105531" y="422103"/>
                        </a:cubicBezTo>
                        <a:cubicBezTo>
                          <a:pt x="2938256" y="436344"/>
                          <a:pt x="2754106" y="356970"/>
                          <a:pt x="2560701" y="422103"/>
                        </a:cubicBezTo>
                        <a:cubicBezTo>
                          <a:pt x="2367296" y="487236"/>
                          <a:pt x="2090182" y="404943"/>
                          <a:pt x="1906905" y="422103"/>
                        </a:cubicBezTo>
                        <a:cubicBezTo>
                          <a:pt x="1723628" y="439263"/>
                          <a:pt x="1581958" y="415094"/>
                          <a:pt x="1362075" y="422103"/>
                        </a:cubicBezTo>
                        <a:cubicBezTo>
                          <a:pt x="1142192" y="429112"/>
                          <a:pt x="1091160" y="389251"/>
                          <a:pt x="980694" y="422103"/>
                        </a:cubicBezTo>
                        <a:cubicBezTo>
                          <a:pt x="870228" y="454955"/>
                          <a:pt x="726097" y="405414"/>
                          <a:pt x="544830" y="422103"/>
                        </a:cubicBezTo>
                        <a:cubicBezTo>
                          <a:pt x="363563" y="438792"/>
                          <a:pt x="253829" y="370239"/>
                          <a:pt x="0" y="422103"/>
                        </a:cubicBezTo>
                        <a:cubicBezTo>
                          <a:pt x="-11300" y="294144"/>
                          <a:pt x="9012" y="14949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National 2" panose="020B0504030502020203" pitchFamily="34" charset="77"/>
              </a:rPr>
              <a:t>and many, many more…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96BC7007-193A-2920-576F-52524E8BC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12184" y="1968568"/>
            <a:ext cx="5767633" cy="138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1373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8748E2F-68BF-CE0C-5FF2-891EA00F604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1508" y="2349697"/>
            <a:ext cx="11546007" cy="4127303"/>
          </a:xfrm>
        </p:spPr>
        <p:txBody>
          <a:bodyPr>
            <a:normAutofit/>
          </a:bodyPr>
          <a:lstStyle/>
          <a:p>
            <a:pPr marL="458788" indent="-398463">
              <a:buSzPct val="80000"/>
              <a:buFont typeface="System Font Regular"/>
              <a:buChar char="📊"/>
            </a:pPr>
            <a:r>
              <a:rPr lang="en-US" dirty="0"/>
              <a:t>…a data visualization library with a high-level interface specializing in statistical graphics.</a:t>
            </a:r>
          </a:p>
          <a:p>
            <a:pPr marL="458788" indent="-504825">
              <a:buSzPct val="15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…built on matplotlib.</a:t>
            </a:r>
          </a:p>
          <a:p>
            <a:pPr marL="458788" indent="-504825">
              <a:buSzPct val="80000"/>
              <a:buFont typeface="System Font Regular"/>
              <a:buChar char="🐼"/>
            </a:pPr>
            <a:r>
              <a:rPr lang="en-US" dirty="0"/>
              <a:t>…the perfect match if you work with tabular data in pandas.</a:t>
            </a:r>
          </a:p>
          <a:p>
            <a:pPr marL="458788" indent="-504825">
              <a:buSzPct val="80000"/>
              <a:buFont typeface="System Font Regular"/>
              <a:buChar char="🎉"/>
            </a:pPr>
            <a:r>
              <a:rPr lang="en-US" dirty="0"/>
              <a:t>…a popular choice to create publication-ready visualizations.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B535C3-F00A-857A-EA99-D84A75A78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Seaborn is…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A212E7-CAF5-D753-8AAA-89894CB3DD6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Data Visualization in Python: Seaborn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89E8C7-A566-76DB-7003-E9C1E8B5C66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104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BF64D7-8FF1-F778-4E25-BC990AAA8BE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81000" y="2365638"/>
            <a:ext cx="11260891" cy="4127303"/>
          </a:xfrm>
        </p:spPr>
        <p:txBody>
          <a:bodyPr anchor="ctr">
            <a:normAutofit/>
          </a:bodyPr>
          <a:lstStyle/>
          <a:p>
            <a:pPr marL="457200" indent="-457200"/>
            <a:r>
              <a:rPr lang="en-US" dirty="0">
                <a:latin typeface="National 2 Medium" panose="020B0504030502020203" pitchFamily="34" charset="77"/>
              </a:rPr>
              <a:t>How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seaborn is organized</a:t>
            </a:r>
          </a:p>
          <a:p>
            <a:pPr marL="457200" indent="-457200"/>
            <a:r>
              <a:rPr lang="en-US" dirty="0">
                <a:latin typeface="National 2 Medium" panose="020B0504030502020203" pitchFamily="34" charset="77"/>
              </a:rPr>
              <a:t>How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to best organize your data to work with seaborn</a:t>
            </a:r>
          </a:p>
          <a:p>
            <a:pPr marL="457200" indent="-457200"/>
            <a:r>
              <a:rPr lang="en-US" dirty="0">
                <a:latin typeface="National 2 Medium" panose="020B0504030502020203" pitchFamily="34" charset="77"/>
              </a:rPr>
              <a:t>How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to get started with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seaborn’s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interface</a:t>
            </a:r>
          </a:p>
          <a:p>
            <a:pPr marL="457200" indent="-457200"/>
            <a:r>
              <a:rPr lang="en-US" dirty="0">
                <a:latin typeface="National 2 Medium" panose="020B0504030502020203" pitchFamily="34" charset="77"/>
              </a:rPr>
              <a:t>How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to create visualizations showing multiple facets of your data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596C84-A306-B189-CDA1-74458B43C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learn in this workshop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B0CDEB-4997-14D9-3B11-92B6181671E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Data Visualization in Python: Seaborn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F5860-3C05-603D-96AF-B2585848495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079055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BF64D7-8FF1-F778-4E25-BC990AAA8BE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9889292" cy="4127303"/>
          </a:xfrm>
        </p:spPr>
        <p:txBody>
          <a:bodyPr>
            <a:normAutofit/>
          </a:bodyPr>
          <a:lstStyle/>
          <a:p>
            <a:pPr marL="457200" indent="-457200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Platform: </a:t>
            </a:r>
            <a:r>
              <a:rPr lang="en-US" dirty="0">
                <a:latin typeface="National 2" panose="020B0504030502020203" pitchFamily="34" charset="77"/>
                <a:hlinkClick r:id="rId2"/>
              </a:rPr>
              <a:t>https://jhub.Dartmouth.edu</a:t>
            </a:r>
            <a:endParaRPr lang="en-US" dirty="0">
              <a:latin typeface="National 2" panose="020B0504030502020203" pitchFamily="34" charset="77"/>
            </a:endParaRPr>
          </a:p>
          <a:p>
            <a:pPr marL="457200" indent="-457200"/>
            <a:r>
              <a:rPr lang="en-US" dirty="0">
                <a:latin typeface="National 2" panose="020B0504030502020203" pitchFamily="34" charset="77"/>
              </a:rPr>
              <a:t>Python</a:t>
            </a:r>
          </a:p>
          <a:p>
            <a:pPr marL="457200" indent="-457200"/>
            <a:r>
              <a:rPr lang="en-US" dirty="0">
                <a:latin typeface="National 2" panose="020B0504030502020203" pitchFamily="34" charset="77"/>
              </a:rPr>
              <a:t>Pandas (data storage)</a:t>
            </a:r>
          </a:p>
          <a:p>
            <a:pPr marL="457200" indent="-457200"/>
            <a:r>
              <a:rPr lang="en-US" dirty="0">
                <a:latin typeface="National 2" panose="020B0504030502020203" pitchFamily="34" charset="77"/>
              </a:rPr>
              <a:t>Seaborn</a:t>
            </a:r>
          </a:p>
          <a:p>
            <a:pPr marL="457200" indent="-457200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Materials: 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hlinkClick r:id="rId3"/>
              </a:rPr>
              <a:t>www.dartgo.org/rr-seaborn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596C84-A306-B189-CDA1-74458B43C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work with in this workshop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B0CDEB-4997-14D9-3B11-92B6181671E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Data Visualization in Python: Seaborn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F5860-3C05-603D-96AF-B2585848495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9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BECAAE-AACA-A31F-8366-040E3F54D9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2969" y="3367372"/>
            <a:ext cx="2517652" cy="74742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4C4B5B2F-82EB-95C1-5064-68EE6840BF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62137" y="2113064"/>
            <a:ext cx="1561897" cy="1798548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96458528-1C6B-CB9E-7BDA-8D453887E7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62137" y="4860861"/>
            <a:ext cx="4612988" cy="132352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B6C7C6E8-E6F0-433A-2AE4-6FE59F3B597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875371" y="3905617"/>
            <a:ext cx="2882900" cy="116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4292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Dartmouth">
  <a:themeElements>
    <a:clrScheme name="Custom 4">
      <a:dk1>
        <a:srgbClr val="000000"/>
      </a:dk1>
      <a:lt1>
        <a:srgbClr val="FFFFFF"/>
      </a:lt1>
      <a:dk2>
        <a:srgbClr val="797979"/>
      </a:dk2>
      <a:lt2>
        <a:srgbClr val="D9D9D9"/>
      </a:lt2>
      <a:accent1>
        <a:srgbClr val="00693E"/>
      </a:accent1>
      <a:accent2>
        <a:srgbClr val="12312B"/>
      </a:accent2>
      <a:accent3>
        <a:srgbClr val="C3DD88"/>
      </a:accent3>
      <a:accent4>
        <a:srgbClr val="6EAA8D"/>
      </a:accent4>
      <a:accent5>
        <a:srgbClr val="797979"/>
      </a:accent5>
      <a:accent6>
        <a:srgbClr val="EBF3EF"/>
      </a:accent6>
      <a:hlink>
        <a:srgbClr val="00693E"/>
      </a:hlink>
      <a:folHlink>
        <a:srgbClr val="12312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9BDFE68F-32AD-624C-A23D-A8B43BC3826E}" vid="{B888FB7D-3126-4C4C-9BB5-7BAF71B92B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Dartmouth</Template>
  <TotalTime>9805</TotalTime>
  <Words>552</Words>
  <Application>Microsoft Macintosh PowerPoint</Application>
  <PresentationFormat>Widescreen</PresentationFormat>
  <Paragraphs>103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National 2</vt:lpstr>
      <vt:lpstr>National 2 Medium</vt:lpstr>
      <vt:lpstr>System Font Regular</vt:lpstr>
      <vt:lpstr>Dartmouth</vt:lpstr>
      <vt:lpstr>PowerPoint Presentation</vt:lpstr>
      <vt:lpstr>Data Visualization in Python: Seaborn</vt:lpstr>
      <vt:lpstr>About the Reproducible Research Group</vt:lpstr>
      <vt:lpstr>About Research Data Services</vt:lpstr>
      <vt:lpstr>Work with us</vt:lpstr>
      <vt:lpstr>The Data Visualization Ecosystem in Python</vt:lpstr>
      <vt:lpstr>Seaborn is…</vt:lpstr>
      <vt:lpstr>What you will learn in this workshop</vt:lpstr>
      <vt:lpstr>What we will work with in this workshop</vt:lpstr>
      <vt:lpstr>Let’s start plotting…</vt:lpstr>
      <vt:lpstr>Next steps</vt:lpstr>
      <vt:lpstr>Thank you.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Simon Stone</dc:creator>
  <cp:keywords/>
  <dc:description/>
  <cp:lastModifiedBy>Simon Stone</cp:lastModifiedBy>
  <cp:revision>482</cp:revision>
  <cp:lastPrinted>2018-02-22T17:02:12Z</cp:lastPrinted>
  <dcterms:created xsi:type="dcterms:W3CDTF">2022-10-13T16:56:26Z</dcterms:created>
  <dcterms:modified xsi:type="dcterms:W3CDTF">2024-02-23T00:44:39Z</dcterms:modified>
  <cp:category/>
</cp:coreProperties>
</file>