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5" r:id="rId2"/>
    <p:sldId id="284" r:id="rId3"/>
    <p:sldId id="302" r:id="rId4"/>
    <p:sldId id="300" r:id="rId5"/>
    <p:sldId id="301" r:id="rId6"/>
    <p:sldId id="262" r:id="rId7"/>
    <p:sldId id="305" r:id="rId8"/>
    <p:sldId id="306" r:id="rId9"/>
    <p:sldId id="303" r:id="rId10"/>
    <p:sldId id="298" r:id="rId11"/>
    <p:sldId id="299" r:id="rId12"/>
    <p:sldId id="296" r:id="rId13"/>
    <p:sldId id="310" r:id="rId14"/>
    <p:sldId id="309" r:id="rId15"/>
    <p:sldId id="311" r:id="rId16"/>
    <p:sldId id="308" r:id="rId17"/>
    <p:sldId id="307" r:id="rId18"/>
    <p:sldId id="321" r:id="rId19"/>
    <p:sldId id="312" r:id="rId20"/>
    <p:sldId id="322" r:id="rId21"/>
    <p:sldId id="313" r:id="rId22"/>
    <p:sldId id="323" r:id="rId23"/>
    <p:sldId id="317" r:id="rId24"/>
    <p:sldId id="324" r:id="rId25"/>
    <p:sldId id="318" r:id="rId26"/>
    <p:sldId id="325" r:id="rId27"/>
    <p:sldId id="315" r:id="rId28"/>
    <p:sldId id="314" r:id="rId29"/>
    <p:sldId id="326" r:id="rId30"/>
    <p:sldId id="319" r:id="rId31"/>
    <p:sldId id="327" r:id="rId32"/>
    <p:sldId id="320" r:id="rId3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262"/>
            <p14:sldId id="305"/>
            <p14:sldId id="306"/>
            <p14:sldId id="303"/>
            <p14:sldId id="298"/>
            <p14:sldId id="299"/>
            <p14:sldId id="296"/>
            <p14:sldId id="310"/>
            <p14:sldId id="309"/>
            <p14:sldId id="311"/>
            <p14:sldId id="308"/>
            <p14:sldId id="307"/>
            <p14:sldId id="321"/>
            <p14:sldId id="312"/>
            <p14:sldId id="322"/>
            <p14:sldId id="313"/>
            <p14:sldId id="323"/>
            <p14:sldId id="317"/>
            <p14:sldId id="324"/>
            <p14:sldId id="318"/>
            <p14:sldId id="325"/>
            <p14:sldId id="315"/>
            <p14:sldId id="314"/>
            <p14:sldId id="326"/>
            <p14:sldId id="319"/>
            <p14:sldId id="327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20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27/2/2023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27/2/2023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93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dartgo.org/rr-mpi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broadcast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puzzle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puzzle/" TargetMode="External"/><Relationship Id="rId2" Type="http://schemas.openxmlformats.org/officeDocument/2006/relationships/hyperlink" Target="https://thenounproject.com/browse/icons/term/cp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mbarrassingly_parallel" TargetMode="Externa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lurm.schedmd.com/job_array.html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computing.princeton.edu/education/external-online-resources/mpi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March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 lnSpcReduction="10000"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MPI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communication paradigms:</a:t>
            </a:r>
          </a:p>
          <a:p>
            <a:pPr marL="914400" lvl="1" indent="-457200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One-to-one, one-to-many, many-to-one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to run MPI-powered programs on </a:t>
            </a:r>
            <a:r>
              <a:rPr lang="en-US" dirty="0">
                <a:latin typeface="National 2 Medium" panose="020B0504030502020203" pitchFamily="34" charset="77"/>
              </a:rPr>
              <a:t>Discovery</a:t>
            </a:r>
          </a:p>
          <a:p>
            <a:pPr marL="914400" lvl="1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Quick poll: </a:t>
            </a:r>
            <a:r>
              <a:rPr lang="en-US" dirty="0">
                <a:latin typeface="National 2 Medium" panose="020B0504030502020203" pitchFamily="34" charset="77"/>
              </a:rPr>
              <a:t>HPC/SLURM experience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en-US" dirty="0">
                <a:latin typeface="National 2 Medium" panose="020B0504030502020203" pitchFamily="34" charset="77"/>
              </a:rPr>
              <a:t> Pitfalls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good practices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working </a:t>
            </a:r>
            <a:r>
              <a:rPr lang="en-US" dirty="0">
                <a:latin typeface="National 2 Medium" panose="020B0504030502020203" pitchFamily="34" charset="77"/>
              </a:rPr>
              <a:t>mental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latin typeface="National 2 Medium" panose="020B0504030502020203" pitchFamily="34" charset="77"/>
              </a:rPr>
              <a:t>model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of the core MPI concepts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146091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the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latin typeface="National 2 Medium" panose="020B0504030502020203" pitchFamily="34" charset="77"/>
              </a:rPr>
              <a:t>Python wrapper mpi4py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(around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OpenMPI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Run on </a:t>
            </a:r>
            <a:r>
              <a:rPr lang="en-US" dirty="0">
                <a:latin typeface="National 2 Medium" panose="020B0504030502020203" pitchFamily="34" charset="77"/>
              </a:rPr>
              <a:t>Dartmouth’s Discovery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cluster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Focus on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over implementation details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2"/>
              </a:rPr>
              <a:t>www.dartgo.org/rr-mpi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06E2087-D0D2-BC08-A2C9-9B475D40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3420369"/>
            <a:ext cx="998339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C7CAC-5C1D-ED88-C941-B0C9B50BC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002" y="4683768"/>
            <a:ext cx="1511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B1D2-4CA7-F05E-77A0-6E86D8EC1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85" y="2314945"/>
            <a:ext cx="5636938" cy="4127304"/>
          </a:xfrm>
        </p:spPr>
        <p:txBody>
          <a:bodyPr>
            <a:noAutofit/>
          </a:bodyPr>
          <a:lstStyle/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Pick an MPI version (and stick with it!)</a:t>
            </a:r>
          </a:p>
          <a:p>
            <a:pPr marL="342900" indent="-342900">
              <a:lnSpc>
                <a:spcPts val="1680"/>
              </a:lnSpc>
              <a:spcAft>
                <a:spcPts val="200"/>
              </a:spcAft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Make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dirty="0"/>
              <a:t> command available in your shell</a:t>
            </a:r>
          </a:p>
          <a:p>
            <a:pPr marL="342900" indent="-342900">
              <a:lnSpc>
                <a:spcPts val="168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Create and activate a 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br>
              <a:rPr lang="en-US" dirty="0"/>
            </a:br>
            <a:r>
              <a:rPr lang="en-US" dirty="0"/>
              <a:t>(change the Python version at your own risk)</a:t>
            </a:r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ts val="1680"/>
              </a:lnSpc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 </a:t>
            </a:r>
            <a:r>
              <a:rPr lang="en-US" b="0" dirty="0">
                <a:effectLst/>
                <a:latin typeface="National 2" panose="020B0504030502020203" pitchFamily="34" charset="77"/>
              </a:rPr>
              <a:t>(ignoring cached files, just to be safe)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4ADE8F-6994-027E-66FE-E99C0906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8445" y="2365635"/>
            <a:ext cx="5909070" cy="4127304"/>
          </a:xfrm>
          <a:solidFill>
            <a:schemeClr val="accent6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create --name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 python=3.8 -y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 install mpi4py --no-cache-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s</a:t>
            </a:r>
            <a:r>
              <a:rPr lang="en-US" sz="1400" b="0" dirty="0">
                <a:solidFill>
                  <a:schemeClr val="accent6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etup-mpi4py.sh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4BB2A-B50F-0AB9-4790-3C585846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mpi4py on Discovery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27564-C582-7F7B-457C-E1459E278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DB54B-7917-CEF6-705A-15ABB37A2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1AFC6B-5DCE-773D-1E7F-3A3201E84094}"/>
              </a:ext>
            </a:extLst>
          </p:cNvPr>
          <p:cNvSpPr/>
          <p:nvPr/>
        </p:nvSpPr>
        <p:spPr>
          <a:xfrm>
            <a:off x="3378068" y="5860789"/>
            <a:ext cx="5160753" cy="799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lnSpc>
                <a:spcPts val="1680"/>
              </a:lnSpc>
              <a:buNone/>
            </a:pPr>
            <a:r>
              <a:rPr lang="en-US" sz="1800" b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This order is important, because </a:t>
            </a:r>
            <a:r>
              <a:rPr lang="en-US" sz="1600" b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mpi4py</a:t>
            </a:r>
            <a:r>
              <a:rPr lang="en-US" sz="1800" b="0" dirty="0">
                <a:solidFill>
                  <a:srgbClr val="267F99"/>
                </a:solidFill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National 2" panose="020B0504030502020203" pitchFamily="34" charset="77"/>
              </a:rPr>
              <a:t>is built for the currently loaded MPI distribution!</a:t>
            </a:r>
          </a:p>
        </p:txBody>
      </p:sp>
    </p:spTree>
    <p:extLst>
      <p:ext uri="{BB962C8B-B14F-4D97-AF65-F5344CB8AC3E}">
        <p14:creationId xmlns:p14="http://schemas.microsoft.com/office/powerpoint/2010/main" val="7325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270C4D-267D-4A1E-4E19-11CA033F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5783-8B1D-23E2-B4CD-BC4A789BE5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B280-C356-F8EE-BD97-D503454FA1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EF6F3-0F97-AD9E-B526-998E286C36DC}"/>
              </a:ext>
            </a:extLst>
          </p:cNvPr>
          <p:cNvSpPr txBox="1"/>
          <p:nvPr/>
        </p:nvSpPr>
        <p:spPr>
          <a:xfrm rot="16200000">
            <a:off x="-1324350" y="4694444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CPU by </a:t>
            </a:r>
            <a:r>
              <a:rPr lang="en-US" sz="105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Bestdesignmarket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(CCBY3.0)</a:t>
            </a:r>
          </a:p>
        </p:txBody>
      </p:sp>
      <p:sp>
        <p:nvSpPr>
          <p:cNvPr id="66" name="Line Callout 2 65">
            <a:extLst>
              <a:ext uri="{FF2B5EF4-FFF2-40B4-BE49-F238E27FC236}">
                <a16:creationId xmlns:a16="http://schemas.microsoft.com/office/drawing/2014/main" id="{9CEEB62E-2665-B43A-5AA7-41460B68BF71}"/>
              </a:ext>
            </a:extLst>
          </p:cNvPr>
          <p:cNvSpPr/>
          <p:nvPr/>
        </p:nvSpPr>
        <p:spPr>
          <a:xfrm>
            <a:off x="10287324" y="3307915"/>
            <a:ext cx="1828476" cy="776433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National 2" panose="020B0504030502020203" pitchFamily="34" charset="77"/>
              </a:rPr>
              <a:t>Communicator “World”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31FB412-7436-2D7A-8293-D0695CBAD104}"/>
              </a:ext>
            </a:extLst>
          </p:cNvPr>
          <p:cNvSpPr/>
          <p:nvPr/>
        </p:nvSpPr>
        <p:spPr>
          <a:xfrm>
            <a:off x="1873243" y="4205362"/>
            <a:ext cx="8445514" cy="256323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B1A19-319E-9862-8839-FD86C9C2D354}"/>
              </a:ext>
            </a:extLst>
          </p:cNvPr>
          <p:cNvGrpSpPr/>
          <p:nvPr/>
        </p:nvGrpSpPr>
        <p:grpSpPr>
          <a:xfrm>
            <a:off x="2722160" y="2206136"/>
            <a:ext cx="1069524" cy="1667322"/>
            <a:chOff x="2261741" y="2809291"/>
            <a:chExt cx="1069524" cy="1667322"/>
          </a:xfrm>
        </p:grpSpPr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B2A0DD-0E54-B59C-DCAE-B3A99D828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3615" y="3181213"/>
              <a:ext cx="785776" cy="1295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9363B9-A7FC-E95E-3196-5438A84A9F37}"/>
                </a:ext>
              </a:extLst>
            </p:cNvPr>
            <p:cNvSpPr txBox="1"/>
            <p:nvPr/>
          </p:nvSpPr>
          <p:spPr>
            <a:xfrm>
              <a:off x="2261741" y="2809291"/>
              <a:ext cx="1069524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0</a:t>
              </a:r>
            </a:p>
          </p:txBody>
        </p:sp>
      </p:grp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89EC841D-BBB9-CE6E-5CE1-3D62A6F607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096" y="4579736"/>
            <a:ext cx="673100" cy="667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616050-2A31-FA64-7C8D-5AD446F5CC64}"/>
              </a:ext>
            </a:extLst>
          </p:cNvPr>
          <p:cNvSpPr txBox="1"/>
          <p:nvPr/>
        </p:nvSpPr>
        <p:spPr>
          <a:xfrm>
            <a:off x="2161004" y="425755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852A2-7AB5-C660-F69A-FD6B3039F196}"/>
              </a:ext>
            </a:extLst>
          </p:cNvPr>
          <p:cNvSpPr txBox="1"/>
          <p:nvPr/>
        </p:nvSpPr>
        <p:spPr>
          <a:xfrm>
            <a:off x="2103424" y="514767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0</a:t>
            </a:r>
          </a:p>
        </p:txBody>
      </p:sp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6DC308CF-AB70-F181-5C50-BFBFDBC63D8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5650" y="4579736"/>
            <a:ext cx="673100" cy="6678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DAA08B-D962-6A8A-7C47-9660BE454D72}"/>
              </a:ext>
            </a:extLst>
          </p:cNvPr>
          <p:cNvSpPr txBox="1"/>
          <p:nvPr/>
        </p:nvSpPr>
        <p:spPr>
          <a:xfrm>
            <a:off x="3411558" y="4257556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E984F3-A1BA-384E-9830-1480EE986E19}"/>
              </a:ext>
            </a:extLst>
          </p:cNvPr>
          <p:cNvSpPr txBox="1"/>
          <p:nvPr/>
        </p:nvSpPr>
        <p:spPr>
          <a:xfrm>
            <a:off x="3353978" y="5147675"/>
            <a:ext cx="99232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</a:t>
            </a:r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255A1960-8114-B778-30AE-D8CB0EB0A2F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096" y="5777512"/>
            <a:ext cx="673100" cy="66786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4D91A99-C04E-FF6D-D8A8-8EA3D2CDE91A}"/>
              </a:ext>
            </a:extLst>
          </p:cNvPr>
          <p:cNvSpPr txBox="1"/>
          <p:nvPr/>
        </p:nvSpPr>
        <p:spPr>
          <a:xfrm>
            <a:off x="2161004" y="5455332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909C00-C77D-BC2A-EAC7-3AAF62977BE4}"/>
              </a:ext>
            </a:extLst>
          </p:cNvPr>
          <p:cNvSpPr txBox="1"/>
          <p:nvPr/>
        </p:nvSpPr>
        <p:spPr>
          <a:xfrm>
            <a:off x="2103424" y="6345451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2</a:t>
            </a:r>
          </a:p>
        </p:txBody>
      </p:sp>
      <p:pic>
        <p:nvPicPr>
          <p:cNvPr id="52" name="Picture 51" descr="Shape&#10;&#10;Description automatically generated with low confidence">
            <a:extLst>
              <a:ext uri="{FF2B5EF4-FFF2-40B4-BE49-F238E27FC236}">
                <a16:creationId xmlns:a16="http://schemas.microsoft.com/office/drawing/2014/main" id="{6D472DA4-B4D8-D9CF-BCDA-2569F2E6A3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5650" y="5777512"/>
            <a:ext cx="673100" cy="66786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A3C15A5-0333-2023-63AF-3D48FC52CB1C}"/>
              </a:ext>
            </a:extLst>
          </p:cNvPr>
          <p:cNvSpPr txBox="1"/>
          <p:nvPr/>
        </p:nvSpPr>
        <p:spPr>
          <a:xfrm>
            <a:off x="3411558" y="5455332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FFF95-085F-F0BA-EB57-F130F00D41CC}"/>
              </a:ext>
            </a:extLst>
          </p:cNvPr>
          <p:cNvSpPr txBox="1"/>
          <p:nvPr/>
        </p:nvSpPr>
        <p:spPr>
          <a:xfrm>
            <a:off x="3353978" y="6345451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171F92-ECEB-C3AB-80F6-BF19DF5C74C1}"/>
              </a:ext>
            </a:extLst>
          </p:cNvPr>
          <p:cNvGrpSpPr/>
          <p:nvPr/>
        </p:nvGrpSpPr>
        <p:grpSpPr>
          <a:xfrm>
            <a:off x="5647410" y="2206136"/>
            <a:ext cx="1011815" cy="1717503"/>
            <a:chOff x="5351230" y="2611463"/>
            <a:chExt cx="1011815" cy="1717503"/>
          </a:xfrm>
        </p:grpSpPr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12B8E6-C250-78FF-754B-3A505BE64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93104" y="3033566"/>
              <a:ext cx="785776" cy="1295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1CBA7C-E064-94F2-3148-860EA210966A}"/>
                </a:ext>
              </a:extLst>
            </p:cNvPr>
            <p:cNvSpPr txBox="1"/>
            <p:nvPr/>
          </p:nvSpPr>
          <p:spPr>
            <a:xfrm>
              <a:off x="5351230" y="2611463"/>
              <a:ext cx="1011815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1</a:t>
              </a:r>
            </a:p>
          </p:txBody>
        </p:sp>
      </p:grpSp>
      <p:pic>
        <p:nvPicPr>
          <p:cNvPr id="70" name="Picture 69" descr="Shape&#10;&#10;Description automatically generated with low confidence">
            <a:extLst>
              <a:ext uri="{FF2B5EF4-FFF2-40B4-BE49-F238E27FC236}">
                <a16:creationId xmlns:a16="http://schemas.microsoft.com/office/drawing/2014/main" id="{35F3217B-5BE8-A3FE-D6CC-B9522EB3D45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1491" y="4580780"/>
            <a:ext cx="673100" cy="66786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E04B413-710A-03E0-C5F6-C2B703DEBC47}"/>
              </a:ext>
            </a:extLst>
          </p:cNvPr>
          <p:cNvSpPr txBox="1"/>
          <p:nvPr/>
        </p:nvSpPr>
        <p:spPr>
          <a:xfrm>
            <a:off x="5057399" y="4258600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D7A58B-4C8D-E6B1-6035-BDD81BFB5B5A}"/>
              </a:ext>
            </a:extLst>
          </p:cNvPr>
          <p:cNvSpPr txBox="1"/>
          <p:nvPr/>
        </p:nvSpPr>
        <p:spPr>
          <a:xfrm>
            <a:off x="4999819" y="5148719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4</a:t>
            </a:r>
          </a:p>
        </p:txBody>
      </p:sp>
      <p:pic>
        <p:nvPicPr>
          <p:cNvPr id="74" name="Picture 73" descr="Shape&#10;&#10;Description automatically generated with low confidence">
            <a:extLst>
              <a:ext uri="{FF2B5EF4-FFF2-40B4-BE49-F238E27FC236}">
                <a16:creationId xmlns:a16="http://schemas.microsoft.com/office/drawing/2014/main" id="{A3E20732-3C0E-D6DC-C527-877A2BCF6EF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2045" y="4580780"/>
            <a:ext cx="673100" cy="66786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2C40AD6-83B1-B225-3554-764F2B1A05B8}"/>
              </a:ext>
            </a:extLst>
          </p:cNvPr>
          <p:cNvSpPr txBox="1"/>
          <p:nvPr/>
        </p:nvSpPr>
        <p:spPr>
          <a:xfrm>
            <a:off x="6307953" y="425860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C17F28-6C75-2F35-2AD3-6D907976F700}"/>
              </a:ext>
            </a:extLst>
          </p:cNvPr>
          <p:cNvSpPr txBox="1"/>
          <p:nvPr/>
        </p:nvSpPr>
        <p:spPr>
          <a:xfrm>
            <a:off x="6250373" y="5148719"/>
            <a:ext cx="103881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5</a:t>
            </a:r>
          </a:p>
        </p:txBody>
      </p:sp>
      <p:pic>
        <p:nvPicPr>
          <p:cNvPr id="78" name="Picture 77" descr="Shape&#10;&#10;Description automatically generated with low confidence">
            <a:extLst>
              <a:ext uri="{FF2B5EF4-FFF2-40B4-BE49-F238E27FC236}">
                <a16:creationId xmlns:a16="http://schemas.microsoft.com/office/drawing/2014/main" id="{CCEF4475-50BF-C3B7-BE6A-0AD1670F1F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1491" y="5778556"/>
            <a:ext cx="673100" cy="66786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EB181D-B505-8A8B-083B-AADB9502C801}"/>
              </a:ext>
            </a:extLst>
          </p:cNvPr>
          <p:cNvSpPr txBox="1"/>
          <p:nvPr/>
        </p:nvSpPr>
        <p:spPr>
          <a:xfrm>
            <a:off x="5057399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D6C1B6-A982-EFF6-386B-FB4ADA706F7C}"/>
              </a:ext>
            </a:extLst>
          </p:cNvPr>
          <p:cNvSpPr txBox="1"/>
          <p:nvPr/>
        </p:nvSpPr>
        <p:spPr>
          <a:xfrm>
            <a:off x="4999819" y="634649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6</a:t>
            </a:r>
          </a:p>
        </p:txBody>
      </p: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B78B982D-9BC0-D3C2-F10D-EFA63104F1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2045" y="5778556"/>
            <a:ext cx="673100" cy="66786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F193A5C-30B9-3729-893F-D2E2F7D08DE0}"/>
              </a:ext>
            </a:extLst>
          </p:cNvPr>
          <p:cNvSpPr txBox="1"/>
          <p:nvPr/>
        </p:nvSpPr>
        <p:spPr>
          <a:xfrm>
            <a:off x="6307953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7A50DF-EF81-365C-3374-90AA19D74765}"/>
              </a:ext>
            </a:extLst>
          </p:cNvPr>
          <p:cNvSpPr txBox="1"/>
          <p:nvPr/>
        </p:nvSpPr>
        <p:spPr>
          <a:xfrm>
            <a:off x="6250373" y="6346495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7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67E9F8D-EB22-1F0E-8753-B865E110E184}"/>
              </a:ext>
            </a:extLst>
          </p:cNvPr>
          <p:cNvGrpSpPr/>
          <p:nvPr/>
        </p:nvGrpSpPr>
        <p:grpSpPr>
          <a:xfrm>
            <a:off x="8543805" y="2206136"/>
            <a:ext cx="1053494" cy="1717503"/>
            <a:chOff x="8543805" y="2206136"/>
            <a:chExt cx="1053494" cy="1717503"/>
          </a:xfrm>
        </p:grpSpPr>
        <p:pic>
          <p:nvPicPr>
            <p:cNvPr id="108" name="Picture 10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EAE6109-F839-45BB-9A15-DB176F0E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85679" y="2628239"/>
              <a:ext cx="785776" cy="1295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881823-C4B3-70C1-8408-EC2472B5942F}"/>
                </a:ext>
              </a:extLst>
            </p:cNvPr>
            <p:cNvSpPr txBox="1"/>
            <p:nvPr/>
          </p:nvSpPr>
          <p:spPr>
            <a:xfrm>
              <a:off x="8543805" y="2206136"/>
              <a:ext cx="1053494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National 2 Medium" panose="020B0504030502020203" pitchFamily="34" charset="77"/>
                </a:rPr>
                <a:t>Node 2</a:t>
              </a:r>
            </a:p>
          </p:txBody>
        </p:sp>
      </p:grpSp>
      <p:pic>
        <p:nvPicPr>
          <p:cNvPr id="105" name="Picture 104" descr="Shape&#10;&#10;Description automatically generated with low confidence">
            <a:extLst>
              <a:ext uri="{FF2B5EF4-FFF2-40B4-BE49-F238E27FC236}">
                <a16:creationId xmlns:a16="http://schemas.microsoft.com/office/drawing/2014/main" id="{5D9A5881-4D10-1ABE-9E31-6D679A95E5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7886" y="4580780"/>
            <a:ext cx="673100" cy="66786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EB2D4EF-9F2D-DBC4-101C-8275AC0DCD9A}"/>
              </a:ext>
            </a:extLst>
          </p:cNvPr>
          <p:cNvSpPr txBox="1"/>
          <p:nvPr/>
        </p:nvSpPr>
        <p:spPr>
          <a:xfrm>
            <a:off x="7953794" y="4258600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0BE7F5-94D0-92EC-4A4C-7D83CCC6575D}"/>
              </a:ext>
            </a:extLst>
          </p:cNvPr>
          <p:cNvSpPr txBox="1"/>
          <p:nvPr/>
        </p:nvSpPr>
        <p:spPr>
          <a:xfrm>
            <a:off x="7896214" y="5148719"/>
            <a:ext cx="105644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8</a:t>
            </a:r>
          </a:p>
        </p:txBody>
      </p:sp>
      <p:pic>
        <p:nvPicPr>
          <p:cNvPr id="102" name="Picture 101" descr="Shape&#10;&#10;Description automatically generated with low confidence">
            <a:extLst>
              <a:ext uri="{FF2B5EF4-FFF2-40B4-BE49-F238E27FC236}">
                <a16:creationId xmlns:a16="http://schemas.microsoft.com/office/drawing/2014/main" id="{5EE33059-7E0D-709A-33D3-2F82D31BDA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38440" y="4580780"/>
            <a:ext cx="673100" cy="66786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B8AB6D9-0B03-0CD0-599C-0F953AB9A4B9}"/>
              </a:ext>
            </a:extLst>
          </p:cNvPr>
          <p:cNvSpPr txBox="1"/>
          <p:nvPr/>
        </p:nvSpPr>
        <p:spPr>
          <a:xfrm>
            <a:off x="9204348" y="4258600"/>
            <a:ext cx="87716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AFFD1-F879-C7D9-3690-6ECF8B2E2F2F}"/>
              </a:ext>
            </a:extLst>
          </p:cNvPr>
          <p:cNvSpPr txBox="1"/>
          <p:nvPr/>
        </p:nvSpPr>
        <p:spPr>
          <a:xfrm>
            <a:off x="9146768" y="5148719"/>
            <a:ext cx="1046825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9</a:t>
            </a:r>
          </a:p>
        </p:txBody>
      </p:sp>
      <p:pic>
        <p:nvPicPr>
          <p:cNvPr id="99" name="Picture 98" descr="Shape&#10;&#10;Description automatically generated with low confidence">
            <a:extLst>
              <a:ext uri="{FF2B5EF4-FFF2-40B4-BE49-F238E27FC236}">
                <a16:creationId xmlns:a16="http://schemas.microsoft.com/office/drawing/2014/main" id="{E9213AC2-C23B-E81D-33A5-BD1B91DA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87886" y="5778556"/>
            <a:ext cx="673100" cy="6678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395C16-2BC8-3216-0819-1A871255A3C0}"/>
              </a:ext>
            </a:extLst>
          </p:cNvPr>
          <p:cNvSpPr txBox="1"/>
          <p:nvPr/>
        </p:nvSpPr>
        <p:spPr>
          <a:xfrm>
            <a:off x="7953794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B35B7-9887-AA2C-8BF0-187E461B9813}"/>
              </a:ext>
            </a:extLst>
          </p:cNvPr>
          <p:cNvSpPr txBox="1"/>
          <p:nvPr/>
        </p:nvSpPr>
        <p:spPr>
          <a:xfrm>
            <a:off x="7896214" y="6346495"/>
            <a:ext cx="116063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10</a:t>
            </a:r>
          </a:p>
        </p:txBody>
      </p:sp>
      <p:pic>
        <p:nvPicPr>
          <p:cNvPr id="96" name="Picture 95" descr="Shape&#10;&#10;Description automatically generated with low confidence">
            <a:extLst>
              <a:ext uri="{FF2B5EF4-FFF2-40B4-BE49-F238E27FC236}">
                <a16:creationId xmlns:a16="http://schemas.microsoft.com/office/drawing/2014/main" id="{2A3348D0-080F-8A97-558C-8374F81722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38440" y="5778556"/>
            <a:ext cx="673100" cy="66786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36337-DD0C-31B7-C305-4B3400F4C1FE}"/>
              </a:ext>
            </a:extLst>
          </p:cNvPr>
          <p:cNvSpPr txBox="1"/>
          <p:nvPr/>
        </p:nvSpPr>
        <p:spPr>
          <a:xfrm>
            <a:off x="9204348" y="5456376"/>
            <a:ext cx="94128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 Medium" panose="020B0504030502020203" pitchFamily="34" charset="77"/>
              </a:rPr>
              <a:t>CPU 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E2CFA6-C870-1559-FD16-29562906EF63}"/>
              </a:ext>
            </a:extLst>
          </p:cNvPr>
          <p:cNvSpPr txBox="1"/>
          <p:nvPr/>
        </p:nvSpPr>
        <p:spPr>
          <a:xfrm>
            <a:off x="9146768" y="6346495"/>
            <a:ext cx="109651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Rank 11</a:t>
            </a:r>
          </a:p>
        </p:txBody>
      </p:sp>
    </p:spTree>
    <p:extLst>
      <p:ext uri="{BB962C8B-B14F-4D97-AF65-F5344CB8AC3E}">
        <p14:creationId xmlns:p14="http://schemas.microsoft.com/office/powerpoint/2010/main" val="37905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33" grpId="0"/>
      <p:bldP spid="53" grpId="0"/>
      <p:bldP spid="41" grpId="0"/>
      <p:bldP spid="42" grpId="0"/>
      <p:bldP spid="49" grpId="0"/>
      <p:bldP spid="50" grpId="0"/>
      <p:bldP spid="67" grpId="0"/>
      <p:bldP spid="68" grpId="0"/>
      <p:bldP spid="71" grpId="0"/>
      <p:bldP spid="72" grpId="0"/>
      <p:bldP spid="75" grpId="0"/>
      <p:bldP spid="76" grpId="0"/>
      <p:bldP spid="79" grpId="0"/>
      <p:bldP spid="80" grpId="0"/>
      <p:bldP spid="83" grpId="0"/>
      <p:bldP spid="84" grpId="0"/>
      <p:bldP spid="106" grpId="0"/>
      <p:bldP spid="107" grpId="0"/>
      <p:bldP spid="103" grpId="0"/>
      <p:bldP spid="104" grpId="0"/>
      <p:bldP spid="100" grpId="0"/>
      <p:bldP spid="101" grpId="0"/>
      <p:bldP spid="97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02EE8-E8AE-62B3-E381-1DE2F1BC04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.Apple Color Emoji UI"/>
              <a:buChar char="☝️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write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once</a:t>
            </a:r>
          </a:p>
          <a:p>
            <a:pPr marL="457200" indent="-457200">
              <a:buFont typeface=".Apple Color Emoji UI"/>
              <a:buChar char="🎬"/>
            </a:pPr>
            <a:r>
              <a:rPr lang="en-US" dirty="0">
                <a:latin typeface="National 2 Medium" panose="020B0504030502020203" pitchFamily="34" charset="77"/>
              </a:rPr>
              <a:t>MPI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starts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requested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processes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copies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program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each</a:t>
            </a:r>
          </a:p>
          <a:p>
            <a:pPr marL="457200" indent="-457200">
              <a:buFont typeface=".Apple Color Emoji UI"/>
              <a:buChar char="🚦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checking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assigned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rank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flow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control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program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behave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differently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Example</a:t>
            </a:r>
            <a:r>
              <a:rPr lang="en-US" dirty="0"/>
              <a:t>:</a:t>
            </a:r>
          </a:p>
          <a:p>
            <a:pPr marL="914400" lvl="1" indent="-457200">
              <a:buFont typeface=".Apple Color Emoji UI"/>
              <a:buChar char="📋"/>
            </a:pPr>
            <a:r>
              <a:rPr lang="en-US" sz="2800" dirty="0">
                <a:latin typeface="National 2 Medium" panose="020B0504030502020203" pitchFamily="34" charset="77"/>
              </a:rPr>
              <a:t>Rank 0 manages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workflow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(distribute data, collect results) and I/O</a:t>
            </a:r>
          </a:p>
          <a:p>
            <a:pPr marL="914400" lvl="1" indent="-457200">
              <a:buFont typeface=".Apple Color Emoji UI"/>
              <a:buChar char="⚒️"/>
            </a:pPr>
            <a:r>
              <a:rPr lang="en-US" sz="2800" dirty="0">
                <a:latin typeface="National 2 Medium" panose="020B0504030502020203" pitchFamily="34" charset="77"/>
              </a:rPr>
              <a:t>Other ranks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do</a:t>
            </a:r>
            <a:r>
              <a:rPr lang="en-US" sz="2800" dirty="0"/>
              <a:t> </a:t>
            </a:r>
            <a:r>
              <a:rPr lang="en-US" sz="2800" dirty="0">
                <a:latin typeface="National 2 Medium" panose="020B0504030502020203" pitchFamily="34" charset="77"/>
              </a:rPr>
              <a:t>number crunching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2D7D69-F064-DA60-EB75-5B55C368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MPI communication works (basically)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B3A2D-2DE1-FA43-BE0E-6B6466AE6A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1D1B-DB3B-B921-CBB5-11E8F262A3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56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5730E5-C314-0228-5E70-FD1F3CB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Parallel Worlds!”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66439-A714-9D44-8F0B-124FD85ED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40E9-61B5-F39E-CF62-B79E1A3CD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25A518-CAA8-116A-EEE4-DF4EF5832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6" y="2365635"/>
            <a:ext cx="8670093" cy="4127304"/>
          </a:xfrm>
          <a:solidFill>
            <a:schemeClr val="accent6"/>
          </a:solidFill>
        </p:spPr>
        <p:txBody>
          <a:bodyPr anchor="b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Import the mpi4py module (internally calls 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MPI_Init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())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Get a handle of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Obtain the rank of this process in the `World` communicator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'Hello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world! I am rank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!'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00-hello-world.py</a:t>
            </a:r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DE5D3A-629D-C019-99B1-F4902253A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0" y="2314945"/>
            <a:ext cx="5636938" cy="4127304"/>
          </a:xfrm>
          <a:solidFill>
            <a:schemeClr val="accent6"/>
          </a:solidFill>
        </p:spPr>
        <p:txBody>
          <a:bodyPr anchor="b">
            <a:normAutofit fontScale="85000" lnSpcReduction="10000"/>
          </a:bodyPr>
          <a:lstStyle/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--job-name=”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hiworld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--time=00:05:00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--nodes=20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-per-node=1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-per-task=1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--mem-per-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=100M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--output=../out/00-hello-world-%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j.out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mpiexec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-np 20 python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/00-hello-world.py --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mpi_cuda_support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</a:t>
            </a: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algn="r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00-hello-world.sh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848512-E7CD-3729-1B65-03924B25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91440"/>
            <a:ext cx="11546007" cy="923505"/>
          </a:xfrm>
        </p:spPr>
        <p:txBody>
          <a:bodyPr/>
          <a:lstStyle/>
          <a:p>
            <a:r>
              <a:rPr lang="en-US" dirty="0"/>
              <a:t>How to run an MPI-enabled program (on Discovery)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7B1B4-4E3A-DC4C-74AA-0CE270A4C8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039F-5654-AE83-B3B6-99BD8BE1B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B2A11830-C347-AD81-CA47-DAB226612A41}"/>
              </a:ext>
            </a:extLst>
          </p:cNvPr>
          <p:cNvSpPr/>
          <p:nvPr/>
        </p:nvSpPr>
        <p:spPr>
          <a:xfrm flipH="1">
            <a:off x="715849" y="2869751"/>
            <a:ext cx="1981200" cy="381000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nodes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D0EA59AF-A73D-F6DF-A90C-193F51703219}"/>
              </a:ext>
            </a:extLst>
          </p:cNvPr>
          <p:cNvSpPr/>
          <p:nvPr/>
        </p:nvSpPr>
        <p:spPr>
          <a:xfrm>
            <a:off x="7315200" y="2743200"/>
            <a:ext cx="2278429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240"/>
              <a:gd name="adj6" fmla="val -689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MPI 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accent1"/>
                </a:solidFill>
              </a:rPr>
              <a:t>processes per node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4228CE21-A6C2-50E9-76B3-1700E244209D}"/>
              </a:ext>
            </a:extLst>
          </p:cNvPr>
          <p:cNvSpPr/>
          <p:nvPr/>
        </p:nvSpPr>
        <p:spPr>
          <a:xfrm flipH="1">
            <a:off x="715849" y="3323487"/>
            <a:ext cx="1981200" cy="9285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834"/>
              <a:gd name="adj6" fmla="val -454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Number of CPUs available in each MPI process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0278D9D0-0FB3-F558-F2D4-35AEDFC3A41D}"/>
              </a:ext>
            </a:extLst>
          </p:cNvPr>
          <p:cNvSpPr/>
          <p:nvPr/>
        </p:nvSpPr>
        <p:spPr>
          <a:xfrm flipH="1">
            <a:off x="258649" y="4328241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005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Load the same MPI module used before</a:t>
            </a:r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id="{7A4E7013-46D1-34F7-A79D-E6C13B7EEC50}"/>
              </a:ext>
            </a:extLst>
          </p:cNvPr>
          <p:cNvSpPr/>
          <p:nvPr/>
        </p:nvSpPr>
        <p:spPr>
          <a:xfrm flipH="1">
            <a:off x="258649" y="5024146"/>
            <a:ext cx="2438400" cy="6197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920"/>
              <a:gd name="adj6" fmla="val -38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Make sure our </a:t>
            </a:r>
            <a:r>
              <a:rPr lang="en-US" sz="1800" dirty="0" err="1">
                <a:solidFill>
                  <a:schemeClr val="accent1"/>
                </a:solidFill>
              </a:rPr>
              <a:t>conda</a:t>
            </a:r>
            <a:r>
              <a:rPr lang="en-US" sz="1800" dirty="0">
                <a:solidFill>
                  <a:schemeClr val="accent1"/>
                </a:solidFill>
              </a:rPr>
              <a:t> environment is active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3F1F1CC3-C11F-86FF-14B7-AD50EDB4B83A}"/>
              </a:ext>
            </a:extLst>
          </p:cNvPr>
          <p:cNvSpPr/>
          <p:nvPr/>
        </p:nvSpPr>
        <p:spPr>
          <a:xfrm flipH="1">
            <a:off x="944449" y="5720051"/>
            <a:ext cx="17526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72"/>
              <a:gd name="adj6" fmla="val -500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The MPI executable 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A30E8278-C372-0EFB-315C-4C3B1E085501}"/>
              </a:ext>
            </a:extLst>
          </p:cNvPr>
          <p:cNvSpPr/>
          <p:nvPr/>
        </p:nvSpPr>
        <p:spPr>
          <a:xfrm>
            <a:off x="6549290" y="6096000"/>
            <a:ext cx="4114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5"/>
              <a:gd name="adj6" fmla="val -492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Total number of processes (number of nodes times processes per node)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AA47F26-E8CD-F4EA-2C5D-7F2DDA70BFA3}"/>
              </a:ext>
            </a:extLst>
          </p:cNvPr>
          <p:cNvSpPr/>
          <p:nvPr/>
        </p:nvSpPr>
        <p:spPr>
          <a:xfrm rot="16200000">
            <a:off x="5815255" y="4436249"/>
            <a:ext cx="269221" cy="2329842"/>
          </a:xfrm>
          <a:prstGeom prst="rightBrace">
            <a:avLst>
              <a:gd name="adj1" fmla="val 1560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>
            <a:extLst>
              <a:ext uri="{FF2B5EF4-FFF2-40B4-BE49-F238E27FC236}">
                <a16:creationId xmlns:a16="http://schemas.microsoft.com/office/drawing/2014/main" id="{19F9BC39-12D2-63B5-7A32-BB931819092A}"/>
              </a:ext>
            </a:extLst>
          </p:cNvPr>
          <p:cNvSpPr/>
          <p:nvPr/>
        </p:nvSpPr>
        <p:spPr>
          <a:xfrm>
            <a:off x="9605802" y="4648200"/>
            <a:ext cx="2576468" cy="6857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6743"/>
              <a:gd name="adj6" fmla="val -470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Turn off CUDA support  to avoid warnings</a:t>
            </a:r>
          </a:p>
        </p:txBody>
      </p:sp>
      <p:sp>
        <p:nvSpPr>
          <p:cNvPr id="19" name="Line Callout 2 18">
            <a:extLst>
              <a:ext uri="{FF2B5EF4-FFF2-40B4-BE49-F238E27FC236}">
                <a16:creationId xmlns:a16="http://schemas.microsoft.com/office/drawing/2014/main" id="{CC5BF27C-6DB2-03CE-98CB-15DAA3A05619}"/>
              </a:ext>
            </a:extLst>
          </p:cNvPr>
          <p:cNvSpPr/>
          <p:nvPr/>
        </p:nvSpPr>
        <p:spPr>
          <a:xfrm>
            <a:off x="6934200" y="4901518"/>
            <a:ext cx="2278428" cy="3164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315"/>
              <a:gd name="adj6" fmla="val -438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Our program to run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6F6638B-380D-3C42-D389-C1A587CE8FA7}"/>
              </a:ext>
            </a:extLst>
          </p:cNvPr>
          <p:cNvSpPr/>
          <p:nvPr/>
        </p:nvSpPr>
        <p:spPr>
          <a:xfrm rot="5400000">
            <a:off x="4331425" y="5671556"/>
            <a:ext cx="328750" cy="4572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  <p:bldP spid="11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0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49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communication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send()</a:t>
            </a: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National 2" panose="020B0504030502020203" pitchFamily="34" charset="77"/>
              </a:rPr>
              <a:t>and</a:t>
            </a:r>
            <a:r>
              <a:rPr lang="en-US" dirty="0"/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6425" y="6076524"/>
            <a:ext cx="37328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43DD03-154B-0CBC-0E43-74097D6DE524}"/>
              </a:ext>
            </a:extLst>
          </p:cNvPr>
          <p:cNvGrpSpPr/>
          <p:nvPr/>
        </p:nvGrpSpPr>
        <p:grpSpPr>
          <a:xfrm>
            <a:off x="827735" y="4560184"/>
            <a:ext cx="1056443" cy="1070173"/>
            <a:chOff x="827735" y="4560184"/>
            <a:chExt cx="1056443" cy="1070173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0322" y="4560184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827735" y="5208254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AA49F3-00CD-201E-78FE-E6EEFA4A63E2}"/>
              </a:ext>
            </a:extLst>
          </p:cNvPr>
          <p:cNvGrpSpPr/>
          <p:nvPr/>
        </p:nvGrpSpPr>
        <p:grpSpPr>
          <a:xfrm>
            <a:off x="3350550" y="4560184"/>
            <a:ext cx="992323" cy="1070173"/>
            <a:chOff x="3350550" y="4560184"/>
            <a:chExt cx="992323" cy="1070173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42222" y="4560184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50550" y="5208254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AE8DB-D8DE-6EF6-D4C4-FFB4634A5C60}"/>
              </a:ext>
            </a:extLst>
          </p:cNvPr>
          <p:cNvGrpSpPr/>
          <p:nvPr/>
        </p:nvGrpSpPr>
        <p:grpSpPr>
          <a:xfrm>
            <a:off x="1251578" y="3529331"/>
            <a:ext cx="1525729" cy="1455933"/>
            <a:chOff x="1251578" y="3529331"/>
            <a:chExt cx="1525729" cy="1455933"/>
          </a:xfrm>
        </p:grpSpPr>
        <p:pic>
          <p:nvPicPr>
            <p:cNvPr id="14" name="Graphic 13" descr="Envelope outline">
              <a:extLst>
                <a:ext uri="{FF2B5EF4-FFF2-40B4-BE49-F238E27FC236}">
                  <a16:creationId xmlns:a16="http://schemas.microsoft.com/office/drawing/2014/main" id="{6164ED8E-A072-EA49-05B2-D0C1304D7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74434">
              <a:off x="1845685" y="3529331"/>
              <a:ext cx="914400" cy="914400"/>
            </a:xfrm>
            <a:prstGeom prst="rect">
              <a:avLst/>
            </a:prstGeom>
          </p:spPr>
        </p:pic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7E8164F-D80E-FC15-1592-650CCEA6F915}"/>
                </a:ext>
              </a:extLst>
            </p:cNvPr>
            <p:cNvSpPr/>
            <p:nvPr/>
          </p:nvSpPr>
          <p:spPr>
            <a:xfrm flipH="1">
              <a:off x="1251578" y="4060949"/>
              <a:ext cx="1447800" cy="850161"/>
            </a:xfrm>
            <a:prstGeom prst="arc">
              <a:avLst>
                <a:gd name="adj1" fmla="val 1744068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109D6C00-B321-F724-DB01-496E71FC6644}"/>
                </a:ext>
              </a:extLst>
            </p:cNvPr>
            <p:cNvSpPr/>
            <p:nvPr/>
          </p:nvSpPr>
          <p:spPr>
            <a:xfrm flipH="1">
              <a:off x="1405707" y="4135103"/>
              <a:ext cx="1371600" cy="850161"/>
            </a:xfrm>
            <a:prstGeom prst="arc">
              <a:avLst>
                <a:gd name="adj1" fmla="val 17719210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Tag with solid fill">
            <a:extLst>
              <a:ext uri="{FF2B5EF4-FFF2-40B4-BE49-F238E27FC236}">
                <a16:creationId xmlns:a16="http://schemas.microsoft.com/office/drawing/2014/main" id="{38E15672-2E8B-3975-1380-E21860A6E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1185" y="3675923"/>
            <a:ext cx="422103" cy="422103"/>
          </a:xfrm>
          <a:prstGeom prst="rect">
            <a:avLst/>
          </a:prstGeom>
        </p:spPr>
      </p:pic>
      <p:pic>
        <p:nvPicPr>
          <p:cNvPr id="32" name="Graphic 31" descr="Envelope outline">
            <a:extLst>
              <a:ext uri="{FF2B5EF4-FFF2-40B4-BE49-F238E27FC236}">
                <a16:creationId xmlns:a16="http://schemas.microsoft.com/office/drawing/2014/main" id="{E997F141-32B2-D295-3395-95D93E28B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462">
            <a:off x="2876239" y="3603749"/>
            <a:ext cx="914400" cy="914400"/>
          </a:xfrm>
          <a:prstGeom prst="rect">
            <a:avLst/>
          </a:prstGeom>
        </p:spPr>
      </p:pic>
      <p:pic>
        <p:nvPicPr>
          <p:cNvPr id="33" name="Graphic 32" descr="Tag with solid fill">
            <a:extLst>
              <a:ext uri="{FF2B5EF4-FFF2-40B4-BE49-F238E27FC236}">
                <a16:creationId xmlns:a16="http://schemas.microsoft.com/office/drawing/2014/main" id="{783E1EBA-249B-E643-203B-3314AEF11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633" y="3960384"/>
            <a:ext cx="422103" cy="42210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0600" y="2354282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about to send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dest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recv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have received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have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01-send-and-receive.p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y</a:t>
            </a: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2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/>
              <a:t>Massively parallel computing </a:t>
            </a:r>
            <a:br>
              <a:rPr lang="en-AU" sz="4400" dirty="0"/>
            </a:br>
            <a:r>
              <a:rPr lang="en-AU" sz="4400" dirty="0"/>
              <a:t>with MPI in Python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6576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Send and receive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897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One message, many receivers</a:t>
            </a:r>
            <a:br>
              <a:rPr lang="en-US" dirty="0"/>
            </a:br>
            <a:r>
              <a:rPr lang="en-US" dirty="0">
                <a:latin typeface="National 2" panose="020B0504030502020203" pitchFamily="34" charset="77"/>
              </a:rPr>
              <a:t>broadcasting using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bcast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43997" y="6102157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broadcast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by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Andri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 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Graphic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from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1050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900" b="0" i="0" dirty="0">
                <a:solidFill>
                  <a:srgbClr val="FFFFFF"/>
                </a:solidFill>
                <a:effectLst/>
                <a:latin typeface="Helvetica Neue LT W05_65 Medium" panose="02000503000000020004" pitchFamily="2" charset="0"/>
              </a:rPr>
              <a:t> 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(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CCBY3.0</a:t>
            </a:r>
            <a:r>
              <a:rPr lang="en-US" sz="9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 LT W05_65 Medium" panose="02000503000000020004" pitchFamily="2" charset="0"/>
              </a:rPr>
              <a:t>)</a:t>
            </a:r>
            <a:endParaRPr lang="en-US" sz="1050" b="0" i="0" dirty="0">
              <a:solidFill>
                <a:schemeClr val="accent6">
                  <a:lumMod val="75000"/>
                </a:schemeClr>
              </a:solidFill>
              <a:effectLst/>
              <a:latin typeface="Helvetica Neue LT W05_65 Medium" panose="02000503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544788"/>
            <a:ext cx="7131860" cy="3785652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'Dartmouth'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1769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before the broadcast!'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Broadcast the object from the process with rank 'root’ </a:t>
            </a:r>
          </a:p>
          <a:p>
            <a:r>
              <a:rPr lang="en-US" sz="1200" dirty="0">
                <a:solidFill>
                  <a:srgbClr val="008000"/>
                </a:solidFill>
                <a:latin typeface="Menlo" panose="020B0609030804020204" pitchFamily="49" charset="0"/>
              </a:rPr>
              <a:t># 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 all other processes in the communicator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my data is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after the broadcast!’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r"/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02-b</a:t>
            </a:r>
            <a:r>
              <a:rPr lang="en-US" sz="12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roadcast.py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66EFD-585A-AAD3-BE4E-1EBE0F096332}"/>
              </a:ext>
            </a:extLst>
          </p:cNvPr>
          <p:cNvGrpSpPr/>
          <p:nvPr/>
        </p:nvGrpSpPr>
        <p:grpSpPr>
          <a:xfrm>
            <a:off x="1700258" y="3127245"/>
            <a:ext cx="1056443" cy="1022097"/>
            <a:chOff x="2049296" y="3095069"/>
            <a:chExt cx="1056443" cy="1022097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2049296" y="3695063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ADA3D5F3-664E-3F3C-D5AE-66B8BD990D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61364" y="2362200"/>
            <a:ext cx="734232" cy="71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6F5A59-105C-6F97-FABE-C04D9588B2AF}"/>
              </a:ext>
            </a:extLst>
          </p:cNvPr>
          <p:cNvSpPr txBox="1"/>
          <p:nvPr/>
        </p:nvSpPr>
        <p:spPr>
          <a:xfrm>
            <a:off x="2554581" y="4787854"/>
            <a:ext cx="39946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91475D-56F2-7A6F-7D2F-ADF654D59106}"/>
              </a:ext>
            </a:extLst>
          </p:cNvPr>
          <p:cNvGrpSpPr/>
          <p:nvPr/>
        </p:nvGrpSpPr>
        <p:grpSpPr>
          <a:xfrm>
            <a:off x="332611" y="4787854"/>
            <a:ext cx="992323" cy="1022097"/>
            <a:chOff x="2049296" y="3095069"/>
            <a:chExt cx="992323" cy="1022097"/>
          </a:xfrm>
        </p:grpSpPr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845C26A-234B-85A0-1A37-3A815331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E6017B-C706-45E6-9AD2-27984DE3C3A8}"/>
                </a:ext>
              </a:extLst>
            </p:cNvPr>
            <p:cNvSpPr txBox="1"/>
            <p:nvPr/>
          </p:nvSpPr>
          <p:spPr>
            <a:xfrm>
              <a:off x="2049296" y="3695063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76E32B-E5E9-AB9A-0BE9-9BD2686B6318}"/>
              </a:ext>
            </a:extLst>
          </p:cNvPr>
          <p:cNvGrpSpPr/>
          <p:nvPr/>
        </p:nvGrpSpPr>
        <p:grpSpPr>
          <a:xfrm>
            <a:off x="1411536" y="4787854"/>
            <a:ext cx="1056443" cy="1022097"/>
            <a:chOff x="2049296" y="3095069"/>
            <a:chExt cx="1056443" cy="1022097"/>
          </a:xfrm>
        </p:grpSpPr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E5DD755-8934-8BD7-C17C-3D87EA474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A253AD-6972-BE93-64CB-84793DC1EFD1}"/>
                </a:ext>
              </a:extLst>
            </p:cNvPr>
            <p:cNvSpPr txBox="1"/>
            <p:nvPr/>
          </p:nvSpPr>
          <p:spPr>
            <a:xfrm>
              <a:off x="2049296" y="3695063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5F7-1E73-4EFF-676A-FA273E847A62}"/>
              </a:ext>
            </a:extLst>
          </p:cNvPr>
          <p:cNvGrpSpPr/>
          <p:nvPr/>
        </p:nvGrpSpPr>
        <p:grpSpPr>
          <a:xfrm>
            <a:off x="3040652" y="4787854"/>
            <a:ext cx="1083695" cy="1022097"/>
            <a:chOff x="2049296" y="3095069"/>
            <a:chExt cx="1083695" cy="1022097"/>
          </a:xfrm>
        </p:grpSpPr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D308950-FA69-D991-5452-4DBA227C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40968" y="3095069"/>
              <a:ext cx="673100" cy="6678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8F45E0-1EF6-822C-2D44-CBE175ADB5BF}"/>
                </a:ext>
              </a:extLst>
            </p:cNvPr>
            <p:cNvSpPr txBox="1"/>
            <p:nvPr/>
          </p:nvSpPr>
          <p:spPr>
            <a:xfrm>
              <a:off x="2049296" y="3695063"/>
              <a:ext cx="1083695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3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Broadcast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15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One-to-Many: Different message for each receiver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scatter()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2424" y="6137702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Puzzle by Edwin PM from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(CCBY3.0)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55FA53-E4E2-2C5B-1352-7B962523A8E1}"/>
              </a:ext>
            </a:extLst>
          </p:cNvPr>
          <p:cNvGrpSpPr/>
          <p:nvPr/>
        </p:nvGrpSpPr>
        <p:grpSpPr>
          <a:xfrm>
            <a:off x="1854825" y="2209800"/>
            <a:ext cx="1056443" cy="992151"/>
            <a:chOff x="1854825" y="2209800"/>
            <a:chExt cx="1056443" cy="992151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07137" y="253408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1854825" y="2209800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2AE030-458B-75A9-1A9F-6F86CB3F4C1A}"/>
              </a:ext>
            </a:extLst>
          </p:cNvPr>
          <p:cNvGrpSpPr/>
          <p:nvPr/>
        </p:nvGrpSpPr>
        <p:grpSpPr>
          <a:xfrm>
            <a:off x="332424" y="4798698"/>
            <a:ext cx="992323" cy="1033605"/>
            <a:chOff x="332424" y="4798698"/>
            <a:chExt cx="992323" cy="1033605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096" y="4798698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2424" y="5410200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013874"/>
            <a:ext cx="7131860" cy="4316566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mpi4py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COMM_WORLD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Get_rank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     </a:t>
            </a: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I am preparing to scatter an array’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'of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size=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across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processes.'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The number of elements in 'data' has to match the number of receiving processes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# We therefore slice the list into 'size' (not necessarily equally long) slices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array_split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before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scatter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'I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am process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and after the scatter I have 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5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=}</a:t>
            </a:r>
            <a:r>
              <a:rPr lang="en-US" sz="105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.’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r"/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03-scatter.py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F4694F-8F8E-7118-092A-1D6EFB25E526}"/>
              </a:ext>
            </a:extLst>
          </p:cNvPr>
          <p:cNvGrpSpPr/>
          <p:nvPr/>
        </p:nvGrpSpPr>
        <p:grpSpPr>
          <a:xfrm>
            <a:off x="1632999" y="4800600"/>
            <a:ext cx="1034001" cy="1031703"/>
            <a:chOff x="1632999" y="4800600"/>
            <a:chExt cx="1034001" cy="1031703"/>
          </a:xfrm>
        </p:grpSpPr>
        <p:pic>
          <p:nvPicPr>
            <p:cNvPr id="2" name="Picture 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9D708A-8F65-93F3-C0BC-D712604F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24671" y="4800600"/>
              <a:ext cx="673100" cy="66786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E8699-2AA5-0B8F-ACBD-2E3088561AB8}"/>
                </a:ext>
              </a:extLst>
            </p:cNvPr>
            <p:cNvSpPr txBox="1"/>
            <p:nvPr/>
          </p:nvSpPr>
          <p:spPr>
            <a:xfrm>
              <a:off x="1632999" y="5410200"/>
              <a:ext cx="1034001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2A1332-6A3C-9DA9-C4F9-5826930E004B}"/>
              </a:ext>
            </a:extLst>
          </p:cNvPr>
          <p:cNvGrpSpPr/>
          <p:nvPr/>
        </p:nvGrpSpPr>
        <p:grpSpPr>
          <a:xfrm>
            <a:off x="2971800" y="4798698"/>
            <a:ext cx="1037207" cy="1033605"/>
            <a:chOff x="2971800" y="4798698"/>
            <a:chExt cx="1037207" cy="1033605"/>
          </a:xfrm>
        </p:grpSpPr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57BC195-6EE4-47D8-C4B8-F7D27CD9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63472" y="4798698"/>
              <a:ext cx="673100" cy="6678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CD835-4CFC-9948-9E26-55045DDDCE91}"/>
                </a:ext>
              </a:extLst>
            </p:cNvPr>
            <p:cNvSpPr txBox="1"/>
            <p:nvPr/>
          </p:nvSpPr>
          <p:spPr>
            <a:xfrm>
              <a:off x="2971800" y="5410200"/>
              <a:ext cx="1037207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3</a:t>
              </a:r>
            </a:p>
          </p:txBody>
        </p:sp>
      </p:grp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C707DD-4073-C672-1D12-5AD27C6C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490" y="3241830"/>
            <a:ext cx="428855" cy="323829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D6C9D0-18BC-3E96-1012-E908DB02072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2283343" y="3294344"/>
            <a:ext cx="428855" cy="323829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C62FCB0-892E-61DA-9B60-5C7906E7496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76139" y="3495469"/>
            <a:ext cx="428855" cy="32382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0949CB-FEE1-7FA1-0FAA-B8BEF8171F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2226973" y="3547982"/>
            <a:ext cx="428855" cy="3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08476 0.1608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803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1797 0.1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" y="61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1094 0.1314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47" y="657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3763 -0.0738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Scatter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21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153DF-E4D1-628E-E28B-0945BE1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Many-to-One: Different messages from each sender</a:t>
            </a:r>
            <a:br>
              <a:rPr lang="en-US" dirty="0"/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gather()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EB66-540B-1B79-7496-2F1F0227DC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40CD-3476-F299-520E-245005948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22C38-7AC4-F7BF-8C01-89B2EED742C3}"/>
              </a:ext>
            </a:extLst>
          </p:cNvPr>
          <p:cNvSpPr txBox="1"/>
          <p:nvPr/>
        </p:nvSpPr>
        <p:spPr>
          <a:xfrm>
            <a:off x="332424" y="6137702"/>
            <a:ext cx="37328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CPU by Maciej </a:t>
            </a:r>
            <a:r>
              <a:rPr lang="en-US" sz="1050" b="0" i="0" dirty="0" err="1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Świerczek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from </a:t>
            </a:r>
            <a:r>
              <a:rPr lang="en-US" sz="1050" b="0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Helvetica Neue LT W05_65 Medium" panose="02000503000000020004" pitchFamily="2" charset="0"/>
              </a:rPr>
              <a:t> (CCBY3.0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)</a:t>
            </a:r>
          </a:p>
          <a:p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Puzzle by Edwin PM from 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Noun Project</a:t>
            </a:r>
            <a:r>
              <a:rPr lang="en-US" sz="105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 Neue LT W05_65 Medium" panose="02000503000000020004" pitchFamily="2" charset="0"/>
              </a:rPr>
              <a:t> (CCBY3.0)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7EA276-3549-9541-3BD1-7D206BA853D4}"/>
              </a:ext>
            </a:extLst>
          </p:cNvPr>
          <p:cNvGrpSpPr/>
          <p:nvPr/>
        </p:nvGrpSpPr>
        <p:grpSpPr>
          <a:xfrm>
            <a:off x="1854825" y="2209800"/>
            <a:ext cx="1056443" cy="992151"/>
            <a:chOff x="1854825" y="2209800"/>
            <a:chExt cx="1056443" cy="992151"/>
          </a:xfrm>
        </p:grpSpPr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3CFC6DA-44C9-9D96-5F34-BA052FF1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07137" y="2534089"/>
              <a:ext cx="673100" cy="667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32038-106E-776E-55C6-2409077C4FA9}"/>
                </a:ext>
              </a:extLst>
            </p:cNvPr>
            <p:cNvSpPr txBox="1"/>
            <p:nvPr/>
          </p:nvSpPr>
          <p:spPr>
            <a:xfrm>
              <a:off x="1854825" y="2209800"/>
              <a:ext cx="105644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1FF5E3-40E2-A2AD-AA81-155999FBC0F1}"/>
              </a:ext>
            </a:extLst>
          </p:cNvPr>
          <p:cNvGrpSpPr/>
          <p:nvPr/>
        </p:nvGrpSpPr>
        <p:grpSpPr>
          <a:xfrm>
            <a:off x="332424" y="4798698"/>
            <a:ext cx="992323" cy="1033605"/>
            <a:chOff x="332424" y="4798698"/>
            <a:chExt cx="992323" cy="1033605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A925530-87D0-CBF2-78BD-4B2CF2E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096" y="4798698"/>
              <a:ext cx="673100" cy="667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6005C-CD59-0977-06BD-02160979AD0E}"/>
                </a:ext>
              </a:extLst>
            </p:cNvPr>
            <p:cNvSpPr txBox="1"/>
            <p:nvPr/>
          </p:nvSpPr>
          <p:spPr>
            <a:xfrm>
              <a:off x="332424" y="5410200"/>
              <a:ext cx="99232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1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BEA4F-9B30-C3E4-567E-39E9C1493660}"/>
              </a:ext>
            </a:extLst>
          </p:cNvPr>
          <p:cNvSpPr txBox="1"/>
          <p:nvPr/>
        </p:nvSpPr>
        <p:spPr>
          <a:xfrm>
            <a:off x="4802413" y="2036957"/>
            <a:ext cx="7131860" cy="4293483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spAutoFit/>
          </a:bodyPr>
          <a:lstStyle/>
          <a:p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mpi4py </a:t>
            </a:r>
            <a:r>
              <a:rPr lang="en-US" sz="1050" dirty="0">
                <a:solidFill>
                  <a:srgbClr val="AF00DB"/>
                </a:solidFill>
                <a:latin typeface="Menlo" panose="020B0609030804020204" pitchFamily="49" charset="0"/>
              </a:rPr>
              <a:t>import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MPI</a:t>
            </a:r>
          </a:p>
          <a:p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MPI.COMM_WORLD</a:t>
            </a: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.Get_rank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comm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.gather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root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f</a:t>
            </a:r>
            <a:r>
              <a:rPr lang="en-US" sz="1050" dirty="0" err="1">
                <a:solidFill>
                  <a:srgbClr val="A31515"/>
                </a:solidFill>
                <a:latin typeface="Menlo" panose="020B0609030804020204" pitchFamily="49" charset="0"/>
              </a:rPr>
              <a:t>'I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am process 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rank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 and my data is 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{</a:t>
            </a:r>
            <a:r>
              <a:rPr lang="en-US" sz="1050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</a:rPr>
              <a:t>=}</a:t>
            </a:r>
            <a:r>
              <a:rPr lang="en-US" sz="1050" dirty="0">
                <a:solidFill>
                  <a:srgbClr val="A31515"/>
                </a:solidFill>
                <a:latin typeface="Menlo" panose="020B0609030804020204" pitchFamily="49" charset="0"/>
              </a:rPr>
              <a:t>.’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r"/>
            <a:r>
              <a:rPr lang="en-US" sz="105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04-gather.py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02B7F-5942-5ADE-3526-557B578C15EE}"/>
              </a:ext>
            </a:extLst>
          </p:cNvPr>
          <p:cNvGrpSpPr/>
          <p:nvPr/>
        </p:nvGrpSpPr>
        <p:grpSpPr>
          <a:xfrm>
            <a:off x="1632999" y="4800600"/>
            <a:ext cx="1034001" cy="1031703"/>
            <a:chOff x="1632999" y="4800600"/>
            <a:chExt cx="1034001" cy="1031703"/>
          </a:xfrm>
        </p:grpSpPr>
        <p:pic>
          <p:nvPicPr>
            <p:cNvPr id="2" name="Picture 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9D708A-8F65-93F3-C0BC-D712604F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24671" y="4800600"/>
              <a:ext cx="673100" cy="66786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E8699-2AA5-0B8F-ACBD-2E3088561AB8}"/>
                </a:ext>
              </a:extLst>
            </p:cNvPr>
            <p:cNvSpPr txBox="1"/>
            <p:nvPr/>
          </p:nvSpPr>
          <p:spPr>
            <a:xfrm>
              <a:off x="1632999" y="5410200"/>
              <a:ext cx="1034001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E3A3F6-27F3-4533-184B-44CCEF5C831F}"/>
              </a:ext>
            </a:extLst>
          </p:cNvPr>
          <p:cNvGrpSpPr/>
          <p:nvPr/>
        </p:nvGrpSpPr>
        <p:grpSpPr>
          <a:xfrm>
            <a:off x="2971800" y="4798698"/>
            <a:ext cx="1037207" cy="1033605"/>
            <a:chOff x="2971800" y="4798698"/>
            <a:chExt cx="1037207" cy="1033605"/>
          </a:xfrm>
        </p:grpSpPr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57BC195-6EE4-47D8-C4B8-F7D27CD9D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63472" y="4798698"/>
              <a:ext cx="673100" cy="66786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CD835-4CFC-9948-9E26-55045DDDCE91}"/>
                </a:ext>
              </a:extLst>
            </p:cNvPr>
            <p:cNvSpPr txBox="1"/>
            <p:nvPr/>
          </p:nvSpPr>
          <p:spPr>
            <a:xfrm>
              <a:off x="2971800" y="5410200"/>
              <a:ext cx="1037207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 Medium" panose="020B0504030502020203" pitchFamily="34" charset="77"/>
                </a:rPr>
                <a:t>Rank 3</a:t>
              </a:r>
            </a:p>
          </p:txBody>
        </p:sp>
      </p:grp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C707DD-4073-C672-1D12-5AD27C6C67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8282" y="2736148"/>
            <a:ext cx="428855" cy="32382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350949CB-FEE1-7FA1-0FAA-B8BEF8171FF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2013152" y="4407635"/>
            <a:ext cx="428855" cy="323829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DA8E216-5102-7FC0-3386-F2ADAE9FFB3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21805" y="4404611"/>
            <a:ext cx="428855" cy="32382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97FC-50DF-CED7-8717-CF9DA513CFE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3306040" y="4381141"/>
            <a:ext cx="428855" cy="3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1771 -0.125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627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2 -0.13264 L 2.08333E-7 -2.22222E-6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66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08398 -0.158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79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7 0.07314 L 4.79167E-6 4.81481E-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0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B19692B-EB5E-E856-0E8D-2884E2549087}"/>
              </a:ext>
            </a:extLst>
          </p:cNvPr>
          <p:cNvSpPr txBox="1"/>
          <p:nvPr/>
        </p:nvSpPr>
        <p:spPr>
          <a:xfrm>
            <a:off x="6019800" y="2365635"/>
            <a:ext cx="6071345" cy="4126295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normAutofit lnSpcReduction="10000"/>
          </a:bodyPr>
          <a:lstStyle/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#!/bin/bash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--job-name="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mpi+mp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--time=00:05:00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--output=../out/05-parallel-%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j.out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--nodes=8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-per-node=1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-per-task=4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#SBATCH --mem-per-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cpu</a:t>
            </a:r>
            <a:r>
              <a:rPr lang="en-US" sz="105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=100M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module load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openmpi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/4.1.2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source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optnfs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/common/miniconda3/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profile.d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conda.sh</a:t>
            </a:r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conda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activate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-env</a:t>
            </a: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mpiexec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-np 8 python ../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/05-parallel.py --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mca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mpi_cuda_support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</a:t>
            </a: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r"/>
            <a:br>
              <a:rPr lang="en-US" sz="105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05-parallel.sh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425033-53F0-E83D-7BDC-C1219B6B8F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2350705"/>
            <a:ext cx="5545893" cy="4126295"/>
          </a:xfrm>
        </p:spPr>
        <p:txBody>
          <a:bodyPr/>
          <a:lstStyle/>
          <a:p>
            <a:pPr marL="285750" indent="-285750"/>
            <a:r>
              <a:rPr lang="en-US" dirty="0"/>
              <a:t>MPI requires changes to your source code</a:t>
            </a:r>
          </a:p>
          <a:p>
            <a:pPr marL="285750" indent="-285750"/>
            <a:r>
              <a:rPr lang="en-US" dirty="0"/>
              <a:t>It also introduces overhead</a:t>
            </a:r>
          </a:p>
          <a:p>
            <a:pPr marL="285750" indent="-285750"/>
            <a:r>
              <a:rPr lang="en-US" dirty="0"/>
              <a:t>So how about sections like this: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Just leave them in and use shared memory and distributed processing together!</a:t>
            </a:r>
          </a:p>
          <a:p>
            <a:pPr marL="285750" indent="-28575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0A637-A5EE-3260-2AB5-7E111B6F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</p:spPr>
        <p:txBody>
          <a:bodyPr anchor="t">
            <a:normAutofit/>
          </a:bodyPr>
          <a:lstStyle/>
          <a:p>
            <a:r>
              <a:rPr lang="en-US" dirty="0"/>
              <a:t>What about embarrassingly parallel* problems?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4B3E-008F-54B8-27DB-A57943DE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8D78-4304-AD3C-939C-5D1F212C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27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B707D-1310-1297-E425-5B3C6B817369}"/>
              </a:ext>
            </a:extLst>
          </p:cNvPr>
          <p:cNvSpPr txBox="1"/>
          <p:nvPr/>
        </p:nvSpPr>
        <p:spPr>
          <a:xfrm>
            <a:off x="551160" y="3644205"/>
            <a:ext cx="5316240" cy="138499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multiprocessing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n_workers</a:t>
            </a:r>
            <a:r>
              <a:rPr lang="en-US" sz="12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n_workers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result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B661A-6326-F03B-89B3-A372AAFA5E7C}"/>
              </a:ext>
            </a:extLst>
          </p:cNvPr>
          <p:cNvSpPr txBox="1"/>
          <p:nvPr/>
        </p:nvSpPr>
        <p:spPr>
          <a:xfrm>
            <a:off x="100855" y="6274474"/>
            <a:ext cx="6097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en.wikipedia.org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/wiki/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Embarrassingly_parallel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20" name="Line Callout 2 19">
            <a:extLst>
              <a:ext uri="{FF2B5EF4-FFF2-40B4-BE49-F238E27FC236}">
                <a16:creationId xmlns:a16="http://schemas.microsoft.com/office/drawing/2014/main" id="{484ACE8C-1661-BC8B-A61D-B20614AACCEB}"/>
              </a:ext>
            </a:extLst>
          </p:cNvPr>
          <p:cNvSpPr/>
          <p:nvPr/>
        </p:nvSpPr>
        <p:spPr>
          <a:xfrm>
            <a:off x="9834637" y="2836212"/>
            <a:ext cx="2278429" cy="31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507"/>
              <a:gd name="adj6" fmla="val -670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Managed using MPI</a:t>
            </a:r>
          </a:p>
        </p:txBody>
      </p:sp>
      <p:sp>
        <p:nvSpPr>
          <p:cNvPr id="21" name="Line Callout 2 20">
            <a:extLst>
              <a:ext uri="{FF2B5EF4-FFF2-40B4-BE49-F238E27FC236}">
                <a16:creationId xmlns:a16="http://schemas.microsoft.com/office/drawing/2014/main" id="{EF64D0D8-DA43-B977-254B-01BD006F0D5F}"/>
              </a:ext>
            </a:extLst>
          </p:cNvPr>
          <p:cNvSpPr/>
          <p:nvPr/>
        </p:nvSpPr>
        <p:spPr>
          <a:xfrm>
            <a:off x="9829800" y="3214552"/>
            <a:ext cx="2278429" cy="5952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183"/>
              <a:gd name="adj6" fmla="val -719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Can be used for shared memory!</a:t>
            </a:r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1F257AC9-E1A0-3C2B-CAD2-D2784C743222}"/>
              </a:ext>
            </a:extLst>
          </p:cNvPr>
          <p:cNvSpPr/>
          <p:nvPr/>
        </p:nvSpPr>
        <p:spPr>
          <a:xfrm>
            <a:off x="8383038" y="5458989"/>
            <a:ext cx="2742162" cy="31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952"/>
              <a:gd name="adj6" fmla="val -50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Only the MPI processes</a:t>
            </a:r>
          </a:p>
        </p:txBody>
      </p:sp>
    </p:spTree>
    <p:extLst>
      <p:ext uri="{BB962C8B-B14F-4D97-AF65-F5344CB8AC3E}">
        <p14:creationId xmlns:p14="http://schemas.microsoft.com/office/powerpoint/2010/main" val="35445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uiExpand="1" build="p"/>
      <p:bldP spid="13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FF75E-3BE2-1B12-CEF6-9B7BBBDA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embarrassingly parallel problems?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BC32-DABD-24A4-6673-0A359E1AF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5DDC-9ADD-8B67-C9FD-CD20068B3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312C5-B786-6B52-866E-4A79E2E4F5CF}"/>
              </a:ext>
            </a:extLst>
          </p:cNvPr>
          <p:cNvSpPr txBox="1"/>
          <p:nvPr/>
        </p:nvSpPr>
        <p:spPr>
          <a:xfrm>
            <a:off x="321507" y="2324340"/>
            <a:ext cx="5636938" cy="424731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mpi4py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MPI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multiprocessing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MPI.COMM_WORLD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.Get_rank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cpu_count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environ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'SLURM_CPUS_PER_TASK'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node_count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""" A dummy function that takes about 1 millisecond to run"""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start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perf_counter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while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perf_counter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-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&lt;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continue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A4325-2458-2DB5-4DF9-60CBD904E492}"/>
              </a:ext>
            </a:extLst>
          </p:cNvPr>
          <p:cNvSpPr txBox="1"/>
          <p:nvPr/>
        </p:nvSpPr>
        <p:spPr>
          <a:xfrm>
            <a:off x="6233557" y="3124200"/>
            <a:ext cx="5631503" cy="3427273"/>
          </a:xfrm>
          <a:prstGeom prst="rect">
            <a:avLst/>
          </a:prstGeom>
          <a:solidFill>
            <a:schemeClr val="accent6"/>
          </a:solidFill>
        </p:spPr>
        <p:txBody>
          <a:bodyPr wrap="square" anchor="b">
            <a:normAutofit lnSpcReduction="10000"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"__main__"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endParaRPr lang="en-US" sz="1000" b="0" dirty="0">
              <a:solidFill>
                <a:srgbClr val="00108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n_nodes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node_count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n_cpus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cpu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rank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20_000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array_size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.array_split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n_nodes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.scatter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something_that_takes_a_long_time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n_cpus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comm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.gather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r"/>
            <a:r>
              <a:rPr lang="en-US" sz="1000" b="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05-parallel.py (edited for clarity)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4739A-D49D-E8C0-E78F-65707EE97FA4}"/>
              </a:ext>
            </a:extLst>
          </p:cNvPr>
          <p:cNvSpPr txBox="1"/>
          <p:nvPr/>
        </p:nvSpPr>
        <p:spPr>
          <a:xfrm>
            <a:off x="6233557" y="2324340"/>
            <a:ext cx="5631503" cy="79986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norm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something_that_takes_a_long_time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n_workers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with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n_workers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result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something_taking_1ms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2B396CD8-FDD1-83F7-C9A7-11C0FF2D9CF3}"/>
              </a:ext>
            </a:extLst>
          </p:cNvPr>
          <p:cNvSpPr/>
          <p:nvPr/>
        </p:nvSpPr>
        <p:spPr>
          <a:xfrm>
            <a:off x="9753600" y="1000905"/>
            <a:ext cx="2278429" cy="923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997"/>
              <a:gd name="adj6" fmla="val -491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Will run on each node on as many CPUs as allocated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CBF737EB-1D78-ABC3-DED3-34ABB15AE7C9}"/>
              </a:ext>
            </a:extLst>
          </p:cNvPr>
          <p:cNvSpPr/>
          <p:nvPr/>
        </p:nvSpPr>
        <p:spPr>
          <a:xfrm>
            <a:off x="9144000" y="3492999"/>
            <a:ext cx="2278429" cy="92350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997"/>
              <a:gd name="adj6" fmla="val -491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Will scatter the data to all allocated nodes</a:t>
            </a:r>
          </a:p>
        </p:txBody>
      </p:sp>
    </p:spTree>
    <p:extLst>
      <p:ext uri="{BB962C8B-B14F-4D97-AF65-F5344CB8AC3E}">
        <p14:creationId xmlns:p14="http://schemas.microsoft.com/office/powerpoint/2010/main" val="1048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790B7-DF06-8994-EBC1-5795D651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37A136-FC9B-9E49-2939-CDC073BA5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Distributed and shared-memory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B648-F83F-9C74-3AFE-24248187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D4E2-2B4B-E96E-76A6-5C34DFD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41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9A6CFF-3258-E6C8-9059-280F9040D9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National 2 Medium" panose="020B0504030502020203" pitchFamily="34" charset="77"/>
              </a:rPr>
              <a:t>Deadlocks: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At least two processes are </a:t>
            </a:r>
            <a:r>
              <a:rPr lang="en-US" dirty="0">
                <a:latin typeface="National 2 Medium" panose="020B0504030502020203" pitchFamily="34" charset="77"/>
              </a:rPr>
              <a:t>waiting for each other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mindful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blocking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MPI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commands</a:t>
            </a:r>
            <a:r>
              <a:rPr lang="en-US" dirty="0"/>
              <a:t>!</a:t>
            </a:r>
          </a:p>
          <a:p>
            <a:r>
              <a:rPr lang="en-US" dirty="0">
                <a:latin typeface="National 2 Medium" panose="020B0504030502020203" pitchFamily="34" charset="77"/>
              </a:rPr>
              <a:t>Race conditions: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Code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(unintentionally) written in a way that the </a:t>
            </a:r>
            <a:r>
              <a:rPr lang="en-US" dirty="0">
                <a:latin typeface="National 2 Medium" panose="020B0504030502020203" pitchFamily="34" charset="77"/>
              </a:rPr>
              <a:t>execution timing affects the result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Be mindful of </a:t>
            </a:r>
            <a:r>
              <a:rPr lang="en-US" dirty="0">
                <a:latin typeface="National 2 Medium" panose="020B0504030502020203" pitchFamily="34" charset="77"/>
              </a:rPr>
              <a:t>nonblocking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MPI commands!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 blocking MPI commands to </a:t>
            </a:r>
            <a:r>
              <a:rPr lang="en-US" dirty="0">
                <a:latin typeface="National 2 Medium" panose="020B0504030502020203" pitchFamily="34" charset="77"/>
              </a:rPr>
              <a:t>corral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your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processes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(e.g.,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barrier()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fences()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locks()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3B39D-295D-C351-F4D6-AD941AA4C88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0577" y="2365635"/>
                <a:ext cx="5636938" cy="4127304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/>
                <a:r>
                  <a:rPr lang="en-US" dirty="0">
                    <a:latin typeface="National 2 Medium" panose="020B0504030502020203" pitchFamily="34" charset="77"/>
                  </a:rPr>
                  <a:t>Debugging parallel code is hard!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Write as </a:t>
                </a:r>
                <a:r>
                  <a:rPr lang="en-US" dirty="0">
                    <a:latin typeface="National 2 Medium" panose="020B0504030502020203" pitchFamily="34" charset="77"/>
                  </a:rPr>
                  <a:t>little parallel code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as necessary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Avoid </a:t>
                </a:r>
                <a:r>
                  <a:rPr lang="en-US" dirty="0">
                    <a:latin typeface="National 2 Medium" panose="020B0504030502020203" pitchFamily="34" charset="77"/>
                  </a:rPr>
                  <a:t>premature optimization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evil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/>
                <a:r>
                  <a:rPr lang="en-US" dirty="0">
                    <a:latin typeface="National 2 Medium" panose="020B0504030502020203" pitchFamily="34" charset="77"/>
                  </a:rPr>
                  <a:t>Optimize single-node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performance</a:t>
                </a:r>
              </a:p>
              <a:p>
                <a:pPr marL="285750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Use SLURM’s </a:t>
                </a:r>
                <a:r>
                  <a:rPr lang="en-US" dirty="0">
                    <a:latin typeface="National 2 Medium" panose="020B0504030502020203" pitchFamily="34" charset="77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job arrays</a:t>
                </a:r>
                <a:r>
                  <a:rPr lang="en-US" dirty="0">
                    <a:latin typeface="National 2 Medium" panose="020B0504030502020203" pitchFamily="34" charset="77"/>
                  </a:rPr>
                  <a:t>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to scale “embarrassingly parallel” code up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E.g., process 100000 files by starting a job array with 100 jobs, each using one CPU and processing 1000 files</a:t>
                </a:r>
              </a:p>
              <a:p>
                <a:pPr marL="285750" indent="-285750"/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Make sure your code is indeed using MPI efficiently (mind </a:t>
                </a:r>
                <a:r>
                  <a:rPr lang="en-US" dirty="0">
                    <a:latin typeface="National 2 Medium" panose="020B0504030502020203" pitchFamily="34" charset="77"/>
                  </a:rPr>
                  <a:t>compiler and library versions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3B39D-295D-C351-F4D6-AD941AA4C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0577" y="2365635"/>
                <a:ext cx="5636938" cy="4127304"/>
              </a:xfrm>
              <a:blipFill>
                <a:blip r:embed="rId3"/>
                <a:stretch>
                  <a:fillRect l="-2022" t="-1227" r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0A00148-33D1-9ABF-2845-F036B1B5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and best practices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48B8-51D1-20DD-05E4-8E7C7E9131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810D-F176-BDD4-5FA3-DE62BA4FF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3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D08E20-8DE1-4D62-8713-3C69631DB3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Try stuff!</a:t>
            </a:r>
          </a:p>
          <a:p>
            <a:r>
              <a:rPr lang="en-US" dirty="0"/>
              <a:t>Great collection of learning resource: </a:t>
            </a:r>
            <a:r>
              <a:rPr lang="en-US" sz="2400" dirty="0">
                <a:hlinkClick r:id="rId2"/>
              </a:rPr>
              <a:t>https://researchcomputing.princeton.edu/education/external-online-resources/mpi</a:t>
            </a:r>
            <a:endParaRPr lang="en-US" sz="2400" dirty="0"/>
          </a:p>
          <a:p>
            <a:r>
              <a:rPr lang="en-US" dirty="0"/>
              <a:t>Tell us (</a:t>
            </a:r>
            <a:r>
              <a:rPr lang="en-US" dirty="0" err="1"/>
              <a:t>researchdatahelp@groups.dartmouth.edu</a:t>
            </a:r>
            <a:r>
              <a:rPr lang="en-US" dirty="0"/>
              <a:t>) how it went!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0D37B-1D7F-BE1A-BBE0-95CEA03A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0456-8762-0E56-411F-F3B4302F37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0006-31FC-BF20-7539-BE39F0A9E6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95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EOF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98802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8 people in the same room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1 laptop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focus on one section of the image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6</a:t>
            </a:fld>
            <a:endParaRPr lang="en-A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E46FC4-8D77-8386-D848-772A7AEC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4125"/>
              </p:ext>
            </p:extLst>
          </p:nvPr>
        </p:nvGraphicFramePr>
        <p:xfrm>
          <a:off x="5368280" y="1990836"/>
          <a:ext cx="6496780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195">
                  <a:extLst>
                    <a:ext uri="{9D8B030D-6E8A-4147-A177-3AD203B41FA5}">
                      <a16:colId xmlns:a16="http://schemas.microsoft.com/office/drawing/2014/main" val="963249483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3062077476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017479907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451446805"/>
                    </a:ext>
                  </a:extLst>
                </a:gridCol>
              </a:tblGrid>
              <a:tr h="2063652"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31528"/>
                  </a:ext>
                </a:extLst>
              </a:tr>
              <a:tr h="2063652"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9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64 people in 64 different places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64 laptops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✉️"/>
            </a:pPr>
            <a:r>
              <a:rPr lang="en-AU" dirty="0">
                <a:latin typeface="National 2" panose="020B0504030502020203" pitchFamily="34" charset="77"/>
              </a:rPr>
              <a:t>Send each person a section of the image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search through their section</a:t>
            </a:r>
          </a:p>
          <a:p>
            <a:pPr marL="285750" indent="-285750">
              <a:buFont typeface=".Apple Color Emoji UI"/>
              <a:buChar char="📨"/>
            </a:pPr>
            <a:r>
              <a:rPr lang="en-AU" dirty="0">
                <a:latin typeface="National 2" panose="020B0504030502020203" pitchFamily="34" charset="77"/>
              </a:rPr>
              <a:t>Wait for the results to come back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7</a:t>
            </a:fld>
            <a:endParaRPr lang="en-AU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EC83A2-E5A6-295A-66DB-FCB75CA4A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82141"/>
              </p:ext>
            </p:extLst>
          </p:nvPr>
        </p:nvGraphicFramePr>
        <p:xfrm>
          <a:off x="5368281" y="1990835"/>
          <a:ext cx="6496776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97">
                  <a:extLst>
                    <a:ext uri="{9D8B030D-6E8A-4147-A177-3AD203B41FA5}">
                      <a16:colId xmlns:a16="http://schemas.microsoft.com/office/drawing/2014/main" val="205803403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64211479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213741165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3396857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4776460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052819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36829451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880027819"/>
                    </a:ext>
                  </a:extLst>
                </a:gridCol>
              </a:tblGrid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9943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724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7598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06554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82523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28610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59068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60432"/>
                  </a:ext>
                </a:extLst>
              </a:tr>
            </a:tbl>
          </a:graphicData>
        </a:graphic>
      </p:graphicFrame>
      <p:sp>
        <p:nvSpPr>
          <p:cNvPr id="10" name="Explosion 1 9">
            <a:extLst>
              <a:ext uri="{FF2B5EF4-FFF2-40B4-BE49-F238E27FC236}">
                <a16:creationId xmlns:a16="http://schemas.microsoft.com/office/drawing/2014/main" id="{8C8379B9-AFD2-8095-BE95-B8942006547C}"/>
              </a:ext>
            </a:extLst>
          </p:cNvPr>
          <p:cNvSpPr/>
          <p:nvPr/>
        </p:nvSpPr>
        <p:spPr>
          <a:xfrm rot="19993215">
            <a:off x="3262817" y="2193932"/>
            <a:ext cx="1600200" cy="13344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 Crowdsourced </a:t>
            </a:r>
            <a:br>
              <a:rPr lang="en-US" sz="1200" dirty="0"/>
            </a:br>
            <a:r>
              <a:rPr lang="en-US" sz="1200" dirty="0"/>
              <a:t>edition!!!</a:t>
            </a:r>
          </a:p>
        </p:txBody>
      </p:sp>
    </p:spTree>
    <p:extLst>
      <p:ext uri="{BB962C8B-B14F-4D97-AF65-F5344CB8AC3E}">
        <p14:creationId xmlns:p14="http://schemas.microsoft.com/office/powerpoint/2010/main" val="1276575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02613-CA97-1B36-A378-6EB2B8937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I: Multiple workers, single room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🍰"/>
            </a:pPr>
            <a:r>
              <a:rPr lang="en-US" dirty="0">
                <a:latin typeface="National 2" panose="020B0504030502020203" pitchFamily="34" charset="77"/>
              </a:rPr>
              <a:t>Simple implementation</a:t>
            </a:r>
          </a:p>
          <a:p>
            <a:pPr marL="285750" indent="-285750">
              <a:buFont typeface=".Apple Color Emoji UI"/>
              <a:buChar char="🎯"/>
            </a:pPr>
            <a:r>
              <a:rPr lang="en-US" dirty="0">
                <a:latin typeface="National 2" panose="020B0504030502020203" pitchFamily="34" charset="77"/>
              </a:rPr>
              <a:t>Low overhead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🪫"/>
            </a:pPr>
            <a:r>
              <a:rPr lang="en-US" dirty="0">
                <a:latin typeface="National 2" panose="020B0504030502020203" pitchFamily="34" charset="77"/>
              </a:rPr>
              <a:t>Limited by finite local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D29156-B5DD-CA16-EBA3-CF7E273C8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II: Multiple workers, multiple rooms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🚀"/>
            </a:pPr>
            <a:r>
              <a:rPr lang="en-US" dirty="0">
                <a:latin typeface="National 2" panose="020B0504030502020203" pitchFamily="34" charset="77"/>
              </a:rPr>
              <a:t>Virtually unlimited scaling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🏗"/>
            </a:pPr>
            <a:r>
              <a:rPr lang="en-US" dirty="0">
                <a:latin typeface="National 2" panose="020B0504030502020203" pitchFamily="34" charset="77"/>
              </a:rPr>
              <a:t>More complex implementation</a:t>
            </a:r>
          </a:p>
          <a:p>
            <a:pPr marL="285750" indent="-285750">
              <a:buFont typeface=".Apple Color Emoji UI"/>
              <a:buChar char="💬"/>
            </a:pPr>
            <a:r>
              <a:rPr lang="en-US" dirty="0">
                <a:latin typeface="National 2" panose="020B0504030502020203" pitchFamily="34" charset="77"/>
              </a:rPr>
              <a:t>Communication between workers causes overhead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DB46E0-B6C1-3C10-2C5F-3209AE9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7653-DBEC-A46F-31D3-BDECB0308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B02-64BE-2EA6-DBDA-35265F9C8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1ADB254-E209-AE63-A8DB-68D818999AD0}"/>
              </a:ext>
            </a:extLst>
          </p:cNvPr>
          <p:cNvSpPr txBox="1">
            <a:spLocks/>
          </p:cNvSpPr>
          <p:nvPr/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Comparison </a:t>
            </a:r>
          </a:p>
          <a:p>
            <a:r>
              <a:rPr lang="en-US" dirty="0"/>
              <a:t>of shared-memory and distributed parallelism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67BF7-D15C-61CD-FDB1-8BFED6085A87}"/>
              </a:ext>
            </a:extLst>
          </p:cNvPr>
          <p:cNvSpPr txBox="1"/>
          <p:nvPr/>
        </p:nvSpPr>
        <p:spPr>
          <a:xfrm>
            <a:off x="2029216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E375-787C-D133-1B7A-26C87A85BA9A}"/>
              </a:ext>
            </a:extLst>
          </p:cNvPr>
          <p:cNvSpPr txBox="1"/>
          <p:nvPr/>
        </p:nvSpPr>
        <p:spPr>
          <a:xfrm>
            <a:off x="8001000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10A47-C7D4-F372-ECBB-6A487EBA4932}"/>
              </a:ext>
            </a:extLst>
          </p:cNvPr>
          <p:cNvSpPr txBox="1"/>
          <p:nvPr/>
        </p:nvSpPr>
        <p:spPr>
          <a:xfrm>
            <a:off x="3488498" y="2350373"/>
            <a:ext cx="77870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035F2-3412-6548-B785-2D5BAC45B7CB}"/>
              </a:ext>
            </a:extLst>
          </p:cNvPr>
          <p:cNvSpPr txBox="1"/>
          <p:nvPr/>
        </p:nvSpPr>
        <p:spPr>
          <a:xfrm>
            <a:off x="9682618" y="2350373"/>
            <a:ext cx="8329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0EA1C-0734-3B3C-C3B1-4F54E79DA51B}"/>
              </a:ext>
            </a:extLst>
          </p:cNvPr>
          <p:cNvSpPr txBox="1"/>
          <p:nvPr/>
        </p:nvSpPr>
        <p:spPr>
          <a:xfrm>
            <a:off x="1232641" y="6019800"/>
            <a:ext cx="326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OpenMP, C++11 threads, </a:t>
            </a:r>
            <a:r>
              <a:rPr lang="en-US" sz="1600" dirty="0" err="1">
                <a:solidFill>
                  <a:schemeClr val="accent1"/>
                </a:solidFill>
                <a:latin typeface="National 2 Medium" panose="020B0504030502020203" pitchFamily="34" charset="77"/>
              </a:rPr>
              <a:t>joblib</a:t>
            </a:r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77C7E-B04E-0E5F-6469-5ECFEAA28E56}"/>
              </a:ext>
            </a:extLst>
          </p:cNvPr>
          <p:cNvSpPr txBox="1"/>
          <p:nvPr/>
        </p:nvSpPr>
        <p:spPr>
          <a:xfrm>
            <a:off x="8154642" y="6014375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130556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MPI: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Standard for a </a:t>
            </a:r>
            <a:r>
              <a:rPr lang="en-US" dirty="0">
                <a:latin typeface="National 2 Medium" panose="020B0504030502020203" pitchFamily="34" charset="77"/>
              </a:rPr>
              <a:t>Message Passing Interface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(currently version 4)</a:t>
            </a:r>
          </a:p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Defines:</a:t>
            </a:r>
          </a:p>
          <a:p>
            <a:pPr marL="461962" indent="-457200">
              <a:buSzPct val="75000"/>
              <a:buFont typeface=".Apple Color Emoji UI"/>
              <a:buChar char="📝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Ways for </a:t>
            </a:r>
            <a:r>
              <a:rPr lang="en-US" dirty="0">
                <a:latin typeface="National 2 Medium" panose="020B0504030502020203" pitchFamily="34" charset="77"/>
              </a:rPr>
              <a:t>exchanging messages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between</a:t>
            </a:r>
            <a:r>
              <a:rPr lang="en-US" dirty="0">
                <a:latin typeface="National 2 Medium" panose="020B0504030502020203" pitchFamily="34" charset="77"/>
              </a:rPr>
              <a:t> processes</a:t>
            </a:r>
          </a:p>
          <a:p>
            <a:pPr marL="461962" indent="-457200">
              <a:lnSpc>
                <a:spcPct val="150000"/>
              </a:lnSpc>
              <a:buSzPct val="75000"/>
              <a:buFont typeface=".Apple Color Emoji UI"/>
              <a:buChar char="📦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Messages can contain </a:t>
            </a:r>
            <a:r>
              <a:rPr lang="en-US" dirty="0">
                <a:latin typeface="National 2 Medium" panose="020B0504030502020203" pitchFamily="34" charset="77"/>
              </a:rPr>
              <a:t>flow control signals, data,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additional info</a:t>
            </a:r>
          </a:p>
          <a:p>
            <a:pPr marL="461962" indent="-457200">
              <a:lnSpc>
                <a:spcPct val="150000"/>
              </a:lnSpc>
              <a:buSzPct val="75000"/>
              <a:buFont typeface=".Apple Color Emoji UI"/>
              <a:buChar char="🛠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Implemented by </a:t>
            </a:r>
            <a:r>
              <a:rPr lang="en-US" dirty="0">
                <a:latin typeface="National 2 Medium" panose="020B0504030502020203" pitchFamily="34" charset="77"/>
              </a:rPr>
              <a:t>various C/C++/Fortran libraries</a:t>
            </a:r>
          </a:p>
          <a:p>
            <a:pPr marL="919162" lvl="1" indent="-457200">
              <a:lnSpc>
                <a:spcPct val="70000"/>
              </a:lnSpc>
              <a:buSzPct val="75000"/>
            </a:pPr>
            <a:r>
              <a:rPr lang="en-US" dirty="0" err="1">
                <a:latin typeface="National 2" panose="020B0504030502020203" pitchFamily="34" charset="77"/>
              </a:rPr>
              <a:t>OpenMPI</a:t>
            </a:r>
            <a:r>
              <a:rPr lang="en-US" dirty="0">
                <a:latin typeface="National 2" panose="020B0504030502020203" pitchFamily="34" charset="77"/>
              </a:rPr>
              <a:t>, MPICH, MVAPICH2, Intel MPI,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F443D6-5466-3BB3-A120-9199148436D5}"/>
              </a:ext>
            </a:extLst>
          </p:cNvPr>
          <p:cNvGrpSpPr/>
          <p:nvPr/>
        </p:nvGrpSpPr>
        <p:grpSpPr>
          <a:xfrm>
            <a:off x="6629400" y="4114800"/>
            <a:ext cx="2856167" cy="460177"/>
            <a:chOff x="7238651" y="4084900"/>
            <a:chExt cx="2896297" cy="460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FDF976-55F9-5C19-7BB5-566FC544AB11}"/>
                </a:ext>
              </a:extLst>
            </p:cNvPr>
            <p:cNvSpPr txBox="1"/>
            <p:nvPr/>
          </p:nvSpPr>
          <p:spPr>
            <a:xfrm>
              <a:off x="7238651" y="4237300"/>
              <a:ext cx="2896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CPUs, cores, threads, HPC nodes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19EFAFA-92E8-C4BD-FA9E-A017BD49913E}"/>
                </a:ext>
              </a:extLst>
            </p:cNvPr>
            <p:cNvSpPr/>
            <p:nvPr/>
          </p:nvSpPr>
          <p:spPr>
            <a:xfrm rot="5400000">
              <a:off x="8611543" y="3330172"/>
              <a:ext cx="190500" cy="169995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1661</TotalTime>
  <Words>2745</Words>
  <Application>Microsoft Macintosh PowerPoint</Application>
  <PresentationFormat>Widescreen</PresentationFormat>
  <Paragraphs>509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.Apple Color Emoji UI</vt:lpstr>
      <vt:lpstr>Arial</vt:lpstr>
      <vt:lpstr>Calibri</vt:lpstr>
      <vt:lpstr>Cambria Math</vt:lpstr>
      <vt:lpstr>Helvetica Neue LT W05_65 Medium</vt:lpstr>
      <vt:lpstr>Menlo</vt:lpstr>
      <vt:lpstr>National 2</vt:lpstr>
      <vt:lpstr>National 2 Medium</vt:lpstr>
      <vt:lpstr>Dartmouth</vt:lpstr>
      <vt:lpstr>PowerPoint Presentation</vt:lpstr>
      <vt:lpstr>Massively parallel computing  with MPI in Python</vt:lpstr>
      <vt:lpstr>About the Reproducible Research Group</vt:lpstr>
      <vt:lpstr>About Research Data Services</vt:lpstr>
      <vt:lpstr>Work with us</vt:lpstr>
      <vt:lpstr>Thought experiment I</vt:lpstr>
      <vt:lpstr>Thought experiment II</vt:lpstr>
      <vt:lpstr>Comparison</vt:lpstr>
      <vt:lpstr>What is MPI?</vt:lpstr>
      <vt:lpstr>What you will learn in this workshop</vt:lpstr>
      <vt:lpstr>What we will work with in this workshop</vt:lpstr>
      <vt:lpstr>Let’s get started…</vt:lpstr>
      <vt:lpstr>Getting started with mpi4py on Discovery</vt:lpstr>
      <vt:lpstr>How MPI communication works (basically)</vt:lpstr>
      <vt:lpstr>How MPI communication works (basically)</vt:lpstr>
      <vt:lpstr>“Hello, Parallel Worlds!”</vt:lpstr>
      <vt:lpstr>How to run an MPI-enabled program (on Discovery)</vt:lpstr>
      <vt:lpstr>Demo</vt:lpstr>
      <vt:lpstr>One-to-One communication send() and recv()</vt:lpstr>
      <vt:lpstr>Demo</vt:lpstr>
      <vt:lpstr>One-to-Many: One message, many receivers broadcasting using bcast()</vt:lpstr>
      <vt:lpstr>Demo</vt:lpstr>
      <vt:lpstr>One-to-Many: Different message for each receiver scatter()</vt:lpstr>
      <vt:lpstr>Demo</vt:lpstr>
      <vt:lpstr>Many-to-One: Different messages from each sender gather()</vt:lpstr>
      <vt:lpstr>Demo</vt:lpstr>
      <vt:lpstr>What about embarrassingly parallel* problems?  </vt:lpstr>
      <vt:lpstr>What about embarrassingly parallel problems? </vt:lpstr>
      <vt:lpstr>Demo</vt:lpstr>
      <vt:lpstr>Pitfalls and best practices</vt:lpstr>
      <vt:lpstr>Next steps</vt:lpstr>
      <vt:lpstr>EOF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273</cp:revision>
  <cp:lastPrinted>2018-02-22T17:02:12Z</cp:lastPrinted>
  <dcterms:created xsi:type="dcterms:W3CDTF">2022-10-13T16:56:26Z</dcterms:created>
  <dcterms:modified xsi:type="dcterms:W3CDTF">2023-02-27T20:36:17Z</dcterms:modified>
  <cp:category/>
</cp:coreProperties>
</file>