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6" r:id="rId9"/>
    <p:sldId id="303" r:id="rId10"/>
    <p:sldId id="298" r:id="rId11"/>
    <p:sldId id="299" r:id="rId12"/>
    <p:sldId id="296" r:id="rId13"/>
    <p:sldId id="310" r:id="rId14"/>
    <p:sldId id="309" r:id="rId15"/>
    <p:sldId id="311" r:id="rId16"/>
    <p:sldId id="308" r:id="rId17"/>
    <p:sldId id="307" r:id="rId18"/>
    <p:sldId id="312" r:id="rId19"/>
    <p:sldId id="313" r:id="rId20"/>
    <p:sldId id="316" r:id="rId21"/>
    <p:sldId id="315" r:id="rId22"/>
    <p:sldId id="314" r:id="rId2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 autoAdjust="0"/>
    <p:restoredTop sz="96241" autoAdjust="0"/>
  </p:normalViewPr>
  <p:slideViewPr>
    <p:cSldViewPr showGuides="1">
      <p:cViewPr>
        <p:scale>
          <a:sx n="113" d="100"/>
          <a:sy n="113" d="100"/>
        </p:scale>
        <p:origin x="-1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24/2/2023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24/2/2023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9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artgo.org/rr-mpi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cp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cpu/" TargetMode="External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cp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hyperlink" Target="https://thenounproject.com/browse/icons/term/broadca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cp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hyperlink" Target="https://thenounproject.com/browse/icons/term/puzzl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MPI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communication paradigms:</a:t>
            </a:r>
          </a:p>
          <a:p>
            <a:pPr marL="914400" lvl="1" indent="-457200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One-to-one, one-to-many, many-to-one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run MPI-powered programs on </a:t>
            </a:r>
            <a:r>
              <a:rPr lang="en-US" dirty="0">
                <a:latin typeface="National 2 Medium" panose="020B0504030502020203" pitchFamily="34" charset="77"/>
              </a:rPr>
              <a:t>Discovery</a:t>
            </a:r>
          </a:p>
          <a:p>
            <a:pPr marL="914400" lvl="1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Quick poll: </a:t>
            </a:r>
            <a:r>
              <a:rPr lang="en-US" dirty="0">
                <a:latin typeface="National 2 Medium" panose="020B0504030502020203" pitchFamily="34" charset="77"/>
              </a:rPr>
              <a:t>HPC/SLURM experience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>
                <a:latin typeface="National 2 Medium" panose="020B0504030502020203" pitchFamily="34" charset="77"/>
              </a:rPr>
              <a:t> Pitfalls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good practices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working </a:t>
            </a:r>
            <a:r>
              <a:rPr lang="en-US" dirty="0">
                <a:latin typeface="National 2 Medium" panose="020B0504030502020203" pitchFamily="34" charset="77"/>
              </a:rPr>
              <a:t>mental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of the core MPI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1460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the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</a:rPr>
              <a:t>Python wrapper mpi4py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(around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OpenMPI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Run on </a:t>
            </a:r>
            <a:r>
              <a:rPr lang="en-US" dirty="0">
                <a:latin typeface="National 2 Medium" panose="020B0504030502020203" pitchFamily="34" charset="77"/>
              </a:rPr>
              <a:t>Dartmouth’s Discovery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Focus on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over implementation details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www.dartgo.org/rr-mpi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6E2087-D0D2-BC08-A2C9-9B475D40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3420369"/>
            <a:ext cx="998339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C7CAC-5C1D-ED88-C941-B0C9B50BC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002" y="4683768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B1D2-4CA7-F05E-77A0-6E86D8EC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85" y="2314945"/>
            <a:ext cx="5636938" cy="4127304"/>
          </a:xfrm>
        </p:spPr>
        <p:txBody>
          <a:bodyPr>
            <a:noAutofit/>
          </a:bodyPr>
          <a:lstStyle/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Pick an MPI version (and stick with it!)</a:t>
            </a:r>
          </a:p>
          <a:p>
            <a:pPr marL="342900" indent="-342900">
              <a:lnSpc>
                <a:spcPts val="1680"/>
              </a:lnSpc>
              <a:spcAft>
                <a:spcPts val="200"/>
              </a:spcAft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dirty="0"/>
              <a:t> command available in your shell</a:t>
            </a:r>
          </a:p>
          <a:p>
            <a:pPr marL="342900" indent="-342900">
              <a:lnSpc>
                <a:spcPts val="168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Create and activate a 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br>
              <a:rPr lang="en-US" dirty="0"/>
            </a:br>
            <a:r>
              <a:rPr lang="en-US" dirty="0"/>
              <a:t>(change the Python version at your own risk)</a:t>
            </a:r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 </a:t>
            </a:r>
            <a:r>
              <a:rPr lang="en-US" b="0" dirty="0">
                <a:effectLst/>
                <a:latin typeface="National 2" panose="020B0504030502020203" pitchFamily="34" charset="77"/>
              </a:rPr>
              <a:t>(ignoring cached files, just to be safe)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ADE8F-6994-027E-66FE-E99C0906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445" y="2365635"/>
            <a:ext cx="5909070" cy="4127304"/>
          </a:xfrm>
          <a:solidFill>
            <a:schemeClr val="accent6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create --name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 python=3.8 -y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 install mpi4py --no-cache-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etup-mpi4py.sh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4BB2A-B50F-0AB9-4790-3C585846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mpi4py on Discovery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7564-C582-7F7B-457C-E1459E278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DB54B-7917-CEF6-705A-15ABB37A2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1AFC6B-5DCE-773D-1E7F-3A3201E84094}"/>
              </a:ext>
            </a:extLst>
          </p:cNvPr>
          <p:cNvSpPr/>
          <p:nvPr/>
        </p:nvSpPr>
        <p:spPr>
          <a:xfrm>
            <a:off x="3378068" y="5860789"/>
            <a:ext cx="5160753" cy="799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ts val="1680"/>
              </a:lnSpc>
              <a:buNone/>
            </a:pPr>
            <a:r>
              <a:rPr lang="en-US" sz="1800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This order is important, because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mpi4py</a:t>
            </a:r>
            <a:r>
              <a:rPr lang="en-US" sz="1800" b="0" dirty="0">
                <a:solidFill>
                  <a:srgbClr val="267F99"/>
                </a:solidFill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is built for the currently loaded MPI distribution!</a:t>
            </a:r>
          </a:p>
        </p:txBody>
      </p:sp>
    </p:spTree>
    <p:extLst>
      <p:ext uri="{BB962C8B-B14F-4D97-AF65-F5344CB8AC3E}">
        <p14:creationId xmlns:p14="http://schemas.microsoft.com/office/powerpoint/2010/main" val="7325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70C4D-267D-4A1E-4E19-11CA033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5783-8B1D-23E2-B4CD-BC4A789BE5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B280-C356-F8EE-BD97-D503454FA1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15ED3CA1-5B6D-25BE-6D8F-621A5466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7176" y="5724228"/>
            <a:ext cx="673100" cy="66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7EF6F3-0F97-AD9E-B526-998E286C36DC}"/>
              </a:ext>
            </a:extLst>
          </p:cNvPr>
          <p:cNvSpPr txBox="1"/>
          <p:nvPr/>
        </p:nvSpPr>
        <p:spPr>
          <a:xfrm>
            <a:off x="8423630" y="6172200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CPU by </a:t>
            </a:r>
            <a:r>
              <a:rPr lang="en-US" sz="10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Bestdesignmarket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(CCBY3.0)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10A86A3-A434-5A59-A912-715FB0A8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5751" y="5744548"/>
            <a:ext cx="673100" cy="66786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506E351D-36F2-E044-70DA-EF3B0426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48400" y="4600588"/>
            <a:ext cx="673100" cy="667862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FBAFE7E-2668-2796-CC9D-7962580CA4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878" y="4600588"/>
            <a:ext cx="673100" cy="66786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9EC841D-BBB9-CE6E-5CE1-3D62A6F6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7176" y="4621357"/>
            <a:ext cx="673100" cy="667862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DD4AD3CC-E93F-CF00-8BCA-80F721A7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5751" y="4595651"/>
            <a:ext cx="673100" cy="667862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9654FD38-3340-6CDF-ACE1-BBB699D9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97450" y="5708988"/>
            <a:ext cx="673100" cy="667862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6FE06441-B34F-4A24-6633-8E9E0914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48400" y="5665486"/>
            <a:ext cx="673100" cy="6678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C8B2A0DD-0E54-B59C-DCAE-B3A99D8281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03615" y="3181213"/>
            <a:ext cx="785776" cy="12954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5612B8E6-C250-78FF-754B-3A505BE6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3104" y="3033566"/>
            <a:ext cx="785776" cy="12954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8BF79FFF-BCB7-E161-CEDF-B76CCF09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6013" y="4224321"/>
            <a:ext cx="673100" cy="667862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D941CD3A-9B62-E794-3E17-0E2B1CBB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08491" y="4224321"/>
            <a:ext cx="673100" cy="667862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01C70CB5-4D97-80AA-1CB7-EFADE91EBC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5063" y="5332721"/>
            <a:ext cx="673100" cy="667862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B993218C-4209-7BAD-270F-EC6C15AF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6013" y="5289219"/>
            <a:ext cx="673100" cy="667862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79906917-EBC9-2FEC-A654-5A80C458E0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0717" y="2657299"/>
            <a:ext cx="785776" cy="1295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9363B9-A7FC-E95E-3196-5438A84A9F37}"/>
              </a:ext>
            </a:extLst>
          </p:cNvPr>
          <p:cNvSpPr txBox="1"/>
          <p:nvPr/>
        </p:nvSpPr>
        <p:spPr>
          <a:xfrm>
            <a:off x="2261741" y="2809291"/>
            <a:ext cx="1069524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Node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CBA7C-E064-94F2-3148-860EA210966A}"/>
              </a:ext>
            </a:extLst>
          </p:cNvPr>
          <p:cNvSpPr txBox="1"/>
          <p:nvPr/>
        </p:nvSpPr>
        <p:spPr>
          <a:xfrm>
            <a:off x="5351230" y="2611463"/>
            <a:ext cx="101181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Node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189F69-078F-2883-C361-5302E433EAF0}"/>
              </a:ext>
            </a:extLst>
          </p:cNvPr>
          <p:cNvSpPr txBox="1"/>
          <p:nvPr/>
        </p:nvSpPr>
        <p:spPr>
          <a:xfrm>
            <a:off x="8230080" y="2310437"/>
            <a:ext cx="1053494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Node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050-2A31-FA64-7C8D-5AD446F5CC64}"/>
              </a:ext>
            </a:extLst>
          </p:cNvPr>
          <p:cNvSpPr txBox="1"/>
          <p:nvPr/>
        </p:nvSpPr>
        <p:spPr>
          <a:xfrm>
            <a:off x="1650763" y="4325081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4391B2-EEF9-DFD2-B8A4-E4F977EBD982}"/>
              </a:ext>
            </a:extLst>
          </p:cNvPr>
          <p:cNvSpPr txBox="1"/>
          <p:nvPr/>
        </p:nvSpPr>
        <p:spPr>
          <a:xfrm>
            <a:off x="1692767" y="5433963"/>
            <a:ext cx="91884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A44EA4-A597-2358-3977-94DA4E82E23C}"/>
              </a:ext>
            </a:extLst>
          </p:cNvPr>
          <p:cNvSpPr txBox="1"/>
          <p:nvPr/>
        </p:nvSpPr>
        <p:spPr>
          <a:xfrm>
            <a:off x="3033021" y="43472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F8AF1-9450-A4A0-48D1-3E91A78F29AD}"/>
              </a:ext>
            </a:extLst>
          </p:cNvPr>
          <p:cNvSpPr txBox="1"/>
          <p:nvPr/>
        </p:nvSpPr>
        <p:spPr>
          <a:xfrm>
            <a:off x="2954768" y="5435494"/>
            <a:ext cx="92204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B2544-8837-D33D-CE99-1F72ECC0B269}"/>
              </a:ext>
            </a:extLst>
          </p:cNvPr>
          <p:cNvSpPr txBox="1"/>
          <p:nvPr/>
        </p:nvSpPr>
        <p:spPr>
          <a:xfrm>
            <a:off x="4825324" y="4231741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8421D-609E-4478-2C3B-B6A7E0F944B1}"/>
              </a:ext>
            </a:extLst>
          </p:cNvPr>
          <p:cNvSpPr txBox="1"/>
          <p:nvPr/>
        </p:nvSpPr>
        <p:spPr>
          <a:xfrm>
            <a:off x="4867328" y="5340623"/>
            <a:ext cx="91884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1DAF2-3886-7E9E-E99C-1BEB6E0DE882}"/>
              </a:ext>
            </a:extLst>
          </p:cNvPr>
          <p:cNvSpPr txBox="1"/>
          <p:nvPr/>
        </p:nvSpPr>
        <p:spPr>
          <a:xfrm>
            <a:off x="6207582" y="425386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24C2C9-3C33-32D0-69B4-D84BA1EE2A04}"/>
              </a:ext>
            </a:extLst>
          </p:cNvPr>
          <p:cNvSpPr txBox="1"/>
          <p:nvPr/>
        </p:nvSpPr>
        <p:spPr>
          <a:xfrm>
            <a:off x="6129329" y="5342154"/>
            <a:ext cx="92204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833E9D-58AF-891B-8E17-12C8B68E45C8}"/>
              </a:ext>
            </a:extLst>
          </p:cNvPr>
          <p:cNvSpPr txBox="1"/>
          <p:nvPr/>
        </p:nvSpPr>
        <p:spPr>
          <a:xfrm>
            <a:off x="7763755" y="390433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F2F8FF-D987-535C-0472-D2DE3B6F03A3}"/>
              </a:ext>
            </a:extLst>
          </p:cNvPr>
          <p:cNvSpPr txBox="1"/>
          <p:nvPr/>
        </p:nvSpPr>
        <p:spPr>
          <a:xfrm>
            <a:off x="7805759" y="5013218"/>
            <a:ext cx="91884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D6398-F2DF-572A-42BE-EAEA309CC538}"/>
              </a:ext>
            </a:extLst>
          </p:cNvPr>
          <p:cNvSpPr txBox="1"/>
          <p:nvPr/>
        </p:nvSpPr>
        <p:spPr>
          <a:xfrm>
            <a:off x="9146013" y="3926455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77259F-202F-1EE1-0158-AC765CC7F1FD}"/>
              </a:ext>
            </a:extLst>
          </p:cNvPr>
          <p:cNvSpPr txBox="1"/>
          <p:nvPr/>
        </p:nvSpPr>
        <p:spPr>
          <a:xfrm>
            <a:off x="9067760" y="5014749"/>
            <a:ext cx="92204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852A2-7AB5-C660-F69A-FD6B3039F196}"/>
              </a:ext>
            </a:extLst>
          </p:cNvPr>
          <p:cNvSpPr txBox="1"/>
          <p:nvPr/>
        </p:nvSpPr>
        <p:spPr>
          <a:xfrm>
            <a:off x="1520439" y="518142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6C7E51-9A8E-7C2C-247F-650DCA0692AD}"/>
              </a:ext>
            </a:extLst>
          </p:cNvPr>
          <p:cNvSpPr txBox="1"/>
          <p:nvPr/>
        </p:nvSpPr>
        <p:spPr>
          <a:xfrm>
            <a:off x="2929224" y="5181428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0BE69C-1542-1065-652B-043DA0C595A6}"/>
              </a:ext>
            </a:extLst>
          </p:cNvPr>
          <p:cNvSpPr txBox="1"/>
          <p:nvPr/>
        </p:nvSpPr>
        <p:spPr>
          <a:xfrm>
            <a:off x="1573110" y="6300034"/>
            <a:ext cx="103400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5026B2-A0CB-77AC-5B3A-30D083691D33}"/>
              </a:ext>
            </a:extLst>
          </p:cNvPr>
          <p:cNvSpPr txBox="1"/>
          <p:nvPr/>
        </p:nvSpPr>
        <p:spPr>
          <a:xfrm>
            <a:off x="2943697" y="6346495"/>
            <a:ext cx="103720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0123EA-20F3-0742-A83D-AAC9D6235C61}"/>
              </a:ext>
            </a:extLst>
          </p:cNvPr>
          <p:cNvSpPr txBox="1"/>
          <p:nvPr/>
        </p:nvSpPr>
        <p:spPr>
          <a:xfrm>
            <a:off x="4853605" y="5179379"/>
            <a:ext cx="105163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06620E-BDD9-0EE9-DAC7-66B2205F1DB5}"/>
              </a:ext>
            </a:extLst>
          </p:cNvPr>
          <p:cNvSpPr txBox="1"/>
          <p:nvPr/>
        </p:nvSpPr>
        <p:spPr>
          <a:xfrm>
            <a:off x="6082076" y="5179378"/>
            <a:ext cx="105163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E3C3-25FA-5B62-2328-61248B97AFF9}"/>
              </a:ext>
            </a:extLst>
          </p:cNvPr>
          <p:cNvSpPr txBox="1"/>
          <p:nvPr/>
        </p:nvSpPr>
        <p:spPr>
          <a:xfrm>
            <a:off x="4821610" y="6330305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A8F55A-7CE3-4DF6-264C-B596A0A0606A}"/>
              </a:ext>
            </a:extLst>
          </p:cNvPr>
          <p:cNvSpPr txBox="1"/>
          <p:nvPr/>
        </p:nvSpPr>
        <p:spPr>
          <a:xfrm>
            <a:off x="6115433" y="6300033"/>
            <a:ext cx="103560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2A541-8847-AE5D-19B7-CCB059402D87}"/>
              </a:ext>
            </a:extLst>
          </p:cNvPr>
          <p:cNvSpPr txBox="1"/>
          <p:nvPr/>
        </p:nvSpPr>
        <p:spPr>
          <a:xfrm>
            <a:off x="7672965" y="4858266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5CD274-D219-F57F-997E-D7A699F12DC6}"/>
              </a:ext>
            </a:extLst>
          </p:cNvPr>
          <p:cNvSpPr txBox="1"/>
          <p:nvPr/>
        </p:nvSpPr>
        <p:spPr>
          <a:xfrm>
            <a:off x="8881924" y="4872854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789C7D-307A-2953-4E1C-EC5B770924A1}"/>
              </a:ext>
            </a:extLst>
          </p:cNvPr>
          <p:cNvSpPr txBox="1"/>
          <p:nvPr/>
        </p:nvSpPr>
        <p:spPr>
          <a:xfrm>
            <a:off x="7612509" y="5990183"/>
            <a:ext cx="116063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0C73A5-995C-A794-2C36-9B98B6AD0226}"/>
              </a:ext>
            </a:extLst>
          </p:cNvPr>
          <p:cNvSpPr txBox="1"/>
          <p:nvPr/>
        </p:nvSpPr>
        <p:spPr>
          <a:xfrm>
            <a:off x="8980523" y="5890619"/>
            <a:ext cx="109651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11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31FB412-7436-2D7A-8293-D0695CBAD104}"/>
              </a:ext>
            </a:extLst>
          </p:cNvPr>
          <p:cNvSpPr/>
          <p:nvPr/>
        </p:nvSpPr>
        <p:spPr>
          <a:xfrm>
            <a:off x="1295401" y="4205362"/>
            <a:ext cx="9144000" cy="25632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9CEEB62E-2665-B43A-5AA7-41460B68BF71}"/>
              </a:ext>
            </a:extLst>
          </p:cNvPr>
          <p:cNvSpPr/>
          <p:nvPr/>
        </p:nvSpPr>
        <p:spPr>
          <a:xfrm>
            <a:off x="9740915" y="3305993"/>
            <a:ext cx="2214078" cy="776433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Communicator “World”</a:t>
            </a:r>
          </a:p>
        </p:txBody>
      </p:sp>
    </p:spTree>
    <p:extLst>
      <p:ext uri="{BB962C8B-B14F-4D97-AF65-F5344CB8AC3E}">
        <p14:creationId xmlns:p14="http://schemas.microsoft.com/office/powerpoint/2010/main" val="3790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02EE8-E8AE-62B3-E381-1DE2F1BC04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dirty="0"/>
              <a:t>You write your program once</a:t>
            </a:r>
          </a:p>
          <a:p>
            <a:pPr marL="457200" indent="-457200"/>
            <a:r>
              <a:rPr lang="en-US" dirty="0"/>
              <a:t>MPI starts the requested number of processes and copies the program to each</a:t>
            </a:r>
          </a:p>
          <a:p>
            <a:pPr marL="457200" indent="-457200"/>
            <a:r>
              <a:rPr lang="en-US" dirty="0"/>
              <a:t>By checking the assigned rank and flow control, your program can behave differently</a:t>
            </a:r>
          </a:p>
          <a:p>
            <a:pPr marL="457200" indent="-457200"/>
            <a:r>
              <a:rPr lang="en-US" dirty="0"/>
              <a:t>Example: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Rank 0 manages the workflow (distribute data, collect results) and I/O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Other ranks do number crunching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D7D69-F064-DA60-EB75-5B55C36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3A2D-2DE1-FA43-BE0E-6B6466AE6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1D1B-DB3B-B921-CBB5-11E8F262A3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730E5-C314-0228-5E70-FD1F3CB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Parallel Worlds!”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6439-A714-9D44-8F0B-124FD85E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40E9-61B5-F39E-CF62-B79E1A3CD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5A518-CAA8-116A-EEE4-DF4EF5832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8670093" cy="4127304"/>
          </a:xfrm>
          <a:solidFill>
            <a:schemeClr val="accent6"/>
          </a:solidFill>
        </p:spPr>
        <p:txBody>
          <a:bodyPr anchor="b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Import the mpi4py module (internally calls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MPI_Init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a handle of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Obtain the rank of this process in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'Hello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world! I am rank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!'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hello-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world.py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DE5D3A-629D-C019-99B1-F4902253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2314945"/>
            <a:ext cx="5636938" cy="4127304"/>
          </a:xfrm>
          <a:solidFill>
            <a:schemeClr val="accent6"/>
          </a:solidFill>
        </p:spPr>
        <p:txBody>
          <a:bodyPr anchor="b">
            <a:normAutofit/>
          </a:bodyPr>
          <a:lstStyle/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--job-name="mpi4py"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--nodes=20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--output=hello-world-%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-np 20 python hello-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world.py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hello-</a:t>
            </a:r>
            <a:r>
              <a:rPr lang="en-US" sz="12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world.sh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848512-E7CD-3729-1B65-03924B2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1440"/>
            <a:ext cx="11546007" cy="923505"/>
          </a:xfrm>
        </p:spPr>
        <p:txBody>
          <a:bodyPr/>
          <a:lstStyle/>
          <a:p>
            <a:r>
              <a:rPr lang="en-US" dirty="0"/>
              <a:t>How to run an MPI-enabled program (on Discovery)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B1B4-4E3A-DC4C-74AA-0CE270A4C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039F-5654-AE83-B3B6-99BD8BE1B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B2A11830-C347-AD81-CA47-DAB226612A41}"/>
              </a:ext>
            </a:extLst>
          </p:cNvPr>
          <p:cNvSpPr/>
          <p:nvPr/>
        </p:nvSpPr>
        <p:spPr>
          <a:xfrm flipH="1">
            <a:off x="764969" y="2834220"/>
            <a:ext cx="1981200" cy="3810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nodes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D0EA59AF-A73D-F6DF-A90C-193F51703219}"/>
              </a:ext>
            </a:extLst>
          </p:cNvPr>
          <p:cNvSpPr/>
          <p:nvPr/>
        </p:nvSpPr>
        <p:spPr>
          <a:xfrm>
            <a:off x="7315200" y="2743200"/>
            <a:ext cx="2278429" cy="6858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MPI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processes per node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4228CE21-A6C2-50E9-76B3-1700E244209D}"/>
              </a:ext>
            </a:extLst>
          </p:cNvPr>
          <p:cNvSpPr/>
          <p:nvPr/>
        </p:nvSpPr>
        <p:spPr>
          <a:xfrm flipH="1">
            <a:off x="764969" y="3287956"/>
            <a:ext cx="1981200" cy="9285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834"/>
              <a:gd name="adj6" fmla="val -45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CPUs available in each MPI process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0278D9D0-0FB3-F558-F2D4-35AEDFC3A41D}"/>
              </a:ext>
            </a:extLst>
          </p:cNvPr>
          <p:cNvSpPr/>
          <p:nvPr/>
        </p:nvSpPr>
        <p:spPr>
          <a:xfrm flipH="1">
            <a:off x="307769" y="4292710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005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Load the same MPI module used before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7A4E7013-46D1-34F7-A79D-E6C13B7EEC50}"/>
              </a:ext>
            </a:extLst>
          </p:cNvPr>
          <p:cNvSpPr/>
          <p:nvPr/>
        </p:nvSpPr>
        <p:spPr>
          <a:xfrm flipH="1">
            <a:off x="307769" y="4988615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005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Make sure our </a:t>
            </a:r>
            <a:r>
              <a:rPr lang="en-US" sz="1800" dirty="0" err="1">
                <a:solidFill>
                  <a:schemeClr val="accent1"/>
                </a:solidFill>
              </a:rPr>
              <a:t>conda</a:t>
            </a:r>
            <a:r>
              <a:rPr lang="en-US" sz="1800" dirty="0">
                <a:solidFill>
                  <a:schemeClr val="accent1"/>
                </a:solidFill>
              </a:rPr>
              <a:t> environment is active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3F1F1CC3-C11F-86FF-14B7-AD50EDB4B83A}"/>
              </a:ext>
            </a:extLst>
          </p:cNvPr>
          <p:cNvSpPr/>
          <p:nvPr/>
        </p:nvSpPr>
        <p:spPr>
          <a:xfrm flipH="1">
            <a:off x="993569" y="5684520"/>
            <a:ext cx="17526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2"/>
              <a:gd name="adj6" fmla="val -500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The MPI executable 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30E8278-C372-0EFB-315C-4C3B1E085501}"/>
              </a:ext>
            </a:extLst>
          </p:cNvPr>
          <p:cNvSpPr/>
          <p:nvPr/>
        </p:nvSpPr>
        <p:spPr>
          <a:xfrm>
            <a:off x="6549290" y="6208573"/>
            <a:ext cx="4114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370"/>
              <a:gd name="adj6" fmla="val -426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Total number of processes (number of nodes times processes per node)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AA47F26-E8CD-F4EA-2C5D-7F2DDA70BFA3}"/>
              </a:ext>
            </a:extLst>
          </p:cNvPr>
          <p:cNvSpPr/>
          <p:nvPr/>
        </p:nvSpPr>
        <p:spPr>
          <a:xfrm rot="16200000">
            <a:off x="5906490" y="4555670"/>
            <a:ext cx="344386" cy="201583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19F9BC39-12D2-63B5-7A32-BB931819092A}"/>
              </a:ext>
            </a:extLst>
          </p:cNvPr>
          <p:cNvSpPr/>
          <p:nvPr/>
        </p:nvSpPr>
        <p:spPr>
          <a:xfrm>
            <a:off x="9605802" y="4648200"/>
            <a:ext cx="2576468" cy="6857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43"/>
              <a:gd name="adj6" fmla="val -47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Turn off CUDA support  to avoid warnings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C5BF27C-6DB2-03CE-98CB-15DAA3A05619}"/>
              </a:ext>
            </a:extLst>
          </p:cNvPr>
          <p:cNvSpPr/>
          <p:nvPr/>
        </p:nvSpPr>
        <p:spPr>
          <a:xfrm>
            <a:off x="6934200" y="4901518"/>
            <a:ext cx="2278428" cy="3164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7606"/>
              <a:gd name="adj6" fmla="val -366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Our program to run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6F6638B-380D-3C42-D389-C1A587CE8FA7}"/>
              </a:ext>
            </a:extLst>
          </p:cNvPr>
          <p:cNvSpPr/>
          <p:nvPr/>
        </p:nvSpPr>
        <p:spPr>
          <a:xfrm rot="5400000">
            <a:off x="4565987" y="5607256"/>
            <a:ext cx="328750" cy="5620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communication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send()</a:t>
            </a: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receive()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3CFC6DA-44C9-9D96-5F34-BA052FF1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0322" y="4560184"/>
            <a:ext cx="673100" cy="66786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A925530-87D0-CBF2-78BD-4B2CF2E9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2222" y="4560184"/>
            <a:ext cx="673100" cy="667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6425" y="6076524"/>
            <a:ext cx="37328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32038-106E-776E-55C6-2409077C4FA9}"/>
              </a:ext>
            </a:extLst>
          </p:cNvPr>
          <p:cNvSpPr txBox="1"/>
          <p:nvPr/>
        </p:nvSpPr>
        <p:spPr>
          <a:xfrm>
            <a:off x="827735" y="5208254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6005C-CD59-0977-06BD-02160979AD0E}"/>
              </a:ext>
            </a:extLst>
          </p:cNvPr>
          <p:cNvSpPr txBox="1"/>
          <p:nvPr/>
        </p:nvSpPr>
        <p:spPr>
          <a:xfrm>
            <a:off x="3350550" y="5208254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pic>
        <p:nvPicPr>
          <p:cNvPr id="14" name="Graphic 13" descr="Envelope outline">
            <a:extLst>
              <a:ext uri="{FF2B5EF4-FFF2-40B4-BE49-F238E27FC236}">
                <a16:creationId xmlns:a16="http://schemas.microsoft.com/office/drawing/2014/main" id="{6164ED8E-A072-EA49-05B2-D0C1304D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74434">
            <a:off x="1845685" y="3529331"/>
            <a:ext cx="914400" cy="914400"/>
          </a:xfrm>
          <a:prstGeom prst="rect">
            <a:avLst/>
          </a:pr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17E8164F-D80E-FC15-1592-650CCEA6F915}"/>
              </a:ext>
            </a:extLst>
          </p:cNvPr>
          <p:cNvSpPr/>
          <p:nvPr/>
        </p:nvSpPr>
        <p:spPr>
          <a:xfrm flipH="1">
            <a:off x="1251578" y="4060949"/>
            <a:ext cx="1447800" cy="850161"/>
          </a:xfrm>
          <a:prstGeom prst="arc">
            <a:avLst>
              <a:gd name="adj1" fmla="val 1744068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09D6C00-B321-F724-DB01-496E71FC6644}"/>
              </a:ext>
            </a:extLst>
          </p:cNvPr>
          <p:cNvSpPr/>
          <p:nvPr/>
        </p:nvSpPr>
        <p:spPr>
          <a:xfrm flipH="1">
            <a:off x="1405707" y="4135103"/>
            <a:ext cx="1371600" cy="850161"/>
          </a:xfrm>
          <a:prstGeom prst="arc">
            <a:avLst>
              <a:gd name="adj1" fmla="val 1771921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Tag with solid fill">
            <a:extLst>
              <a:ext uri="{FF2B5EF4-FFF2-40B4-BE49-F238E27FC236}">
                <a16:creationId xmlns:a16="http://schemas.microsoft.com/office/drawing/2014/main" id="{38E15672-2E8B-3975-1380-E21860A6E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1185" y="3675923"/>
            <a:ext cx="422103" cy="422103"/>
          </a:xfrm>
          <a:prstGeom prst="rect">
            <a:avLst/>
          </a:prstGeom>
        </p:spPr>
      </p:pic>
      <p:pic>
        <p:nvPicPr>
          <p:cNvPr id="32" name="Graphic 31" descr="Envelope outline">
            <a:extLst>
              <a:ext uri="{FF2B5EF4-FFF2-40B4-BE49-F238E27FC236}">
                <a16:creationId xmlns:a16="http://schemas.microsoft.com/office/drawing/2014/main" id="{E997F141-32B2-D295-3395-95D93E28B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462">
            <a:off x="2876239" y="3603749"/>
            <a:ext cx="914400" cy="914400"/>
          </a:xfrm>
          <a:prstGeom prst="rect">
            <a:avLst/>
          </a:prstGeom>
        </p:spPr>
      </p:pic>
      <p:pic>
        <p:nvPicPr>
          <p:cNvPr id="33" name="Graphic 32" descr="Tag with solid fill">
            <a:extLst>
              <a:ext uri="{FF2B5EF4-FFF2-40B4-BE49-F238E27FC236}">
                <a16:creationId xmlns:a16="http://schemas.microsoft.com/office/drawing/2014/main" id="{783E1EBA-249B-E643-203B-3314AEF11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633" y="3960384"/>
            <a:ext cx="422103" cy="4221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0600" y="2354282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about to send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recv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have received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have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send-and-</a:t>
            </a:r>
            <a:r>
              <a:rPr lang="en-US" sz="12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receive.p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One message, many receivers</a:t>
            </a:r>
            <a:br>
              <a:rPr lang="en-US" dirty="0"/>
            </a:br>
            <a:r>
              <a:rPr lang="en-US" dirty="0">
                <a:latin typeface="National 2" panose="020B0504030502020203" pitchFamily="34" charset="77"/>
              </a:rPr>
              <a:t>broadcasting using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bcast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3CFC6DA-44C9-9D96-5F34-BA052FF1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0968" y="3095069"/>
            <a:ext cx="673100" cy="66786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A925530-87D0-CBF2-78BD-4B2CF2E9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096" y="4798698"/>
            <a:ext cx="673100" cy="667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43997" y="6102157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broadcast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by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Andri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Graphic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from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</a:t>
            </a:r>
            <a:r>
              <a:rPr lang="en-US" sz="900" b="0" i="0" u="sng" dirty="0">
                <a:effectLst/>
                <a:latin typeface="Helvetica Neue LT W05_65 Medium" panose="02000503000000020004" pitchFamily="2" charset="0"/>
                <a:hlinkClick r:id="rId4"/>
              </a:rPr>
              <a:t> </a:t>
            </a:r>
            <a:r>
              <a:rPr lang="en-US" sz="105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(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CCBY3.0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accent6">
                  <a:lumMod val="75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32038-106E-776E-55C6-2409077C4FA9}"/>
              </a:ext>
            </a:extLst>
          </p:cNvPr>
          <p:cNvSpPr txBox="1"/>
          <p:nvPr/>
        </p:nvSpPr>
        <p:spPr>
          <a:xfrm>
            <a:off x="2107029" y="3776534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6005C-CD59-0977-06BD-02160979AD0E}"/>
              </a:ext>
            </a:extLst>
          </p:cNvPr>
          <p:cNvSpPr txBox="1"/>
          <p:nvPr/>
        </p:nvSpPr>
        <p:spPr>
          <a:xfrm>
            <a:off x="332424" y="5446768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544788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before the broadcast!'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Broadcast the object from the process with rank 'root’ </a:t>
            </a:r>
          </a:p>
          <a:p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 all other processes in the communicator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after the broadcast!’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b</a:t>
            </a:r>
            <a:r>
              <a:rPr lang="en-US" sz="12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roadcast.py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BD9D708A-8F65-93F3-C0BC-D712604F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2011" y="4778906"/>
            <a:ext cx="673100" cy="667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E8699-2AA5-0B8F-ACBD-2E3088561AB8}"/>
              </a:ext>
            </a:extLst>
          </p:cNvPr>
          <p:cNvSpPr txBox="1"/>
          <p:nvPr/>
        </p:nvSpPr>
        <p:spPr>
          <a:xfrm>
            <a:off x="1400339" y="5426976"/>
            <a:ext cx="103400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57BC195-6EE4-47D8-C4B8-F7D27CD9DE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3472" y="4798698"/>
            <a:ext cx="673100" cy="667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1CD835-4CFC-9948-9E26-55045DDDCE91}"/>
              </a:ext>
            </a:extLst>
          </p:cNvPr>
          <p:cNvSpPr txBox="1"/>
          <p:nvPr/>
        </p:nvSpPr>
        <p:spPr>
          <a:xfrm>
            <a:off x="2971800" y="5446768"/>
            <a:ext cx="108369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F5A59-105C-6F97-FABE-C04D9588B2AF}"/>
              </a:ext>
            </a:extLst>
          </p:cNvPr>
          <p:cNvSpPr txBox="1"/>
          <p:nvPr/>
        </p:nvSpPr>
        <p:spPr>
          <a:xfrm>
            <a:off x="2514600" y="4876800"/>
            <a:ext cx="39946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…</a:t>
            </a:r>
          </a:p>
        </p:txBody>
      </p: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A3D5F3-664E-3F3C-D5AE-66B8BD990D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0402" y="2279273"/>
            <a:ext cx="734232" cy="7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5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/>
              <a:t>Massively parallel computing </a:t>
            </a:r>
            <a:br>
              <a:rPr lang="en-AU" sz="4400" dirty="0"/>
            </a:br>
            <a:r>
              <a:rPr lang="en-AU" sz="4400" dirty="0"/>
              <a:t>with MPI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657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One-to-Many: Different message for each receiver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3CFC6DA-44C9-9D96-5F34-BA052FF1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7137" y="2534089"/>
            <a:ext cx="673100" cy="66786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A925530-87D0-CBF2-78BD-4B2CF2E9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096" y="4798698"/>
            <a:ext cx="673100" cy="667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32038-106E-776E-55C6-2409077C4FA9}"/>
              </a:ext>
            </a:extLst>
          </p:cNvPr>
          <p:cNvSpPr txBox="1"/>
          <p:nvPr/>
        </p:nvSpPr>
        <p:spPr>
          <a:xfrm>
            <a:off x="1854825" y="2133600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6005C-CD59-0977-06BD-02160979AD0E}"/>
              </a:ext>
            </a:extLst>
          </p:cNvPr>
          <p:cNvSpPr txBox="1"/>
          <p:nvPr/>
        </p:nvSpPr>
        <p:spPr>
          <a:xfrm>
            <a:off x="332424" y="5446768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13874"/>
            <a:ext cx="7131860" cy="4316566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</a:t>
            </a: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preparing to scatter an array’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'of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size=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across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processes.'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The number of elements in 'data' has to match the number of receiving processes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We therefore slice the list into 'size' (not necessarily equally long) slices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array_split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before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after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scatter.py</a:t>
            </a:r>
            <a:endParaRPr lang="en-US" sz="105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BD9D708A-8F65-93F3-C0BC-D712604F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671" y="4800600"/>
            <a:ext cx="673100" cy="667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E8699-2AA5-0B8F-ACBD-2E3088561AB8}"/>
              </a:ext>
            </a:extLst>
          </p:cNvPr>
          <p:cNvSpPr txBox="1"/>
          <p:nvPr/>
        </p:nvSpPr>
        <p:spPr>
          <a:xfrm>
            <a:off x="1632999" y="5448670"/>
            <a:ext cx="103400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57BC195-6EE4-47D8-C4B8-F7D27CD9DE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3472" y="4798698"/>
            <a:ext cx="673100" cy="667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1CD835-4CFC-9948-9E26-55045DDDCE91}"/>
              </a:ext>
            </a:extLst>
          </p:cNvPr>
          <p:cNvSpPr txBox="1"/>
          <p:nvPr/>
        </p:nvSpPr>
        <p:spPr>
          <a:xfrm>
            <a:off x="2971800" y="5446768"/>
            <a:ext cx="103720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3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5640" y="3267346"/>
            <a:ext cx="884467" cy="66786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D6C9D0-18BC-3E96-1012-E908DB02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221264" y="3378187"/>
            <a:ext cx="884467" cy="667863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62FCB0-892E-61DA-9B60-5C7906E749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583800" y="3790049"/>
            <a:ext cx="884467" cy="667863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109425" y="3900314"/>
            <a:ext cx="884467" cy="6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EC2675-7B7F-E7E9-BCC2-52A148335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72A9-8DFE-E78C-C58F-F3AA5EC5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0A637-A5EE-3260-2AB5-7E111B6F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4B3E-008F-54B8-27DB-A57943DE9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8D78-4304-AD3C-939C-5D1F212CD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61A1D0-59EF-22ED-B84A-0573318B7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77A-5B07-AFEA-54D0-64796A040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FF75E-3BE2-1B12-CEF6-9B7BBBD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BC32-DABD-24A4-6673-0A359E1AF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5DDC-9ADD-8B67-C9FD-CD20068B3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8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8 people in the same room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1 laptop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focus on one section of the image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46FC4-8D77-8386-D848-772A7AE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125"/>
              </p:ext>
            </p:extLst>
          </p:nvPr>
        </p:nvGraphicFramePr>
        <p:xfrm>
          <a:off x="5368280" y="1990836"/>
          <a:ext cx="6496780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95">
                  <a:extLst>
                    <a:ext uri="{9D8B030D-6E8A-4147-A177-3AD203B41FA5}">
                      <a16:colId xmlns:a16="http://schemas.microsoft.com/office/drawing/2014/main" val="963249483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062077476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017479907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451446805"/>
                    </a:ext>
                  </a:extLst>
                </a:gridCol>
              </a:tblGrid>
              <a:tr h="2063652"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1528"/>
                  </a:ext>
                </a:extLst>
              </a:tr>
              <a:tr h="2063652"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64 people in 64 different places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64 laptops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✉️"/>
            </a:pPr>
            <a:r>
              <a:rPr lang="en-AU" dirty="0">
                <a:latin typeface="National 2" panose="020B0504030502020203" pitchFamily="34" charset="77"/>
              </a:rPr>
              <a:t>Send each person a section of the image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search through their section</a:t>
            </a:r>
          </a:p>
          <a:p>
            <a:pPr marL="285750" indent="-285750">
              <a:buFont typeface=".Apple Color Emoji UI"/>
              <a:buChar char="📨"/>
            </a:pPr>
            <a:r>
              <a:rPr lang="en-AU" dirty="0">
                <a:latin typeface="National 2" panose="020B0504030502020203" pitchFamily="34" charset="77"/>
              </a:rPr>
              <a:t>Wait for the results to come back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7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EC83A2-E5A6-295A-66DB-FCB75CA4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82141"/>
              </p:ext>
            </p:extLst>
          </p:nvPr>
        </p:nvGraphicFramePr>
        <p:xfrm>
          <a:off x="5368281" y="1990835"/>
          <a:ext cx="6496776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97">
                  <a:extLst>
                    <a:ext uri="{9D8B030D-6E8A-4147-A177-3AD203B41FA5}">
                      <a16:colId xmlns:a16="http://schemas.microsoft.com/office/drawing/2014/main" val="205803403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64211479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213741165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3396857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4776460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052819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36829451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880027819"/>
                    </a:ext>
                  </a:extLst>
                </a:gridCol>
              </a:tblGrid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9943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724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7598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6554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2523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61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906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60432"/>
                  </a:ext>
                </a:extLst>
              </a:tr>
            </a:tbl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id="{8C8379B9-AFD2-8095-BE95-B8942006547C}"/>
              </a:ext>
            </a:extLst>
          </p:cNvPr>
          <p:cNvSpPr/>
          <p:nvPr/>
        </p:nvSpPr>
        <p:spPr>
          <a:xfrm rot="19993215">
            <a:off x="3262817" y="2193932"/>
            <a:ext cx="1600200" cy="13344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 Crowdsource </a:t>
            </a:r>
            <a:br>
              <a:rPr lang="en-US" sz="1200" dirty="0"/>
            </a:br>
            <a:r>
              <a:rPr lang="en-US" sz="1200" dirty="0"/>
              <a:t>edition!!!</a:t>
            </a:r>
          </a:p>
        </p:txBody>
      </p:sp>
    </p:spTree>
    <p:extLst>
      <p:ext uri="{BB962C8B-B14F-4D97-AF65-F5344CB8AC3E}">
        <p14:creationId xmlns:p14="http://schemas.microsoft.com/office/powerpoint/2010/main" val="127657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02613-CA97-1B36-A378-6EB2B8937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I: Multiple workers, single room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🍰"/>
            </a:pPr>
            <a:r>
              <a:rPr lang="en-US" dirty="0">
                <a:latin typeface="National 2" panose="020B0504030502020203" pitchFamily="34" charset="77"/>
              </a:rPr>
              <a:t>Simple implementation</a:t>
            </a:r>
          </a:p>
          <a:p>
            <a:pPr marL="285750" indent="-285750">
              <a:buFont typeface=".Apple Color Emoji UI"/>
              <a:buChar char="🎯"/>
            </a:pPr>
            <a:r>
              <a:rPr lang="en-US" dirty="0">
                <a:latin typeface="National 2" panose="020B0504030502020203" pitchFamily="34" charset="77"/>
              </a:rPr>
              <a:t>Low overhead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🪫"/>
            </a:pPr>
            <a:r>
              <a:rPr lang="en-US" dirty="0">
                <a:latin typeface="National 2" panose="020B0504030502020203" pitchFamily="34" charset="77"/>
              </a:rPr>
              <a:t>Limited by finite local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29156-B5DD-CA16-EBA3-CF7E273C8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II: Multiple workers, multiple rooms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🚀"/>
            </a:pPr>
            <a:r>
              <a:rPr lang="en-US" dirty="0">
                <a:latin typeface="National 2" panose="020B0504030502020203" pitchFamily="34" charset="77"/>
              </a:rPr>
              <a:t>Virtually unlimited scaling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🏗"/>
            </a:pPr>
            <a:r>
              <a:rPr lang="en-US" dirty="0">
                <a:latin typeface="National 2" panose="020B0504030502020203" pitchFamily="34" charset="77"/>
              </a:rPr>
              <a:t>More complex implementation</a:t>
            </a:r>
          </a:p>
          <a:p>
            <a:pPr marL="285750" indent="-285750">
              <a:buFont typeface=".Apple Color Emoji UI"/>
              <a:buChar char="💬"/>
            </a:pPr>
            <a:r>
              <a:rPr lang="en-US" dirty="0">
                <a:latin typeface="National 2" panose="020B0504030502020203" pitchFamily="34" charset="77"/>
              </a:rPr>
              <a:t>Communication between workers causes overhead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DB46E0-B6C1-3C10-2C5F-3209AE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7653-DBEC-A46F-31D3-BDECB0308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B02-64BE-2EA6-DBDA-35265F9C8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1ADB254-E209-AE63-A8DB-68D818999AD0}"/>
              </a:ext>
            </a:extLst>
          </p:cNvPr>
          <p:cNvSpPr txBox="1">
            <a:spLocks/>
          </p:cNvSpPr>
          <p:nvPr/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Comparison </a:t>
            </a:r>
          </a:p>
          <a:p>
            <a:r>
              <a:rPr lang="en-US" dirty="0"/>
              <a:t>of shared-memory and distributed-memory parallelism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7BF7-D15C-61CD-FDB1-8BFED6085A87}"/>
              </a:ext>
            </a:extLst>
          </p:cNvPr>
          <p:cNvSpPr txBox="1"/>
          <p:nvPr/>
        </p:nvSpPr>
        <p:spPr>
          <a:xfrm>
            <a:off x="2029216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E375-787C-D133-1B7A-26C87A85BA9A}"/>
              </a:ext>
            </a:extLst>
          </p:cNvPr>
          <p:cNvSpPr txBox="1"/>
          <p:nvPr/>
        </p:nvSpPr>
        <p:spPr>
          <a:xfrm>
            <a:off x="8001000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0A47-C7D4-F372-ECBB-6A487EBA4932}"/>
              </a:ext>
            </a:extLst>
          </p:cNvPr>
          <p:cNvSpPr txBox="1"/>
          <p:nvPr/>
        </p:nvSpPr>
        <p:spPr>
          <a:xfrm>
            <a:off x="3488498" y="2350373"/>
            <a:ext cx="77870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035F2-3412-6548-B785-2D5BAC45B7CB}"/>
              </a:ext>
            </a:extLst>
          </p:cNvPr>
          <p:cNvSpPr txBox="1"/>
          <p:nvPr/>
        </p:nvSpPr>
        <p:spPr>
          <a:xfrm>
            <a:off x="9682618" y="2350373"/>
            <a:ext cx="8329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0EA1C-0734-3B3C-C3B1-4F54E79DA51B}"/>
              </a:ext>
            </a:extLst>
          </p:cNvPr>
          <p:cNvSpPr txBox="1"/>
          <p:nvPr/>
        </p:nvSpPr>
        <p:spPr>
          <a:xfrm>
            <a:off x="1232641" y="6019800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OpenMP, C++11 threads, </a:t>
            </a:r>
            <a:r>
              <a:rPr lang="en-US" sz="16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joblib</a:t>
            </a:r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7C7E-B04E-0E5F-6469-5ECFEAA28E56}"/>
              </a:ext>
            </a:extLst>
          </p:cNvPr>
          <p:cNvSpPr txBox="1"/>
          <p:nvPr/>
        </p:nvSpPr>
        <p:spPr>
          <a:xfrm>
            <a:off x="8154642" y="6014375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3055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MPI: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Standard for a </a:t>
            </a:r>
            <a:r>
              <a:rPr lang="en-US" dirty="0">
                <a:latin typeface="National 2 Medium" panose="020B0504030502020203" pitchFamily="34" charset="77"/>
              </a:rPr>
              <a:t>Message Passing Interface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(currently version 4)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Defines:</a:t>
            </a:r>
          </a:p>
          <a:p>
            <a:pPr marL="461962" indent="-457200">
              <a:buSzPct val="75000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Ways for </a:t>
            </a:r>
            <a:r>
              <a:rPr lang="en-US" dirty="0">
                <a:latin typeface="National 2 Medium" panose="020B0504030502020203" pitchFamily="34" charset="77"/>
              </a:rPr>
              <a:t>exchanging messages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between</a:t>
            </a:r>
            <a:r>
              <a:rPr lang="en-US" dirty="0">
                <a:latin typeface="National 2 Medium" panose="020B0504030502020203" pitchFamily="34" charset="77"/>
              </a:rPr>
              <a:t> processes</a:t>
            </a:r>
          </a:p>
          <a:p>
            <a:pPr marL="461962" indent="-457200">
              <a:lnSpc>
                <a:spcPct val="150000"/>
              </a:lnSpc>
              <a:buSzPct val="75000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Messages can contain </a:t>
            </a:r>
            <a:r>
              <a:rPr lang="en-US" dirty="0">
                <a:latin typeface="National 2 Medium" panose="020B0504030502020203" pitchFamily="34" charset="77"/>
              </a:rPr>
              <a:t>flow control signals, data,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additional info</a:t>
            </a:r>
          </a:p>
          <a:p>
            <a:pPr marL="461962" indent="-457200">
              <a:lnSpc>
                <a:spcPct val="150000"/>
              </a:lnSpc>
              <a:buSzPct val="75000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Implemented by </a:t>
            </a:r>
            <a:r>
              <a:rPr lang="en-US" dirty="0">
                <a:latin typeface="National 2 Medium" panose="020B0504030502020203" pitchFamily="34" charset="77"/>
              </a:rPr>
              <a:t>various C/C++/Fortran libraries</a:t>
            </a:r>
          </a:p>
          <a:p>
            <a:pPr marL="919162" lvl="1" indent="-457200">
              <a:lnSpc>
                <a:spcPct val="70000"/>
              </a:lnSpc>
              <a:buSzPct val="75000"/>
            </a:pPr>
            <a:r>
              <a:rPr lang="en-US" dirty="0">
                <a:latin typeface="National 2" panose="020B0504030502020203" pitchFamily="34" charset="77"/>
              </a:rPr>
              <a:t>MVAPICH2, </a:t>
            </a:r>
            <a:r>
              <a:rPr lang="en-US" dirty="0" err="1">
                <a:latin typeface="National 2" panose="020B0504030502020203" pitchFamily="34" charset="77"/>
              </a:rPr>
              <a:t>OpenMPI</a:t>
            </a:r>
            <a:r>
              <a:rPr lang="en-US" dirty="0">
                <a:latin typeface="National 2" panose="020B0504030502020203" pitchFamily="34" charset="77"/>
              </a:rPr>
              <a:t>, MPICH, Intel MPI,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F443D6-5466-3BB3-A120-9199148436D5}"/>
              </a:ext>
            </a:extLst>
          </p:cNvPr>
          <p:cNvGrpSpPr/>
          <p:nvPr/>
        </p:nvGrpSpPr>
        <p:grpSpPr>
          <a:xfrm>
            <a:off x="6629400" y="4114800"/>
            <a:ext cx="2856167" cy="460177"/>
            <a:chOff x="7238651" y="4084900"/>
            <a:chExt cx="2896297" cy="460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FDF976-55F9-5C19-7BB5-566FC544AB11}"/>
                </a:ext>
              </a:extLst>
            </p:cNvPr>
            <p:cNvSpPr txBox="1"/>
            <p:nvPr/>
          </p:nvSpPr>
          <p:spPr>
            <a:xfrm>
              <a:off x="7238651" y="4237300"/>
              <a:ext cx="2896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CPUs, cores, threads, HPC nodes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19EFAFA-92E8-C4BD-FA9E-A017BD49913E}"/>
                </a:ext>
              </a:extLst>
            </p:cNvPr>
            <p:cNvSpPr/>
            <p:nvPr/>
          </p:nvSpPr>
          <p:spPr>
            <a:xfrm rot="5400000">
              <a:off x="8611543" y="3330172"/>
              <a:ext cx="190500" cy="169995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1221</TotalTime>
  <Words>1842</Words>
  <Application>Microsoft Macintosh PowerPoint</Application>
  <PresentationFormat>Widescreen</PresentationFormat>
  <Paragraphs>338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.Apple Color Emoji UI</vt:lpstr>
      <vt:lpstr>Arial</vt:lpstr>
      <vt:lpstr>Calibri</vt:lpstr>
      <vt:lpstr>Helvetica Neue LT W05_65 Medium</vt:lpstr>
      <vt:lpstr>Menlo</vt:lpstr>
      <vt:lpstr>National 2</vt:lpstr>
      <vt:lpstr>National 2 Medium</vt:lpstr>
      <vt:lpstr>Dartmouth</vt:lpstr>
      <vt:lpstr>PowerPoint Presentation</vt:lpstr>
      <vt:lpstr>Massively parallel computing  with MPI in Python</vt:lpstr>
      <vt:lpstr>About the Reproducible Research Group</vt:lpstr>
      <vt:lpstr>About Research Data Services</vt:lpstr>
      <vt:lpstr>Work with us</vt:lpstr>
      <vt:lpstr>Thought experiment I</vt:lpstr>
      <vt:lpstr>Thought experiment II</vt:lpstr>
      <vt:lpstr>Comparison</vt:lpstr>
      <vt:lpstr>What is MPI?</vt:lpstr>
      <vt:lpstr>What you will learn in this workshop</vt:lpstr>
      <vt:lpstr>What we will work with in this workshop</vt:lpstr>
      <vt:lpstr>Let’s get started…</vt:lpstr>
      <vt:lpstr>Getting started with mpi4py on Discovery</vt:lpstr>
      <vt:lpstr>How MPI communication works (basically)</vt:lpstr>
      <vt:lpstr>How MPI communication works (basically)</vt:lpstr>
      <vt:lpstr>“Hello, Parallel Worlds!”</vt:lpstr>
      <vt:lpstr>How to run an MPI-enabled program (on Discovery)</vt:lpstr>
      <vt:lpstr>One-to-One communication send() and receive()</vt:lpstr>
      <vt:lpstr>One-to-Many: One message, many receivers broadcasting using bcast()</vt:lpstr>
      <vt:lpstr>One-to-Many: Different message for each receiver scatter()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180</cp:revision>
  <cp:lastPrinted>2018-02-22T17:02:12Z</cp:lastPrinted>
  <dcterms:created xsi:type="dcterms:W3CDTF">2022-10-13T16:56:26Z</dcterms:created>
  <dcterms:modified xsi:type="dcterms:W3CDTF">2023-02-24T20:37:07Z</dcterms:modified>
  <cp:category/>
</cp:coreProperties>
</file>