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95" r:id="rId2"/>
    <p:sldId id="284" r:id="rId3"/>
    <p:sldId id="302" r:id="rId4"/>
    <p:sldId id="300" r:id="rId5"/>
    <p:sldId id="301" r:id="rId6"/>
    <p:sldId id="262" r:id="rId7"/>
    <p:sldId id="305" r:id="rId8"/>
    <p:sldId id="306" r:id="rId9"/>
    <p:sldId id="303" r:id="rId10"/>
    <p:sldId id="298" r:id="rId11"/>
    <p:sldId id="299" r:id="rId12"/>
    <p:sldId id="296" r:id="rId13"/>
    <p:sldId id="310" r:id="rId14"/>
    <p:sldId id="309" r:id="rId15"/>
    <p:sldId id="311" r:id="rId16"/>
    <p:sldId id="308" r:id="rId17"/>
    <p:sldId id="307" r:id="rId18"/>
    <p:sldId id="321" r:id="rId19"/>
    <p:sldId id="312" r:id="rId20"/>
    <p:sldId id="322" r:id="rId21"/>
    <p:sldId id="313" r:id="rId22"/>
    <p:sldId id="323" r:id="rId23"/>
    <p:sldId id="317" r:id="rId24"/>
    <p:sldId id="324" r:id="rId25"/>
    <p:sldId id="318" r:id="rId26"/>
    <p:sldId id="325" r:id="rId27"/>
    <p:sldId id="315" r:id="rId28"/>
    <p:sldId id="314" r:id="rId29"/>
    <p:sldId id="326" r:id="rId30"/>
    <p:sldId id="319" r:id="rId31"/>
    <p:sldId id="327" r:id="rId32"/>
    <p:sldId id="320" r:id="rId33"/>
  </p:sldIdLst>
  <p:sldSz cx="12192000" cy="6858000"/>
  <p:notesSz cx="6858000" cy="9144000"/>
  <p:defaultTextStyle>
    <a:defPPr>
      <a:defRPr lang="en-US"/>
    </a:defPPr>
    <a:lvl1pPr marL="0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38CE172-12BC-3845-B4BE-4058A57E0B55}">
          <p14:sldIdLst>
            <p14:sldId id="295"/>
            <p14:sldId id="284"/>
            <p14:sldId id="302"/>
            <p14:sldId id="300"/>
            <p14:sldId id="301"/>
            <p14:sldId id="262"/>
            <p14:sldId id="305"/>
            <p14:sldId id="306"/>
            <p14:sldId id="303"/>
            <p14:sldId id="298"/>
            <p14:sldId id="299"/>
            <p14:sldId id="296"/>
            <p14:sldId id="310"/>
            <p14:sldId id="309"/>
            <p14:sldId id="311"/>
            <p14:sldId id="308"/>
            <p14:sldId id="307"/>
            <p14:sldId id="321"/>
            <p14:sldId id="312"/>
            <p14:sldId id="322"/>
            <p14:sldId id="313"/>
            <p14:sldId id="323"/>
            <p14:sldId id="317"/>
            <p14:sldId id="324"/>
            <p14:sldId id="318"/>
            <p14:sldId id="325"/>
            <p14:sldId id="315"/>
            <p14:sldId id="314"/>
            <p14:sldId id="326"/>
            <p14:sldId id="319"/>
            <p14:sldId id="327"/>
            <p14:sldId id="3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D88"/>
    <a:srgbClr val="00693E"/>
    <a:srgbClr val="00539B"/>
    <a:srgbClr val="F01D27"/>
    <a:srgbClr val="D8C726"/>
    <a:srgbClr val="77BD43"/>
    <a:srgbClr val="F08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 autoAdjust="0"/>
    <p:restoredTop sz="96241" autoAdjust="0"/>
  </p:normalViewPr>
  <p:slideViewPr>
    <p:cSldViewPr showGuides="1">
      <p:cViewPr varScale="1">
        <p:scale>
          <a:sx n="203" d="100"/>
          <a:sy n="203" d="100"/>
        </p:scale>
        <p:origin x="200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howGuides="1">
      <p:cViewPr varScale="1">
        <p:scale>
          <a:sx n="156" d="100"/>
          <a:sy n="156" d="100"/>
        </p:scale>
        <p:origin x="6880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A36AD-C140-47B5-A0AA-2808AF1C1C9D}" type="datetimeFigureOut">
              <a:rPr lang="en-AU" smtClean="0"/>
              <a:t>1/3/2023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20D9-E2BA-4BD5-B845-F55DFC0118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978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829E-EB69-4A98-9D54-8D6822520B27}" type="datetimeFigureOut">
              <a:rPr lang="en-AU" smtClean="0"/>
              <a:t>1/3/2023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05BAA-92F6-4DEA-A832-E4B15A2F5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9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7934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2AB3C50-0815-4E72-B5C0-4CC01800180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D6D95E-88C9-4F51-9A96-C6DC690C4E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670AC6F-A8DE-43B1-AB32-8BCC2ADD0A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1510" y="184205"/>
            <a:ext cx="2700330" cy="217696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solidFill>
                  <a:schemeClr val="bg1"/>
                </a:solidFill>
              </a:defRPr>
            </a:lvl1pPr>
            <a:lvl2pPr marL="101256" indent="0" algn="l">
              <a:buFontTx/>
              <a:buNone/>
              <a:defRPr sz="984"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[Current Date]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8D68E9-7018-4336-9CC4-C1AD98D094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981" y="1428599"/>
            <a:ext cx="3912001" cy="400080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98FB25-7404-4D17-BC12-C5C5BD3F89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CB9713-6169-4BCA-998A-1ECD71372D8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Massively parallel computing with MPI in Python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157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C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C3957F-CBD5-45F4-9139-BE2AD9F3D7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7466EE-1402-4AD3-84F3-D1DF7AB79A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CC70461-48C5-43F7-8FBF-36F351503D81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014594" y="4925838"/>
            <a:ext cx="2939950" cy="156710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945B0B-FD87-427B-B1C8-DF115B45F6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54FC01-F717-4A46-B98F-96CECAD73C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1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36129" y="257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7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2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1383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747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B49BA5-9018-4446-A86F-4EE58D7173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7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83DCC-83B4-4DDF-A2DD-53EA890722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6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Two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34298" y="2367188"/>
            <a:ext cx="742590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1508" y="2365636"/>
            <a:ext cx="370858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15CE4-9C5B-4DD4-9334-613E584A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10B5A-E47F-4858-B45E-5B1BEE8B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2C6C2-929C-48AB-A46A-05FC0AD9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08A26F-06F2-4E9D-90D3-59B5F05170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F2FEF4-AC70-4D84-9B67-5A54BD0F33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8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hird One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08" y="2365638"/>
            <a:ext cx="7441994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8141451" y="2365639"/>
            <a:ext cx="3712953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D7C67-E5F6-43C5-997F-6434DA21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84D73-4796-4164-B818-FA3C28E0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62CB5-7592-412B-8108-8BFA3C6D8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0F9683-AEE5-4C7C-8337-8F0333B05A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A82EE6-5B2A-4D35-9636-3FF0F8DEBC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2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11" y="2365636"/>
            <a:ext cx="11543658" cy="1974696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38777" y="4495699"/>
            <a:ext cx="11543658" cy="1974696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DFF93-5525-475A-BA2F-1F0C4F78D56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E2A29-28F0-4172-8807-541DB74FB84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E7CF56-F1E5-4795-9265-7AD96EC856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89AB79-1006-4785-9565-5855A6C464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3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AE5D8E-5794-4172-9477-A462C7ED67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352C9B-A878-4E28-8F19-9BFE09A0DF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FD2763-69FC-4FBC-A018-A5B79D9BF1C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677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F88F8E-C995-44E9-88C3-777D604D7D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22DE8C-193B-40D2-86E4-37390E84CC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2B9284-71F9-4742-8BC8-CBD640B6E8C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122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0" y="1413894"/>
            <a:ext cx="10896586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829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[Presentation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3327723"/>
            <a:ext cx="10901097" cy="1819999"/>
          </a:xfrm>
        </p:spPr>
        <p:txBody>
          <a:bodyPr>
            <a:normAutofit/>
          </a:bodyPr>
          <a:lstStyle>
            <a:lvl1pPr marL="0" indent="0">
              <a:buNone/>
              <a:defRPr sz="407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[Presenter Name]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3B3AAE-1896-4A98-A246-9A4E80DA46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8A2211-08DC-44ED-BA4C-EA9B5E049F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773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6E66D3-31E0-4E7E-974A-CBAF78AFBE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130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8D64DB-0525-4239-B7EF-7462FB2A80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135A38-8B72-4CF7-A576-8AB549768E0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546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927E38-93E1-4C04-83A5-FBD94BE75C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751525" y="1108171"/>
            <a:ext cx="1787218" cy="4683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6DF0E0-E4B3-49BF-A9CB-B5C1AC69E3A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62FCC1-F0E2-4D15-B831-1642D56F9DA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633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605E55-8F6E-49C2-A14D-4F7EA9A247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681536" y="1396696"/>
            <a:ext cx="3951494" cy="39765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49E37B-FA5B-427F-9B9C-C22AEEF464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6D3671-8BF4-4081-90DB-6B512B6793F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740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36A6A2-B679-4575-A369-2D9B0C8811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246751" y="1126129"/>
            <a:ext cx="2724017" cy="47493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B8E51D-8667-4AE7-98D9-FD5D60E1E0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C0D460-F225-460B-BB60-8A162372132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082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2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3E30FE-911C-4ADA-B031-2626594EC7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3744D0-0577-40DE-9622-1088015D05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BB920-9A5A-4DA9-9ECA-1DF946B9A6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Massively parallel computing with MPI in Python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358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C4D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164" b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accent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B8BFB0-2A25-45AC-80CE-669E6F62BC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BF33D4B-5C12-45EC-88B7-C00C2123C8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2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71191" y="2246444"/>
            <a:ext cx="7849618" cy="2531891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118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[Thank you or sign off]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D5A8B4-6E78-422A-AF69-97326A6A7C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D54034-1F98-4E5C-A6EA-29A8353505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9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5673CE-2DC8-4BC7-8474-7FD9AEAE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B1A7F-3E6C-4BDA-A873-12B2FD961F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0EA49-7B36-455E-A863-61CF191F59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F0F960-7B3B-462A-AC2C-5591D20826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EE6E5A-4BD9-4D77-8176-009D70AE84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0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</p:spTree>
    <p:extLst>
      <p:ext uri="{BB962C8B-B14F-4D97-AF65-F5344CB8AC3E}">
        <p14:creationId xmlns:p14="http://schemas.microsoft.com/office/powerpoint/2010/main" val="404147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413894"/>
            <a:ext cx="7849618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8528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F41DB6-5AEA-408D-A5BF-F2AA2A9AA0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00AA1C-D441-4635-902A-1D05471536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47D3B9-F438-E24F-9DFF-6C0E3C11CA7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8915400" y="819552"/>
            <a:ext cx="2108111" cy="552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0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700A36-47BB-4418-B306-3E7E3AC141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86510" y="1426524"/>
            <a:ext cx="2724017" cy="47493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12473B-6F9B-4A83-8856-23C5641F053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56D179-7759-497B-8880-790CAAFA956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103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725145-F8C2-435E-83DA-3C6BFFE3B3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91889" y="2389194"/>
            <a:ext cx="2774745" cy="2792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A09E0F-9A3D-42E9-BF40-D380876817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F43727-5D9C-4050-8B4D-49535AB73D8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394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6EFBB34-E7A6-446F-8461-EDE7FE5D0D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11546007" cy="41273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8288C-36FD-45F0-A3A9-7148844259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57881E-E143-4217-816A-8C4E380EDD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B0B422-09F3-401B-BCC9-0BD19CBF8F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79A268-DC64-46CE-B24E-6EA4998BF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 marL="202512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1pPr>
            <a:lvl2pPr marL="405023" indent="-202512">
              <a:buFont typeface="+mj-lt"/>
              <a:buAutoNum type="alpha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2pPr>
            <a:lvl3pPr marL="607535" indent="-202046">
              <a:buFont typeface="+mj-lt"/>
              <a:buAutoNum type="roman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3pPr>
            <a:lvl4pPr marL="810046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4pPr>
            <a:lvl5pPr marL="1012558" indent="-202512">
              <a:buFont typeface="+mj-lt"/>
              <a:buAutoNum type="alphaLcPeriod"/>
              <a:defRPr lang="en-US" sz="1600" b="0" i="0" dirty="0">
                <a:latin typeface="National 2" charset="0"/>
                <a:ea typeface="National 2" charset="0"/>
                <a:cs typeface="National 2" charset="0"/>
              </a:defRPr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222980-9FEA-47AB-8160-1C29597532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59DED6-E107-4AF2-B3B8-51B167296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1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3"/>
            <a:ext cx="6853375" cy="510149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77E974-6222-4E14-8F53-1A35F8F2DE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A0BD44-827B-47CD-8BFA-2A4BD387B4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425" y="1391440"/>
            <a:ext cx="11546007" cy="92350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508" y="2365585"/>
            <a:ext cx="11546007" cy="413525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3047" y="184261"/>
            <a:ext cx="7425906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0" i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</a:lstStyle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1686" y="6551473"/>
            <a:ext cx="523374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84"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8683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2" r:id="rId2"/>
    <p:sldLayoutId id="2147483764" r:id="rId3"/>
    <p:sldLayoutId id="2147483765" r:id="rId4"/>
    <p:sldLayoutId id="2147483766" r:id="rId5"/>
    <p:sldLayoutId id="2147483650" r:id="rId6"/>
    <p:sldLayoutId id="2147483652" r:id="rId7"/>
    <p:sldLayoutId id="2147483779" r:id="rId8"/>
    <p:sldLayoutId id="2147483761" r:id="rId9"/>
    <p:sldLayoutId id="2147483767" r:id="rId10"/>
    <p:sldLayoutId id="2147483768" r:id="rId11"/>
    <p:sldLayoutId id="2147483769" r:id="rId12"/>
    <p:sldLayoutId id="2147483770" r:id="rId13"/>
    <p:sldLayoutId id="2147483782" r:id="rId14"/>
    <p:sldLayoutId id="2147483777" r:id="rId15"/>
    <p:sldLayoutId id="2147483778" r:id="rId16"/>
    <p:sldLayoutId id="2147483728" r:id="rId17"/>
    <p:sldLayoutId id="2147483773" r:id="rId18"/>
    <p:sldLayoutId id="2147483771" r:id="rId19"/>
    <p:sldLayoutId id="2147483772" r:id="rId20"/>
    <p:sldLayoutId id="2147483774" r:id="rId21"/>
    <p:sldLayoutId id="2147483776" r:id="rId22"/>
    <p:sldLayoutId id="2147483775" r:id="rId23"/>
    <p:sldLayoutId id="2147483780" r:id="rId24"/>
    <p:sldLayoutId id="2147483781" r:id="rId25"/>
    <p:sldLayoutId id="2147483783" r:id="rId26"/>
    <p:sldLayoutId id="2147483654" r:id="rId27"/>
    <p:sldLayoutId id="2147483655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42974" rtl="0" eaLnBrk="1" latinLnBrk="0" hangingPunct="1">
        <a:lnSpc>
          <a:spcPct val="85000"/>
        </a:lnSpc>
        <a:spcBef>
          <a:spcPct val="0"/>
        </a:spcBef>
        <a:buNone/>
        <a:defRPr sz="3200" b="0" i="0" kern="1200">
          <a:solidFill>
            <a:schemeClr val="accent1"/>
          </a:solidFill>
          <a:latin typeface="National 2 Medium" charset="0"/>
          <a:ea typeface="National 2 Medium" charset="0"/>
          <a:cs typeface="National 2 Medium" charset="0"/>
        </a:defRPr>
      </a:lvl1pPr>
    </p:titleStyle>
    <p:bodyStyle>
      <a:lvl1pPr marL="182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1pPr>
      <a:lvl2pPr marL="6400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2pPr>
      <a:lvl3pPr marL="10972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3pPr>
      <a:lvl4pPr marL="15544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4pPr>
      <a:lvl5pPr marL="2011680" indent="-285750" algn="l" defTabSz="642974" rtl="0" eaLnBrk="1" latinLnBrk="0" hangingPunct="1">
        <a:spcBef>
          <a:spcPts val="422"/>
        </a:spcBef>
        <a:spcAft>
          <a:spcPts val="211"/>
        </a:spcAft>
        <a:buClr>
          <a:schemeClr val="accent1"/>
        </a:buClr>
        <a:buFont typeface="Arial" charset="0"/>
        <a:buChar char="•"/>
        <a:defRPr sz="1406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5pPr>
      <a:lvl6pPr marL="2468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406" kern="1200" baseline="0">
          <a:solidFill>
            <a:schemeClr val="accent1"/>
          </a:solidFill>
          <a:latin typeface="+mn-lt"/>
          <a:ea typeface="+mn-ea"/>
          <a:cs typeface="+mn-cs"/>
        </a:defRPr>
      </a:lvl6pPr>
      <a:lvl7pPr marL="2089666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11153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2640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87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74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461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948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435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923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409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896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90" userDrawn="1">
          <p15:clr>
            <a:srgbClr val="F26B43"/>
          </p15:clr>
        </p15:guide>
        <p15:guide id="2" pos="7476" userDrawn="1">
          <p15:clr>
            <a:srgbClr val="F26B43"/>
          </p15:clr>
        </p15:guide>
        <p15:guide id="3" pos="203" userDrawn="1">
          <p15:clr>
            <a:srgbClr val="F26B43"/>
          </p15:clr>
        </p15:guide>
        <p15:guide id="4" orient="horz" pos="14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www.dartgo.org/rr-mpi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thenounproject.com/browse/icons/term/cpu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svg"/><Relationship Id="rId2" Type="http://schemas.openxmlformats.org/officeDocument/2006/relationships/hyperlink" Target="https://thenounproject.com/browse/icons/term/cpu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ounproject.com/browse/icons/term/broadcast/" TargetMode="External"/><Relationship Id="rId2" Type="http://schemas.openxmlformats.org/officeDocument/2006/relationships/hyperlink" Target="https://thenounproject.com/browse/icons/term/cpu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ounproject.com/browse/icons/term/puzzle/" TargetMode="External"/><Relationship Id="rId2" Type="http://schemas.openxmlformats.org/officeDocument/2006/relationships/hyperlink" Target="https://thenounproject.com/browse/icons/term/cpu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ounproject.com/browse/icons/term/puzzle/" TargetMode="External"/><Relationship Id="rId2" Type="http://schemas.openxmlformats.org/officeDocument/2006/relationships/hyperlink" Target="https://thenounproject.com/browse/icons/term/cpu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mbarrassingly_parallel" TargetMode="Externa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slurm.schedmd.com/job_array.html" TargetMode="Externa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researchcomputing.princeton.edu/education/external-online-resources/mpi" TargetMode="Externa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A9A1B8-1420-5E4C-DC50-A1562C460C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March 1, 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3F5BEDD-BBEA-445F-915D-71CD1037750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076523-B575-6C87-A5C3-C2B3346D43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9335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BF64D7-8FF1-F778-4E25-BC990AAA8BE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81000" y="2365638"/>
            <a:ext cx="11260891" cy="4127303"/>
          </a:xfrm>
        </p:spPr>
        <p:txBody>
          <a:bodyPr anchor="ctr">
            <a:normAutofit lnSpcReduction="10000"/>
          </a:bodyPr>
          <a:lstStyle/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Basic </a:t>
            </a:r>
            <a:r>
              <a:rPr lang="en-US" dirty="0">
                <a:latin typeface="National 2 Medium" panose="020B0504030502020203" pitchFamily="34" charset="77"/>
              </a:rPr>
              <a:t>concepts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of MPI</a:t>
            </a:r>
          </a:p>
          <a:p>
            <a:pPr marL="457200" indent="-457200"/>
            <a:r>
              <a:rPr lang="en-US" dirty="0">
                <a:latin typeface="National 2 Medium" panose="020B0504030502020203" pitchFamily="34" charset="77"/>
              </a:rPr>
              <a:t>Core communication paradigms:</a:t>
            </a:r>
          </a:p>
          <a:p>
            <a:pPr marL="914400" lvl="1" indent="-457200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One-to-one, one-to-many, many-to-one</a:t>
            </a:r>
          </a:p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How to run MPI-powered programs on </a:t>
            </a:r>
            <a:r>
              <a:rPr lang="en-US" dirty="0">
                <a:latin typeface="National 2 Medium" panose="020B0504030502020203" pitchFamily="34" charset="77"/>
              </a:rPr>
              <a:t>Discovery</a:t>
            </a:r>
          </a:p>
          <a:p>
            <a:pPr marL="914400" lvl="1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Quick poll: </a:t>
            </a:r>
            <a:r>
              <a:rPr lang="en-US" dirty="0">
                <a:latin typeface="National 2 Medium" panose="020B0504030502020203" pitchFamily="34" charset="77"/>
              </a:rPr>
              <a:t>HPC/SLURM experience</a:t>
            </a:r>
          </a:p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Some</a:t>
            </a:r>
            <a:r>
              <a:rPr lang="en-US" dirty="0">
                <a:latin typeface="National 2 Medium" panose="020B0504030502020203" pitchFamily="34" charset="77"/>
              </a:rPr>
              <a:t> Pitfalls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and</a:t>
            </a:r>
            <a:r>
              <a:rPr lang="en-US" dirty="0">
                <a:latin typeface="National 2 Medium" panose="020B0504030502020203" pitchFamily="34" charset="77"/>
              </a:rPr>
              <a:t> good practices</a:t>
            </a:r>
          </a:p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 working </a:t>
            </a:r>
            <a:r>
              <a:rPr lang="en-US" dirty="0">
                <a:latin typeface="National 2 Medium" panose="020B0504030502020203" pitchFamily="34" charset="77"/>
              </a:rPr>
              <a:t>mental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>
                <a:latin typeface="National 2 Medium" panose="020B0504030502020203" pitchFamily="34" charset="77"/>
              </a:rPr>
              <a:t>model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of the core MPI concepts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596C84-A306-B189-CDA1-74458B43C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 in this workshop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B0CDEB-4997-14D9-3B11-92B6181671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F5860-3C05-603D-96AF-B258584849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07905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BF64D7-8FF1-F778-4E25-BC990AAA8BE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7146091" cy="4127303"/>
          </a:xfrm>
        </p:spPr>
        <p:txBody>
          <a:bodyPr/>
          <a:lstStyle/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We will use the 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dirty="0">
                <a:latin typeface="National 2 Medium" panose="020B0504030502020203" pitchFamily="34" charset="77"/>
              </a:rPr>
              <a:t>Python wrapper mpi4py </a:t>
            </a:r>
            <a:br>
              <a:rPr lang="en-US" dirty="0">
                <a:latin typeface="National 2 Medium" panose="020B0504030502020203" pitchFamily="34" charset="77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(around Open MPI)</a:t>
            </a:r>
          </a:p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Run on </a:t>
            </a:r>
            <a:r>
              <a:rPr lang="en-US" dirty="0">
                <a:latin typeface="National 2 Medium" panose="020B0504030502020203" pitchFamily="34" charset="77"/>
              </a:rPr>
              <a:t>Dartmouth’s Discovery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cluster</a:t>
            </a:r>
          </a:p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Focus on </a:t>
            </a:r>
            <a:r>
              <a:rPr lang="en-US" dirty="0">
                <a:latin typeface="National 2 Medium" panose="020B0504030502020203" pitchFamily="34" charset="77"/>
              </a:rPr>
              <a:t>concepts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over implementation details</a:t>
            </a:r>
          </a:p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Materials: </a:t>
            </a:r>
            <a:r>
              <a:rPr lang="en-US" dirty="0">
                <a:latin typeface="National 2 Medium" panose="020B0504030502020203" pitchFamily="34" charset="77"/>
                <a:hlinkClick r:id="rId2"/>
              </a:rPr>
              <a:t>www.dartgo.org/rr-mpi</a:t>
            </a:r>
            <a:endParaRPr lang="en-US" dirty="0">
              <a:latin typeface="National 2 Medium" panose="020B0504030502020203" pitchFamily="34" charset="77"/>
            </a:endParaRPr>
          </a:p>
          <a:p>
            <a:pPr marL="457200" indent="-457200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596C84-A306-B189-CDA1-74458B43C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work with in this workshop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B0CDEB-4997-14D9-3B11-92B6181671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F5860-3C05-603D-96AF-B258584849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11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BECAAE-AACA-A31F-8366-040E3F54D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2400142"/>
            <a:ext cx="2517652" cy="747428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D06E2087-D0D2-BC08-A2C9-9B475D40F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00" y="3420369"/>
            <a:ext cx="998339" cy="990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EC7CAC-5C1D-ED88-C941-B0C9B50BC1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1002" y="4683768"/>
            <a:ext cx="15113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29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8D359ED-81E1-4152-B5FF-BC60446F6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772655"/>
            <a:ext cx="10059418" cy="1312691"/>
          </a:xfrm>
        </p:spPr>
        <p:txBody>
          <a:bodyPr/>
          <a:lstStyle/>
          <a:p>
            <a:pPr algn="l"/>
            <a:r>
              <a:rPr lang="en-AU" dirty="0"/>
              <a:t>Let’s get started…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3A763-8648-4E79-A29B-28D21C77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61673-B619-48AC-86E7-428A4A84E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581761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28B1D2-4CA7-F05E-77A0-6E86D8EC17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4485" y="2314945"/>
            <a:ext cx="5636938" cy="4127304"/>
          </a:xfrm>
        </p:spPr>
        <p:txBody>
          <a:bodyPr>
            <a:noAutofit/>
          </a:bodyPr>
          <a:lstStyle/>
          <a:p>
            <a:pPr marL="342900" indent="-342900">
              <a:lnSpc>
                <a:spcPts val="1680"/>
              </a:lnSpc>
              <a:buFont typeface="+mj-lt"/>
              <a:buAutoNum type="arabicPeriod"/>
            </a:pPr>
            <a:endParaRPr lang="en-US" dirty="0"/>
          </a:p>
          <a:p>
            <a:pPr marL="342900" indent="-342900">
              <a:lnSpc>
                <a:spcPts val="1680"/>
              </a:lnSpc>
              <a:buFont typeface="+mj-lt"/>
              <a:buAutoNum type="arabicPeriod"/>
            </a:pPr>
            <a:endParaRPr lang="en-US" dirty="0"/>
          </a:p>
          <a:p>
            <a:pPr marL="342900" indent="-342900">
              <a:lnSpc>
                <a:spcPts val="1680"/>
              </a:lnSpc>
              <a:buFont typeface="+mj-lt"/>
              <a:buAutoNum type="arabicPeriod"/>
            </a:pPr>
            <a:r>
              <a:rPr lang="en-US" dirty="0"/>
              <a:t>Pick an MPI version (and stick with it!)</a:t>
            </a:r>
          </a:p>
          <a:p>
            <a:pPr marL="342900" indent="-342900">
              <a:lnSpc>
                <a:spcPts val="1680"/>
              </a:lnSpc>
              <a:spcAft>
                <a:spcPts val="200"/>
              </a:spcAft>
              <a:buFont typeface="+mj-lt"/>
              <a:buAutoNum type="arabicPeriod"/>
            </a:pPr>
            <a:endParaRPr lang="en-US" sz="1400" dirty="0"/>
          </a:p>
          <a:p>
            <a:pPr marL="342900" indent="-342900">
              <a:lnSpc>
                <a:spcPts val="1680"/>
              </a:lnSpc>
              <a:buFont typeface="+mj-lt"/>
              <a:buAutoNum type="arabicPeriod"/>
            </a:pPr>
            <a:r>
              <a:rPr lang="en-US" dirty="0"/>
              <a:t>Make the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conda</a:t>
            </a:r>
            <a:r>
              <a:rPr lang="en-US" dirty="0"/>
              <a:t> command available in your shell</a:t>
            </a:r>
          </a:p>
          <a:p>
            <a:pPr marL="342900" indent="-342900">
              <a:lnSpc>
                <a:spcPts val="1680"/>
              </a:lnSpc>
              <a:spcBef>
                <a:spcPts val="40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  <a:p>
            <a:pPr marL="342900" indent="-342900">
              <a:lnSpc>
                <a:spcPts val="168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Create and activate a 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  <a:br>
              <a:rPr lang="en-US" dirty="0"/>
            </a:br>
            <a:r>
              <a:rPr lang="en-US" dirty="0"/>
              <a:t>(change the Python version at your own risk)</a:t>
            </a:r>
          </a:p>
          <a:p>
            <a:pPr marL="342900" indent="-342900">
              <a:lnSpc>
                <a:spcPts val="1680"/>
              </a:lnSpc>
              <a:buFont typeface="+mj-lt"/>
              <a:buAutoNum type="arabicPeriod"/>
            </a:pPr>
            <a:endParaRPr lang="en-US" dirty="0"/>
          </a:p>
          <a:p>
            <a:pPr marL="342900" indent="-342900">
              <a:lnSpc>
                <a:spcPts val="1680"/>
              </a:lnSpc>
              <a:buFont typeface="+mj-lt"/>
              <a:buAutoNum type="arabicPeriod"/>
            </a:pPr>
            <a:r>
              <a:rPr lang="en-US" dirty="0"/>
              <a:t>Install </a:t>
            </a:r>
            <a:r>
              <a:rPr lang="en-US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mpi4py </a:t>
            </a:r>
            <a:r>
              <a:rPr lang="en-US" b="0" dirty="0">
                <a:effectLst/>
                <a:latin typeface="National 2" panose="020B0504030502020203" pitchFamily="34" charset="77"/>
              </a:rPr>
              <a:t>(ignoring cached files, just to be safe)</a:t>
            </a:r>
            <a:endParaRPr lang="en-US" dirty="0">
              <a:latin typeface="National 2" panose="020B0504030502020203" pitchFamily="34" charset="77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84ADE8F-6994-027E-66FE-E99C09063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58445" y="2365635"/>
            <a:ext cx="5909070" cy="4127304"/>
          </a:xfrm>
          <a:solidFill>
            <a:schemeClr val="accent6">
              <a:lumMod val="9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#!/bin/bash</a:t>
            </a:r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module load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openmpi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/4.1.2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source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/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optnfs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/common/miniconda3/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etc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profile.d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conda.sh</a:t>
            </a:r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conda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create --name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mpi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-env python=3.8 -y</a:t>
            </a:r>
          </a:p>
          <a:p>
            <a:pPr marL="0" indent="0">
              <a:buNone/>
            </a:pPr>
            <a:r>
              <a:rPr lang="en-US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conda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activate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mpi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-env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pip install mpi4py --no-cache-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dir</a:t>
            </a:r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 algn="r">
              <a:buNone/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s</a:t>
            </a:r>
            <a:r>
              <a:rPr lang="en-US" sz="1400" b="0" dirty="0">
                <a:solidFill>
                  <a:schemeClr val="accent6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etup-mpi4py.sh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44BB2A-B50F-0AB9-4790-3C585846D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mpi4py on Discovery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A27564-C582-7F7B-457C-E1459E278B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DB54B-7917-CEF6-705A-15ABB37A2E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13</a:t>
            </a:fld>
            <a:endParaRPr lang="en-AU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F1AFC6B-5DCE-773D-1E7F-3A3201E84094}"/>
              </a:ext>
            </a:extLst>
          </p:cNvPr>
          <p:cNvSpPr/>
          <p:nvPr/>
        </p:nvSpPr>
        <p:spPr>
          <a:xfrm>
            <a:off x="3378068" y="5860789"/>
            <a:ext cx="5160753" cy="79924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>
              <a:lnSpc>
                <a:spcPts val="1680"/>
              </a:lnSpc>
              <a:buNone/>
            </a:pPr>
            <a:r>
              <a:rPr lang="en-US" sz="1800" b="0" dirty="0">
                <a:solidFill>
                  <a:schemeClr val="accent1"/>
                </a:solidFill>
                <a:effectLst/>
                <a:latin typeface="National 2" panose="020B0504030502020203" pitchFamily="34" charset="77"/>
              </a:rPr>
              <a:t>This order is important, because </a:t>
            </a:r>
            <a:r>
              <a:rPr lang="en-US" sz="1600" b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mpi4py</a:t>
            </a:r>
            <a:r>
              <a:rPr lang="en-US" sz="1800" b="0" dirty="0">
                <a:solidFill>
                  <a:srgbClr val="267F99"/>
                </a:solidFill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National 2" panose="020B0504030502020203" pitchFamily="34" charset="77"/>
              </a:rPr>
              <a:t>is built for the currently loaded MPI distribution!</a:t>
            </a:r>
          </a:p>
        </p:txBody>
      </p:sp>
    </p:spTree>
    <p:extLst>
      <p:ext uri="{BB962C8B-B14F-4D97-AF65-F5344CB8AC3E}">
        <p14:creationId xmlns:p14="http://schemas.microsoft.com/office/powerpoint/2010/main" val="73250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3270C4D-267D-4A1E-4E19-11CA033F7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MPI communication works (basically)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F35783-8B1D-23E2-B4CD-BC4A789BE51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DDB280-C356-F8EE-BD97-D503454FA14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14</a:t>
            </a:fld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7EF6F3-0F97-AD9E-B526-998E286C36DC}"/>
              </a:ext>
            </a:extLst>
          </p:cNvPr>
          <p:cNvSpPr txBox="1"/>
          <p:nvPr/>
        </p:nvSpPr>
        <p:spPr>
          <a:xfrm rot="16200000">
            <a:off x="-1324350" y="4694444"/>
            <a:ext cx="373281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CPU by Maciej </a:t>
            </a:r>
            <a:r>
              <a:rPr lang="en-US" sz="1050" b="0" i="0" dirty="0" err="1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Świerczek</a:t>
            </a:r>
            <a:r>
              <a:rPr lang="en-US" sz="1050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 from </a:t>
            </a:r>
            <a:r>
              <a:rPr lang="en-US" sz="1050" b="0" i="0" u="sng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Noun Project</a:t>
            </a:r>
            <a:r>
              <a:rPr lang="en-US" sz="1050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 (CCBY3.0)</a:t>
            </a:r>
          </a:p>
          <a:p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 Neue LT W05_65 Medium" panose="02000503000000020004" pitchFamily="2" charset="0"/>
              </a:rPr>
              <a:t>CPU by </a:t>
            </a:r>
            <a:r>
              <a:rPr lang="en-US" sz="105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Helvetica Neue LT W05_65 Medium" panose="02000503000000020004" pitchFamily="2" charset="0"/>
              </a:rPr>
              <a:t>Bestdesignmarket</a:t>
            </a: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 Neue LT W05_65 Medium" panose="02000503000000020004" pitchFamily="2" charset="0"/>
              </a:rPr>
              <a:t> from </a:t>
            </a:r>
            <a:r>
              <a:rPr lang="en-US" sz="1050" b="0" i="0" u="sng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Noun Project</a:t>
            </a:r>
            <a:r>
              <a:rPr lang="en-US" sz="1050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  </a:t>
            </a: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 Neue LT W05_65 Medium" panose="02000503000000020004" pitchFamily="2" charset="0"/>
              </a:rPr>
              <a:t>(CCBY3.0)</a:t>
            </a:r>
          </a:p>
        </p:txBody>
      </p:sp>
      <p:sp>
        <p:nvSpPr>
          <p:cNvPr id="66" name="Line Callout 2 65">
            <a:extLst>
              <a:ext uri="{FF2B5EF4-FFF2-40B4-BE49-F238E27FC236}">
                <a16:creationId xmlns:a16="http://schemas.microsoft.com/office/drawing/2014/main" id="{9CEEB62E-2665-B43A-5AA7-41460B68BF71}"/>
              </a:ext>
            </a:extLst>
          </p:cNvPr>
          <p:cNvSpPr/>
          <p:nvPr/>
        </p:nvSpPr>
        <p:spPr>
          <a:xfrm>
            <a:off x="10287324" y="3307915"/>
            <a:ext cx="1828476" cy="776433"/>
          </a:xfrm>
          <a:prstGeom prst="borderCallout2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1"/>
                </a:solidFill>
                <a:latin typeface="National 2" panose="020B0504030502020203" pitchFamily="34" charset="77"/>
              </a:rPr>
              <a:t>Communicator “World”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531FB412-7436-2D7A-8293-D0695CBAD104}"/>
              </a:ext>
            </a:extLst>
          </p:cNvPr>
          <p:cNvSpPr/>
          <p:nvPr/>
        </p:nvSpPr>
        <p:spPr>
          <a:xfrm>
            <a:off x="1873243" y="4205362"/>
            <a:ext cx="8445514" cy="256323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50B1A19-319E-9862-8839-FD86C9C2D354}"/>
              </a:ext>
            </a:extLst>
          </p:cNvPr>
          <p:cNvGrpSpPr/>
          <p:nvPr/>
        </p:nvGrpSpPr>
        <p:grpSpPr>
          <a:xfrm>
            <a:off x="2722160" y="2206136"/>
            <a:ext cx="1069524" cy="1667322"/>
            <a:chOff x="2261741" y="2809291"/>
            <a:chExt cx="1069524" cy="1667322"/>
          </a:xfrm>
        </p:grpSpPr>
        <p:pic>
          <p:nvPicPr>
            <p:cNvPr id="21" name="Picture 2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C8B2A0DD-0E54-B59C-DCAE-B3A99D828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3615" y="3181213"/>
              <a:ext cx="785776" cy="12954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A9363B9-A7FC-E95E-3196-5438A84A9F37}"/>
                </a:ext>
              </a:extLst>
            </p:cNvPr>
            <p:cNvSpPr txBox="1"/>
            <p:nvPr/>
          </p:nvSpPr>
          <p:spPr>
            <a:xfrm>
              <a:off x="2261741" y="2809291"/>
              <a:ext cx="1069524" cy="42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National 2 Medium" panose="020B0504030502020203" pitchFamily="34" charset="77"/>
                </a:rPr>
                <a:t>Node 0</a:t>
              </a:r>
            </a:p>
          </p:txBody>
        </p:sp>
      </p:grpSp>
      <p:pic>
        <p:nvPicPr>
          <p:cNvPr id="16" name="Picture 15" descr="Shape&#10;&#10;Description automatically generated with low confidence">
            <a:extLst>
              <a:ext uri="{FF2B5EF4-FFF2-40B4-BE49-F238E27FC236}">
                <a16:creationId xmlns:a16="http://schemas.microsoft.com/office/drawing/2014/main" id="{89EC841D-BBB9-CE6E-5CE1-3D62A6F6075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95096" y="4579736"/>
            <a:ext cx="673100" cy="66786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B616050-2A31-FA64-7C8D-5AD446F5CC64}"/>
              </a:ext>
            </a:extLst>
          </p:cNvPr>
          <p:cNvSpPr txBox="1"/>
          <p:nvPr/>
        </p:nvSpPr>
        <p:spPr>
          <a:xfrm>
            <a:off x="2161004" y="4257556"/>
            <a:ext cx="94128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 Medium" panose="020B0504030502020203" pitchFamily="34" charset="77"/>
              </a:rPr>
              <a:t>CPU 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21852A2-7AB5-C660-F69A-FD6B3039F196}"/>
              </a:ext>
            </a:extLst>
          </p:cNvPr>
          <p:cNvSpPr txBox="1"/>
          <p:nvPr/>
        </p:nvSpPr>
        <p:spPr>
          <a:xfrm>
            <a:off x="2103424" y="5147675"/>
            <a:ext cx="105644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National 2 Medium" panose="020B0504030502020203" pitchFamily="34" charset="77"/>
              </a:rPr>
              <a:t>Rank 0</a:t>
            </a:r>
          </a:p>
        </p:txBody>
      </p:sp>
      <p:pic>
        <p:nvPicPr>
          <p:cNvPr id="29" name="Picture 28" descr="Shape&#10;&#10;Description automatically generated with low confidence">
            <a:extLst>
              <a:ext uri="{FF2B5EF4-FFF2-40B4-BE49-F238E27FC236}">
                <a16:creationId xmlns:a16="http://schemas.microsoft.com/office/drawing/2014/main" id="{6DC308CF-AB70-F181-5C50-BFBFDBC63D8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545650" y="4579736"/>
            <a:ext cx="673100" cy="66786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BDAA08B-D962-6A8A-7C47-9660BE454D72}"/>
              </a:ext>
            </a:extLst>
          </p:cNvPr>
          <p:cNvSpPr txBox="1"/>
          <p:nvPr/>
        </p:nvSpPr>
        <p:spPr>
          <a:xfrm>
            <a:off x="3411558" y="4257556"/>
            <a:ext cx="87716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 Medium" panose="020B0504030502020203" pitchFamily="34" charset="77"/>
              </a:rPr>
              <a:t>CPU 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4E984F3-A1BA-384E-9830-1480EE986E19}"/>
              </a:ext>
            </a:extLst>
          </p:cNvPr>
          <p:cNvSpPr txBox="1"/>
          <p:nvPr/>
        </p:nvSpPr>
        <p:spPr>
          <a:xfrm>
            <a:off x="3353978" y="5147675"/>
            <a:ext cx="99232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National 2 Medium" panose="020B0504030502020203" pitchFamily="34" charset="77"/>
              </a:rPr>
              <a:t>Rank 1</a:t>
            </a:r>
          </a:p>
        </p:txBody>
      </p:sp>
      <p:pic>
        <p:nvPicPr>
          <p:cNvPr id="44" name="Picture 43" descr="Shape&#10;&#10;Description automatically generated with low confidence">
            <a:extLst>
              <a:ext uri="{FF2B5EF4-FFF2-40B4-BE49-F238E27FC236}">
                <a16:creationId xmlns:a16="http://schemas.microsoft.com/office/drawing/2014/main" id="{255A1960-8114-B778-30AE-D8CB0EB0A2F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95096" y="5777512"/>
            <a:ext cx="673100" cy="667862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44D91A99-C04E-FF6D-D8A8-8EA3D2CDE91A}"/>
              </a:ext>
            </a:extLst>
          </p:cNvPr>
          <p:cNvSpPr txBox="1"/>
          <p:nvPr/>
        </p:nvSpPr>
        <p:spPr>
          <a:xfrm>
            <a:off x="2161004" y="5455332"/>
            <a:ext cx="94128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 Medium" panose="020B0504030502020203" pitchFamily="34" charset="77"/>
              </a:rPr>
              <a:t>CPU 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D909C00-C77D-BC2A-EAC7-3AAF62977BE4}"/>
              </a:ext>
            </a:extLst>
          </p:cNvPr>
          <p:cNvSpPr txBox="1"/>
          <p:nvPr/>
        </p:nvSpPr>
        <p:spPr>
          <a:xfrm>
            <a:off x="2103424" y="6345451"/>
            <a:ext cx="105644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National 2 Medium" panose="020B0504030502020203" pitchFamily="34" charset="77"/>
              </a:rPr>
              <a:t>Rank 2</a:t>
            </a:r>
          </a:p>
        </p:txBody>
      </p:sp>
      <p:pic>
        <p:nvPicPr>
          <p:cNvPr id="52" name="Picture 51" descr="Shape&#10;&#10;Description automatically generated with low confidence">
            <a:extLst>
              <a:ext uri="{FF2B5EF4-FFF2-40B4-BE49-F238E27FC236}">
                <a16:creationId xmlns:a16="http://schemas.microsoft.com/office/drawing/2014/main" id="{6D472DA4-B4D8-D9CF-BCDA-2569F2E6A3C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545650" y="5777512"/>
            <a:ext cx="673100" cy="667862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2A3C15A5-0333-2023-63AF-3D48FC52CB1C}"/>
              </a:ext>
            </a:extLst>
          </p:cNvPr>
          <p:cNvSpPr txBox="1"/>
          <p:nvPr/>
        </p:nvSpPr>
        <p:spPr>
          <a:xfrm>
            <a:off x="3411558" y="5455332"/>
            <a:ext cx="94128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 Medium" panose="020B0504030502020203" pitchFamily="34" charset="77"/>
              </a:rPr>
              <a:t>CPU 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3FFF95-085F-F0BA-EB57-F130F00D41CC}"/>
              </a:ext>
            </a:extLst>
          </p:cNvPr>
          <p:cNvSpPr txBox="1"/>
          <p:nvPr/>
        </p:nvSpPr>
        <p:spPr>
          <a:xfrm>
            <a:off x="3353978" y="6345451"/>
            <a:ext cx="105644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National 2 Medium" panose="020B0504030502020203" pitchFamily="34" charset="77"/>
              </a:rPr>
              <a:t>Rank 3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D171F92-ECEB-C3AB-80F6-BF19DF5C74C1}"/>
              </a:ext>
            </a:extLst>
          </p:cNvPr>
          <p:cNvGrpSpPr/>
          <p:nvPr/>
        </p:nvGrpSpPr>
        <p:grpSpPr>
          <a:xfrm>
            <a:off x="5647410" y="2206136"/>
            <a:ext cx="1011815" cy="1717503"/>
            <a:chOff x="5351230" y="2611463"/>
            <a:chExt cx="1011815" cy="1717503"/>
          </a:xfrm>
        </p:grpSpPr>
        <p:pic>
          <p:nvPicPr>
            <p:cNvPr id="22" name="Picture 21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5612B8E6-C250-78FF-754B-3A505BE64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493104" y="3033566"/>
              <a:ext cx="785776" cy="1295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E1CBA7C-E064-94F2-3148-860EA210966A}"/>
                </a:ext>
              </a:extLst>
            </p:cNvPr>
            <p:cNvSpPr txBox="1"/>
            <p:nvPr/>
          </p:nvSpPr>
          <p:spPr>
            <a:xfrm>
              <a:off x="5351230" y="2611463"/>
              <a:ext cx="1011815" cy="42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National 2 Medium" panose="020B0504030502020203" pitchFamily="34" charset="77"/>
                </a:rPr>
                <a:t>Node 1</a:t>
              </a:r>
            </a:p>
          </p:txBody>
        </p:sp>
      </p:grpSp>
      <p:pic>
        <p:nvPicPr>
          <p:cNvPr id="70" name="Picture 69" descr="Shape&#10;&#10;Description automatically generated with low confidence">
            <a:extLst>
              <a:ext uri="{FF2B5EF4-FFF2-40B4-BE49-F238E27FC236}">
                <a16:creationId xmlns:a16="http://schemas.microsoft.com/office/drawing/2014/main" id="{35F3217B-5BE8-A3FE-D6CC-B9522EB3D45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191491" y="4580780"/>
            <a:ext cx="673100" cy="667862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BE04B413-710A-03E0-C5F6-C2B703DEBC47}"/>
              </a:ext>
            </a:extLst>
          </p:cNvPr>
          <p:cNvSpPr txBox="1"/>
          <p:nvPr/>
        </p:nvSpPr>
        <p:spPr>
          <a:xfrm>
            <a:off x="5057399" y="4258600"/>
            <a:ext cx="94128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 Medium" panose="020B0504030502020203" pitchFamily="34" charset="77"/>
              </a:rPr>
              <a:t>CPU 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1D7A58B-4C8D-E6B1-6035-BDD81BFB5B5A}"/>
              </a:ext>
            </a:extLst>
          </p:cNvPr>
          <p:cNvSpPr txBox="1"/>
          <p:nvPr/>
        </p:nvSpPr>
        <p:spPr>
          <a:xfrm>
            <a:off x="4999819" y="5148719"/>
            <a:ext cx="105644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National 2 Medium" panose="020B0504030502020203" pitchFamily="34" charset="77"/>
              </a:rPr>
              <a:t>Rank 4</a:t>
            </a:r>
          </a:p>
        </p:txBody>
      </p:sp>
      <p:pic>
        <p:nvPicPr>
          <p:cNvPr id="74" name="Picture 73" descr="Shape&#10;&#10;Description automatically generated with low confidence">
            <a:extLst>
              <a:ext uri="{FF2B5EF4-FFF2-40B4-BE49-F238E27FC236}">
                <a16:creationId xmlns:a16="http://schemas.microsoft.com/office/drawing/2014/main" id="{A3E20732-3C0E-D6DC-C527-877A2BCF6EF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442045" y="4580780"/>
            <a:ext cx="673100" cy="667862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42C40AD6-83B1-B225-3554-764F2B1A05B8}"/>
              </a:ext>
            </a:extLst>
          </p:cNvPr>
          <p:cNvSpPr txBox="1"/>
          <p:nvPr/>
        </p:nvSpPr>
        <p:spPr>
          <a:xfrm>
            <a:off x="6307953" y="4258600"/>
            <a:ext cx="87716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 Medium" panose="020B0504030502020203" pitchFamily="34" charset="77"/>
              </a:rPr>
              <a:t>CPU 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AC17F28-6C75-2F35-2AD3-6D907976F700}"/>
              </a:ext>
            </a:extLst>
          </p:cNvPr>
          <p:cNvSpPr txBox="1"/>
          <p:nvPr/>
        </p:nvSpPr>
        <p:spPr>
          <a:xfrm>
            <a:off x="6250373" y="5148719"/>
            <a:ext cx="1038811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National 2 Medium" panose="020B0504030502020203" pitchFamily="34" charset="77"/>
              </a:rPr>
              <a:t>Rank 5</a:t>
            </a:r>
          </a:p>
        </p:txBody>
      </p:sp>
      <p:pic>
        <p:nvPicPr>
          <p:cNvPr id="78" name="Picture 77" descr="Shape&#10;&#10;Description automatically generated with low confidence">
            <a:extLst>
              <a:ext uri="{FF2B5EF4-FFF2-40B4-BE49-F238E27FC236}">
                <a16:creationId xmlns:a16="http://schemas.microsoft.com/office/drawing/2014/main" id="{CCEF4475-50BF-C3B7-BE6A-0AD1670F1FB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191491" y="5778556"/>
            <a:ext cx="673100" cy="667862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04EB181D-B505-8A8B-083B-AADB9502C801}"/>
              </a:ext>
            </a:extLst>
          </p:cNvPr>
          <p:cNvSpPr txBox="1"/>
          <p:nvPr/>
        </p:nvSpPr>
        <p:spPr>
          <a:xfrm>
            <a:off x="5057399" y="5456376"/>
            <a:ext cx="94128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 Medium" panose="020B0504030502020203" pitchFamily="34" charset="77"/>
              </a:rPr>
              <a:t>CPU 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2D6C1B6-A982-EFF6-386B-FB4ADA706F7C}"/>
              </a:ext>
            </a:extLst>
          </p:cNvPr>
          <p:cNvSpPr txBox="1"/>
          <p:nvPr/>
        </p:nvSpPr>
        <p:spPr>
          <a:xfrm>
            <a:off x="4999819" y="6346495"/>
            <a:ext cx="105644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National 2 Medium" panose="020B0504030502020203" pitchFamily="34" charset="77"/>
              </a:rPr>
              <a:t>Rank 6</a:t>
            </a:r>
          </a:p>
        </p:txBody>
      </p:sp>
      <p:pic>
        <p:nvPicPr>
          <p:cNvPr id="82" name="Picture 81" descr="Shape&#10;&#10;Description automatically generated with low confidence">
            <a:extLst>
              <a:ext uri="{FF2B5EF4-FFF2-40B4-BE49-F238E27FC236}">
                <a16:creationId xmlns:a16="http://schemas.microsoft.com/office/drawing/2014/main" id="{B78B982D-9BC0-D3C2-F10D-EFA63104F1D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442045" y="5778556"/>
            <a:ext cx="673100" cy="667862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7F193A5C-30B9-3729-893F-D2E2F7D08DE0}"/>
              </a:ext>
            </a:extLst>
          </p:cNvPr>
          <p:cNvSpPr txBox="1"/>
          <p:nvPr/>
        </p:nvSpPr>
        <p:spPr>
          <a:xfrm>
            <a:off x="6307953" y="5456376"/>
            <a:ext cx="94128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 Medium" panose="020B0504030502020203" pitchFamily="34" charset="77"/>
              </a:rPr>
              <a:t>CPU 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57A50DF-EF81-365C-3374-90AA19D74765}"/>
              </a:ext>
            </a:extLst>
          </p:cNvPr>
          <p:cNvSpPr txBox="1"/>
          <p:nvPr/>
        </p:nvSpPr>
        <p:spPr>
          <a:xfrm>
            <a:off x="6250373" y="6346495"/>
            <a:ext cx="105644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National 2 Medium" panose="020B0504030502020203" pitchFamily="34" charset="77"/>
              </a:rPr>
              <a:t>Rank 7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67E9F8D-EB22-1F0E-8753-B865E110E184}"/>
              </a:ext>
            </a:extLst>
          </p:cNvPr>
          <p:cNvGrpSpPr/>
          <p:nvPr/>
        </p:nvGrpSpPr>
        <p:grpSpPr>
          <a:xfrm>
            <a:off x="8543805" y="2206136"/>
            <a:ext cx="1053494" cy="1717503"/>
            <a:chOff x="8543805" y="2206136"/>
            <a:chExt cx="1053494" cy="1717503"/>
          </a:xfrm>
        </p:grpSpPr>
        <p:pic>
          <p:nvPicPr>
            <p:cNvPr id="108" name="Picture 107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2EAE6109-F839-45BB-9A15-DB176F0E9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685679" y="2628239"/>
              <a:ext cx="785776" cy="1295400"/>
            </a:xfrm>
            <a:prstGeom prst="rect">
              <a:avLst/>
            </a:prstGeom>
          </p:spPr>
        </p:pic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F881823-C4B3-70C1-8408-EC2472B5942F}"/>
                </a:ext>
              </a:extLst>
            </p:cNvPr>
            <p:cNvSpPr txBox="1"/>
            <p:nvPr/>
          </p:nvSpPr>
          <p:spPr>
            <a:xfrm>
              <a:off x="8543805" y="2206136"/>
              <a:ext cx="1053494" cy="42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National 2 Medium" panose="020B0504030502020203" pitchFamily="34" charset="77"/>
                </a:rPr>
                <a:t>Node 2</a:t>
              </a:r>
            </a:p>
          </p:txBody>
        </p:sp>
      </p:grpSp>
      <p:pic>
        <p:nvPicPr>
          <p:cNvPr id="105" name="Picture 104" descr="Shape&#10;&#10;Description automatically generated with low confidence">
            <a:extLst>
              <a:ext uri="{FF2B5EF4-FFF2-40B4-BE49-F238E27FC236}">
                <a16:creationId xmlns:a16="http://schemas.microsoft.com/office/drawing/2014/main" id="{5D9A5881-4D10-1ABE-9E31-6D679A95E58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087886" y="4580780"/>
            <a:ext cx="673100" cy="667862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FEB2D4EF-9F2D-DBC4-101C-8275AC0DCD9A}"/>
              </a:ext>
            </a:extLst>
          </p:cNvPr>
          <p:cNvSpPr txBox="1"/>
          <p:nvPr/>
        </p:nvSpPr>
        <p:spPr>
          <a:xfrm>
            <a:off x="7953794" y="4258600"/>
            <a:ext cx="94128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 Medium" panose="020B0504030502020203" pitchFamily="34" charset="77"/>
              </a:rPr>
              <a:t>CPU 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D0BE7F5-94D0-92EC-4A4C-7D83CCC6575D}"/>
              </a:ext>
            </a:extLst>
          </p:cNvPr>
          <p:cNvSpPr txBox="1"/>
          <p:nvPr/>
        </p:nvSpPr>
        <p:spPr>
          <a:xfrm>
            <a:off x="7896214" y="5148719"/>
            <a:ext cx="105644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National 2 Medium" panose="020B0504030502020203" pitchFamily="34" charset="77"/>
              </a:rPr>
              <a:t>Rank 8</a:t>
            </a:r>
          </a:p>
        </p:txBody>
      </p:sp>
      <p:pic>
        <p:nvPicPr>
          <p:cNvPr id="102" name="Picture 101" descr="Shape&#10;&#10;Description automatically generated with low confidence">
            <a:extLst>
              <a:ext uri="{FF2B5EF4-FFF2-40B4-BE49-F238E27FC236}">
                <a16:creationId xmlns:a16="http://schemas.microsoft.com/office/drawing/2014/main" id="{5EE33059-7E0D-709A-33D3-2F82D31BDA3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338440" y="4580780"/>
            <a:ext cx="673100" cy="667862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FB8AB6D9-0B03-0CD0-599C-0F953AB9A4B9}"/>
              </a:ext>
            </a:extLst>
          </p:cNvPr>
          <p:cNvSpPr txBox="1"/>
          <p:nvPr/>
        </p:nvSpPr>
        <p:spPr>
          <a:xfrm>
            <a:off x="9204348" y="4258600"/>
            <a:ext cx="87716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 Medium" panose="020B0504030502020203" pitchFamily="34" charset="77"/>
              </a:rPr>
              <a:t>CPU 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2BAFFD1-F879-C7D9-3690-6ECF8B2E2F2F}"/>
              </a:ext>
            </a:extLst>
          </p:cNvPr>
          <p:cNvSpPr txBox="1"/>
          <p:nvPr/>
        </p:nvSpPr>
        <p:spPr>
          <a:xfrm>
            <a:off x="9146768" y="5148719"/>
            <a:ext cx="1046825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National 2 Medium" panose="020B0504030502020203" pitchFamily="34" charset="77"/>
              </a:rPr>
              <a:t>Rank 9</a:t>
            </a:r>
          </a:p>
        </p:txBody>
      </p:sp>
      <p:pic>
        <p:nvPicPr>
          <p:cNvPr id="99" name="Picture 98" descr="Shape&#10;&#10;Description automatically generated with low confidence">
            <a:extLst>
              <a:ext uri="{FF2B5EF4-FFF2-40B4-BE49-F238E27FC236}">
                <a16:creationId xmlns:a16="http://schemas.microsoft.com/office/drawing/2014/main" id="{E9213AC2-C23B-E81D-33A5-BD1B91DA75D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087886" y="5778556"/>
            <a:ext cx="673100" cy="667862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C9395C16-2BC8-3216-0819-1A871255A3C0}"/>
              </a:ext>
            </a:extLst>
          </p:cNvPr>
          <p:cNvSpPr txBox="1"/>
          <p:nvPr/>
        </p:nvSpPr>
        <p:spPr>
          <a:xfrm>
            <a:off x="7953794" y="5456376"/>
            <a:ext cx="94128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 Medium" panose="020B0504030502020203" pitchFamily="34" charset="77"/>
              </a:rPr>
              <a:t>CPU 2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47B35B7-9887-AA2C-8BF0-187E461B9813}"/>
              </a:ext>
            </a:extLst>
          </p:cNvPr>
          <p:cNvSpPr txBox="1"/>
          <p:nvPr/>
        </p:nvSpPr>
        <p:spPr>
          <a:xfrm>
            <a:off x="7896214" y="6346495"/>
            <a:ext cx="1160639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National 2 Medium" panose="020B0504030502020203" pitchFamily="34" charset="77"/>
              </a:rPr>
              <a:t>Rank 10</a:t>
            </a:r>
          </a:p>
        </p:txBody>
      </p:sp>
      <p:pic>
        <p:nvPicPr>
          <p:cNvPr id="96" name="Picture 95" descr="Shape&#10;&#10;Description automatically generated with low confidence">
            <a:extLst>
              <a:ext uri="{FF2B5EF4-FFF2-40B4-BE49-F238E27FC236}">
                <a16:creationId xmlns:a16="http://schemas.microsoft.com/office/drawing/2014/main" id="{2A3348D0-080F-8A97-558C-8374F81722B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338440" y="5778556"/>
            <a:ext cx="673100" cy="667862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C9536337-DD0C-31B7-C305-4B3400F4C1FE}"/>
              </a:ext>
            </a:extLst>
          </p:cNvPr>
          <p:cNvSpPr txBox="1"/>
          <p:nvPr/>
        </p:nvSpPr>
        <p:spPr>
          <a:xfrm>
            <a:off x="9204348" y="5456376"/>
            <a:ext cx="94128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 Medium" panose="020B0504030502020203" pitchFamily="34" charset="77"/>
              </a:rPr>
              <a:t>CPU 3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5E2CFA6-C870-1559-FD16-29562906EF63}"/>
              </a:ext>
            </a:extLst>
          </p:cNvPr>
          <p:cNvSpPr txBox="1"/>
          <p:nvPr/>
        </p:nvSpPr>
        <p:spPr>
          <a:xfrm>
            <a:off x="9146768" y="6346495"/>
            <a:ext cx="1096519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National 2 Medium" panose="020B0504030502020203" pitchFamily="34" charset="77"/>
              </a:rPr>
              <a:t>Rank 11</a:t>
            </a:r>
          </a:p>
        </p:txBody>
      </p:sp>
    </p:spTree>
    <p:extLst>
      <p:ext uri="{BB962C8B-B14F-4D97-AF65-F5344CB8AC3E}">
        <p14:creationId xmlns:p14="http://schemas.microsoft.com/office/powerpoint/2010/main" val="379055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000"/>
                            </p:stCondLst>
                            <p:childTnLst>
                              <p:par>
                                <p:cTn id="1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500"/>
                            </p:stCondLst>
                            <p:childTnLst>
                              <p:par>
                                <p:cTn id="1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000"/>
                            </p:stCondLst>
                            <p:childTnLst>
                              <p:par>
                                <p:cTn id="1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3000"/>
                            </p:stCondLst>
                            <p:childTnLst>
                              <p:par>
                                <p:cTn id="1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3500"/>
                            </p:stCondLst>
                            <p:childTnLst>
                              <p:par>
                                <p:cTn id="1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4000"/>
                            </p:stCondLst>
                            <p:childTnLst>
                              <p:par>
                                <p:cTn id="1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4500"/>
                            </p:stCondLst>
                            <p:childTnLst>
                              <p:par>
                                <p:cTn id="1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0"/>
                            </p:stCondLst>
                            <p:childTnLst>
                              <p:par>
                                <p:cTn id="1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5500"/>
                            </p:stCondLst>
                            <p:childTnLst>
                              <p:par>
                                <p:cTn id="2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5" grpId="0" animBg="1"/>
      <p:bldP spid="33" grpId="0"/>
      <p:bldP spid="53" grpId="0"/>
      <p:bldP spid="41" grpId="0"/>
      <p:bldP spid="42" grpId="0"/>
      <p:bldP spid="49" grpId="0"/>
      <p:bldP spid="50" grpId="0"/>
      <p:bldP spid="67" grpId="0"/>
      <p:bldP spid="68" grpId="0"/>
      <p:bldP spid="71" grpId="0"/>
      <p:bldP spid="72" grpId="0"/>
      <p:bldP spid="75" grpId="0"/>
      <p:bldP spid="76" grpId="0"/>
      <p:bldP spid="79" grpId="0"/>
      <p:bldP spid="80" grpId="0"/>
      <p:bldP spid="83" grpId="0"/>
      <p:bldP spid="84" grpId="0"/>
      <p:bldP spid="106" grpId="0"/>
      <p:bldP spid="107" grpId="0"/>
      <p:bldP spid="103" grpId="0"/>
      <p:bldP spid="104" grpId="0"/>
      <p:bldP spid="100" grpId="0"/>
      <p:bldP spid="101" grpId="0"/>
      <p:bldP spid="97" grpId="0"/>
      <p:bldP spid="9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5602EE8-E8AE-62B3-E381-1DE2F1BC04F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.Apple Color Emoji UI"/>
              <a:buChar char="☝️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You</a:t>
            </a:r>
            <a:r>
              <a:rPr lang="en-US" dirty="0"/>
              <a:t> </a:t>
            </a:r>
            <a:r>
              <a:rPr lang="en-US" dirty="0">
                <a:latin typeface="National 2 Medium" panose="020B0504030502020203" pitchFamily="34" charset="77"/>
              </a:rPr>
              <a:t>write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your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program</a:t>
            </a:r>
            <a:r>
              <a:rPr lang="en-US" dirty="0"/>
              <a:t> </a:t>
            </a:r>
            <a:r>
              <a:rPr lang="en-US" dirty="0">
                <a:latin typeface="National 2 Medium" panose="020B0504030502020203" pitchFamily="34" charset="77"/>
              </a:rPr>
              <a:t>once</a:t>
            </a:r>
          </a:p>
          <a:p>
            <a:pPr marL="457200" indent="-457200">
              <a:buFont typeface=".Apple Color Emoji UI"/>
              <a:buChar char="🎬"/>
            </a:pPr>
            <a:r>
              <a:rPr lang="en-US" dirty="0">
                <a:latin typeface="National 2 Medium" panose="020B0504030502020203" pitchFamily="34" charset="77"/>
              </a:rPr>
              <a:t>MPI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starts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the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requested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number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of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processes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and</a:t>
            </a:r>
            <a:r>
              <a:rPr lang="en-US" dirty="0"/>
              <a:t> </a:t>
            </a:r>
            <a:r>
              <a:rPr lang="en-US" dirty="0">
                <a:latin typeface="National 2 Medium" panose="020B0504030502020203" pitchFamily="34" charset="77"/>
              </a:rPr>
              <a:t>copies</a:t>
            </a:r>
            <a:r>
              <a:rPr lang="en-US" dirty="0"/>
              <a:t> </a:t>
            </a:r>
            <a:r>
              <a:rPr lang="en-US" dirty="0">
                <a:latin typeface="National 2 Medium" panose="020B0504030502020203" pitchFamily="34" charset="77"/>
              </a:rPr>
              <a:t>the</a:t>
            </a:r>
            <a:r>
              <a:rPr lang="en-US" dirty="0"/>
              <a:t> </a:t>
            </a:r>
            <a:r>
              <a:rPr lang="en-US" dirty="0">
                <a:latin typeface="National 2 Medium" panose="020B0504030502020203" pitchFamily="34" charset="77"/>
              </a:rPr>
              <a:t>program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to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each</a:t>
            </a:r>
          </a:p>
          <a:p>
            <a:pPr marL="457200" indent="-457200">
              <a:buFont typeface=".Apple Color Emoji UI"/>
              <a:buChar char="🚦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By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checking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the</a:t>
            </a:r>
            <a:r>
              <a:rPr lang="en-US" dirty="0"/>
              <a:t> </a:t>
            </a:r>
            <a:r>
              <a:rPr lang="en-US" dirty="0">
                <a:latin typeface="National 2 Medium" panose="020B0504030502020203" pitchFamily="34" charset="77"/>
              </a:rPr>
              <a:t>assigned</a:t>
            </a:r>
            <a:r>
              <a:rPr lang="en-US" dirty="0"/>
              <a:t> </a:t>
            </a:r>
            <a:r>
              <a:rPr lang="en-US" dirty="0">
                <a:latin typeface="National 2 Medium" panose="020B0504030502020203" pitchFamily="34" charset="77"/>
              </a:rPr>
              <a:t>rank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and</a:t>
            </a:r>
            <a:r>
              <a:rPr lang="en-US" dirty="0"/>
              <a:t> </a:t>
            </a:r>
            <a:r>
              <a:rPr lang="en-US" dirty="0">
                <a:latin typeface="National 2 Medium" panose="020B0504030502020203" pitchFamily="34" charset="77"/>
              </a:rPr>
              <a:t>flow</a:t>
            </a:r>
            <a:r>
              <a:rPr lang="en-US" dirty="0"/>
              <a:t> </a:t>
            </a:r>
            <a:r>
              <a:rPr lang="en-US" dirty="0">
                <a:latin typeface="National 2 Medium" panose="020B0504030502020203" pitchFamily="34" charset="77"/>
              </a:rPr>
              <a:t>control</a:t>
            </a:r>
            <a:r>
              <a:rPr lang="en-US" dirty="0"/>
              <a:t>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your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program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can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behave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differently</a:t>
            </a:r>
          </a:p>
          <a:p>
            <a:pPr marL="457200" indent="-457200"/>
            <a:r>
              <a:rPr lang="en-US" dirty="0">
                <a:latin typeface="National 2 Medium" panose="020B0504030502020203" pitchFamily="34" charset="77"/>
              </a:rPr>
              <a:t>Example</a:t>
            </a:r>
            <a:r>
              <a:rPr lang="en-US" dirty="0"/>
              <a:t>:</a:t>
            </a:r>
          </a:p>
          <a:p>
            <a:pPr marL="914400" lvl="1" indent="-457200">
              <a:buFont typeface=".Apple Color Emoji UI"/>
              <a:buChar char="📋"/>
            </a:pPr>
            <a:r>
              <a:rPr lang="en-US" sz="2800" dirty="0">
                <a:latin typeface="National 2 Medium" panose="020B0504030502020203" pitchFamily="34" charset="77"/>
              </a:rPr>
              <a:t>Rank 0 manages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the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workflow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(distribute data, collect results) and I/O</a:t>
            </a:r>
          </a:p>
          <a:p>
            <a:pPr marL="914400" lvl="1" indent="-457200">
              <a:buFont typeface=".Apple Color Emoji UI"/>
              <a:buChar char="⚒️"/>
            </a:pPr>
            <a:r>
              <a:rPr lang="en-US" sz="2800" dirty="0">
                <a:latin typeface="National 2 Medium" panose="020B0504030502020203" pitchFamily="34" charset="77"/>
              </a:rPr>
              <a:t>Other ranks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do</a:t>
            </a:r>
            <a:r>
              <a:rPr lang="en-US" sz="2800" dirty="0"/>
              <a:t> </a:t>
            </a:r>
            <a:r>
              <a:rPr lang="en-US" sz="2800" dirty="0">
                <a:latin typeface="National 2 Medium" panose="020B0504030502020203" pitchFamily="34" charset="77"/>
              </a:rPr>
              <a:t>number crunching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2D7D69-F064-DA60-EB75-5B55C368A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MPI communication works (basically)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B3A2D-2DE1-FA43-BE0E-6B6466AE6A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111D1B-DB3B-B921-CBB5-11E8F262A3E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3565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5730E5-C314-0228-5E70-FD1F3CB12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“Hello, Parallel Worlds!”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466439-A714-9D44-8F0B-124FD85EDC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140E9-61B5-F39E-CF62-B79E1A3CD5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16</a:t>
            </a:fld>
            <a:endParaRPr lang="en-AU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A25A518-CAA8-116A-EEE4-DF4EF5832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1506" y="2365635"/>
            <a:ext cx="8670093" cy="4127304"/>
          </a:xfrm>
          <a:solidFill>
            <a:schemeClr val="accent6"/>
          </a:solidFill>
        </p:spPr>
        <p:txBody>
          <a:bodyPr anchor="b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AF00DB"/>
                </a:solidFill>
                <a:latin typeface="Menlo" panose="020B060903080402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267F99"/>
                </a:solidFill>
                <a:latin typeface="Menlo" panose="020B0609030804020204" pitchFamily="49" charset="0"/>
              </a:rPr>
              <a:t>os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0" dirty="0">
              <a:solidFill>
                <a:srgbClr val="008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Import the mpi4py module (internally calls </a:t>
            </a:r>
            <a:r>
              <a:rPr lang="en-US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MPI_Init</a:t>
            </a:r>
            <a:r>
              <a:rPr 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())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mpi4py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MPI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Get a handle of the `World` communicator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comm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MPI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COMM_WORLD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Obtain the rank of this process in the `World` communicator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rank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comm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Get_rank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Menlo" panose="020B0609030804020204" pitchFamily="49" charset="0"/>
              </a:rPr>
              <a:t>Hello, world! I am rank 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{</a:t>
            </a:r>
            <a:r>
              <a:rPr lang="en-US" dirty="0">
                <a:solidFill>
                  <a:srgbClr val="001080"/>
                </a:solidFill>
                <a:latin typeface="Menlo" panose="020B0609030804020204" pitchFamily="49" charset="0"/>
              </a:rPr>
              <a:t>rank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Menlo" panose="020B0609030804020204" pitchFamily="49" charset="0"/>
              </a:rPr>
              <a:t> running on 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{</a:t>
            </a:r>
            <a:r>
              <a:rPr lang="en-US" dirty="0" err="1">
                <a:solidFill>
                  <a:srgbClr val="267F99"/>
                </a:solidFill>
                <a:latin typeface="Menlo" panose="020B0609030804020204" pitchFamily="49" charset="0"/>
              </a:rPr>
              <a:t>os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environ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dirty="0">
                <a:solidFill>
                  <a:srgbClr val="A31515"/>
                </a:solidFill>
                <a:latin typeface="Menlo" panose="020B0609030804020204" pitchFamily="49" charset="0"/>
              </a:rPr>
              <a:t>"SLURMD_NODENAME"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Menlo" panose="020B0609030804020204" pitchFamily="49" charset="0"/>
              </a:rPr>
              <a:t>!'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 algn="r">
              <a:lnSpc>
                <a:spcPct val="100000"/>
              </a:lnSpc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00-hello-world.py</a:t>
            </a:r>
            <a:endParaRPr lang="en-US" b="0" dirty="0">
              <a:solidFill>
                <a:schemeClr val="accent6">
                  <a:lumMod val="75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46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DE5D3A-629D-C019-99B1-F4902253A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57600" y="2314945"/>
            <a:ext cx="5636938" cy="4127304"/>
          </a:xfrm>
          <a:solidFill>
            <a:schemeClr val="accent6"/>
          </a:solidFill>
        </p:spPr>
        <p:txBody>
          <a:bodyPr anchor="b">
            <a:normAutofit fontScale="85000" lnSpcReduction="10000"/>
          </a:bodyPr>
          <a:lstStyle/>
          <a:p>
            <a:pPr marL="0" indent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#!/bin/bash</a:t>
            </a:r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#SBATCH --job-name=”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hiworld</a:t>
            </a:r>
            <a:r>
              <a:rPr lang="en-US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"</a:t>
            </a:r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#SBATCH --time=00:05:00</a:t>
            </a:r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#SBATCH --nodes=20</a:t>
            </a:r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#SBATCH --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ntasks</a:t>
            </a:r>
            <a:r>
              <a:rPr lang="en-US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-per-node=1</a:t>
            </a:r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#SBATCH --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cpus</a:t>
            </a:r>
            <a:r>
              <a:rPr lang="en-US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-per-task=1</a:t>
            </a:r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#SBATCH --mem-per-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cpu</a:t>
            </a:r>
            <a:r>
              <a:rPr lang="en-US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=100M</a:t>
            </a:r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#SBATCH --output=../out/00-hello-world-%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j.out</a:t>
            </a:r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module load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openmpi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/4.1.2</a:t>
            </a:r>
          </a:p>
          <a:p>
            <a:pPr marL="0" indent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source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/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optnfs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/common/miniconda3/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etc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profile.d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conda.sh</a:t>
            </a:r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conda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activate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mpi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-env</a:t>
            </a:r>
          </a:p>
          <a:p>
            <a:pPr marL="0" indent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mpiexec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-np 20 python 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../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/00-hello-world.py --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mca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mpi_cuda_support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0</a:t>
            </a:r>
          </a:p>
          <a:p>
            <a:pPr marL="0" indent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 algn="r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00-hello-world.sh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1848512-E7CD-3729-1B65-03924B25D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391440"/>
            <a:ext cx="11546007" cy="923505"/>
          </a:xfrm>
        </p:spPr>
        <p:txBody>
          <a:bodyPr/>
          <a:lstStyle/>
          <a:p>
            <a:r>
              <a:rPr lang="en-US" dirty="0"/>
              <a:t>How to run an MPI-enabled program (on Discovery)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37B1B4-4E3A-DC4C-74AA-0CE270A4C8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7039F-5654-AE83-B3B6-99BD8BE1B8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17</a:t>
            </a:fld>
            <a:endParaRPr lang="en-AU" dirty="0"/>
          </a:p>
        </p:txBody>
      </p:sp>
      <p:sp>
        <p:nvSpPr>
          <p:cNvPr id="9" name="Line Callout 2 8">
            <a:extLst>
              <a:ext uri="{FF2B5EF4-FFF2-40B4-BE49-F238E27FC236}">
                <a16:creationId xmlns:a16="http://schemas.microsoft.com/office/drawing/2014/main" id="{B2A11830-C347-AD81-CA47-DAB226612A41}"/>
              </a:ext>
            </a:extLst>
          </p:cNvPr>
          <p:cNvSpPr/>
          <p:nvPr/>
        </p:nvSpPr>
        <p:spPr>
          <a:xfrm flipH="1">
            <a:off x="715849" y="2869751"/>
            <a:ext cx="1981200" cy="381000"/>
          </a:xfrm>
          <a:prstGeom prst="borderCallout2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1"/>
                </a:solidFill>
              </a:rPr>
              <a:t>Number of nodes</a:t>
            </a:r>
          </a:p>
        </p:txBody>
      </p:sp>
      <p:sp>
        <p:nvSpPr>
          <p:cNvPr id="10" name="Line Callout 2 9">
            <a:extLst>
              <a:ext uri="{FF2B5EF4-FFF2-40B4-BE49-F238E27FC236}">
                <a16:creationId xmlns:a16="http://schemas.microsoft.com/office/drawing/2014/main" id="{D0EA59AF-A73D-F6DF-A90C-193F51703219}"/>
              </a:ext>
            </a:extLst>
          </p:cNvPr>
          <p:cNvSpPr/>
          <p:nvPr/>
        </p:nvSpPr>
        <p:spPr>
          <a:xfrm>
            <a:off x="7315200" y="2743200"/>
            <a:ext cx="2278429" cy="6858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5240"/>
              <a:gd name="adj6" fmla="val -6893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1"/>
                </a:solidFill>
              </a:rPr>
              <a:t>Number of MPI </a:t>
            </a:r>
            <a:br>
              <a:rPr lang="en-US" sz="1800" dirty="0">
                <a:solidFill>
                  <a:schemeClr val="accent1"/>
                </a:solidFill>
              </a:rPr>
            </a:br>
            <a:r>
              <a:rPr lang="en-US" sz="1800" dirty="0">
                <a:solidFill>
                  <a:schemeClr val="accent1"/>
                </a:solidFill>
              </a:rPr>
              <a:t>processes per node</a:t>
            </a:r>
          </a:p>
        </p:txBody>
      </p:sp>
      <p:sp>
        <p:nvSpPr>
          <p:cNvPr id="11" name="Line Callout 2 10">
            <a:extLst>
              <a:ext uri="{FF2B5EF4-FFF2-40B4-BE49-F238E27FC236}">
                <a16:creationId xmlns:a16="http://schemas.microsoft.com/office/drawing/2014/main" id="{4228CE21-A6C2-50E9-76B3-1700E244209D}"/>
              </a:ext>
            </a:extLst>
          </p:cNvPr>
          <p:cNvSpPr/>
          <p:nvPr/>
        </p:nvSpPr>
        <p:spPr>
          <a:xfrm flipH="1">
            <a:off x="715849" y="3323487"/>
            <a:ext cx="1981200" cy="92855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9834"/>
              <a:gd name="adj6" fmla="val -4546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1"/>
                </a:solidFill>
              </a:rPr>
              <a:t>Number of CPUs available in each MPI process</a:t>
            </a:r>
          </a:p>
        </p:txBody>
      </p:sp>
      <p:sp>
        <p:nvSpPr>
          <p:cNvPr id="14" name="Line Callout 2 13">
            <a:extLst>
              <a:ext uri="{FF2B5EF4-FFF2-40B4-BE49-F238E27FC236}">
                <a16:creationId xmlns:a16="http://schemas.microsoft.com/office/drawing/2014/main" id="{0278D9D0-0FB3-F558-F2D4-35AEDFC3A41D}"/>
              </a:ext>
            </a:extLst>
          </p:cNvPr>
          <p:cNvSpPr/>
          <p:nvPr/>
        </p:nvSpPr>
        <p:spPr>
          <a:xfrm flipH="1">
            <a:off x="258649" y="4328241"/>
            <a:ext cx="2438400" cy="61970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3005"/>
              <a:gd name="adj6" fmla="val -380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1"/>
                </a:solidFill>
              </a:rPr>
              <a:t>Load the same MPI module used before</a:t>
            </a:r>
          </a:p>
        </p:txBody>
      </p:sp>
      <p:sp>
        <p:nvSpPr>
          <p:cNvPr id="16" name="Line Callout 2 15">
            <a:extLst>
              <a:ext uri="{FF2B5EF4-FFF2-40B4-BE49-F238E27FC236}">
                <a16:creationId xmlns:a16="http://schemas.microsoft.com/office/drawing/2014/main" id="{7A4E7013-46D1-34F7-A79D-E6C13B7EEC50}"/>
              </a:ext>
            </a:extLst>
          </p:cNvPr>
          <p:cNvSpPr/>
          <p:nvPr/>
        </p:nvSpPr>
        <p:spPr>
          <a:xfrm flipH="1">
            <a:off x="258649" y="5024146"/>
            <a:ext cx="2438400" cy="61970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4920"/>
              <a:gd name="adj6" fmla="val -380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1"/>
                </a:solidFill>
              </a:rPr>
              <a:t>Make sure our </a:t>
            </a:r>
            <a:r>
              <a:rPr lang="en-US" sz="1800" dirty="0" err="1">
                <a:solidFill>
                  <a:schemeClr val="accent1"/>
                </a:solidFill>
              </a:rPr>
              <a:t>conda</a:t>
            </a:r>
            <a:r>
              <a:rPr lang="en-US" sz="1800" dirty="0">
                <a:solidFill>
                  <a:schemeClr val="accent1"/>
                </a:solidFill>
              </a:rPr>
              <a:t> environment is active</a:t>
            </a:r>
          </a:p>
        </p:txBody>
      </p:sp>
      <p:sp>
        <p:nvSpPr>
          <p:cNvPr id="17" name="Line Callout 2 16">
            <a:extLst>
              <a:ext uri="{FF2B5EF4-FFF2-40B4-BE49-F238E27FC236}">
                <a16:creationId xmlns:a16="http://schemas.microsoft.com/office/drawing/2014/main" id="{3F1F1CC3-C11F-86FF-14B7-AD50EDB4B83A}"/>
              </a:ext>
            </a:extLst>
          </p:cNvPr>
          <p:cNvSpPr/>
          <p:nvPr/>
        </p:nvSpPr>
        <p:spPr>
          <a:xfrm flipH="1">
            <a:off x="944449" y="5720051"/>
            <a:ext cx="1752600" cy="6858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872"/>
              <a:gd name="adj6" fmla="val -5005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1"/>
                </a:solidFill>
              </a:rPr>
              <a:t>The MPI executable </a:t>
            </a:r>
          </a:p>
        </p:txBody>
      </p:sp>
      <p:sp>
        <p:nvSpPr>
          <p:cNvPr id="18" name="Line Callout 2 17">
            <a:extLst>
              <a:ext uri="{FF2B5EF4-FFF2-40B4-BE49-F238E27FC236}">
                <a16:creationId xmlns:a16="http://schemas.microsoft.com/office/drawing/2014/main" id="{A30E8278-C372-0EFB-315C-4C3B1E085501}"/>
              </a:ext>
            </a:extLst>
          </p:cNvPr>
          <p:cNvSpPr/>
          <p:nvPr/>
        </p:nvSpPr>
        <p:spPr>
          <a:xfrm>
            <a:off x="6549290" y="6096000"/>
            <a:ext cx="4114800" cy="6858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845"/>
              <a:gd name="adj6" fmla="val -4920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1"/>
                </a:solidFill>
              </a:rPr>
              <a:t>Total number of processes (number of nodes times processes per node)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BAA47F26-E8CD-F4EA-2C5D-7F2DDA70BFA3}"/>
              </a:ext>
            </a:extLst>
          </p:cNvPr>
          <p:cNvSpPr/>
          <p:nvPr/>
        </p:nvSpPr>
        <p:spPr>
          <a:xfrm rot="16200000">
            <a:off x="5852833" y="4398671"/>
            <a:ext cx="269221" cy="2404998"/>
          </a:xfrm>
          <a:prstGeom prst="rightBrace">
            <a:avLst>
              <a:gd name="adj1" fmla="val 15607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ine Callout 2 19">
            <a:extLst>
              <a:ext uri="{FF2B5EF4-FFF2-40B4-BE49-F238E27FC236}">
                <a16:creationId xmlns:a16="http://schemas.microsoft.com/office/drawing/2014/main" id="{19F9BC39-12D2-63B5-7A32-BB931819092A}"/>
              </a:ext>
            </a:extLst>
          </p:cNvPr>
          <p:cNvSpPr/>
          <p:nvPr/>
        </p:nvSpPr>
        <p:spPr>
          <a:xfrm>
            <a:off x="9605802" y="4648200"/>
            <a:ext cx="2576468" cy="68579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6743"/>
              <a:gd name="adj6" fmla="val -4709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1"/>
                </a:solidFill>
              </a:rPr>
              <a:t>Turn off CUDA support  to avoid warnings</a:t>
            </a:r>
          </a:p>
        </p:txBody>
      </p:sp>
      <p:sp>
        <p:nvSpPr>
          <p:cNvPr id="19" name="Line Callout 2 18">
            <a:extLst>
              <a:ext uri="{FF2B5EF4-FFF2-40B4-BE49-F238E27FC236}">
                <a16:creationId xmlns:a16="http://schemas.microsoft.com/office/drawing/2014/main" id="{CC5BF27C-6DB2-03CE-98CB-15DAA3A05619}"/>
              </a:ext>
            </a:extLst>
          </p:cNvPr>
          <p:cNvSpPr/>
          <p:nvPr/>
        </p:nvSpPr>
        <p:spPr>
          <a:xfrm>
            <a:off x="6934200" y="4901518"/>
            <a:ext cx="2278428" cy="31644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65315"/>
              <a:gd name="adj6" fmla="val -4106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1"/>
                </a:solidFill>
              </a:rPr>
              <a:t>Our program to run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F6F6638B-380D-3C42-D389-C1A587CE8FA7}"/>
              </a:ext>
            </a:extLst>
          </p:cNvPr>
          <p:cNvSpPr/>
          <p:nvPr/>
        </p:nvSpPr>
        <p:spPr>
          <a:xfrm rot="5400000">
            <a:off x="4331425" y="5671556"/>
            <a:ext cx="328750" cy="45720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9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animBg="1"/>
      <p:bldP spid="10" grpId="1" animBg="1"/>
      <p:bldP spid="11" grpId="0" animBg="1"/>
      <p:bldP spid="14" grpId="0" animBg="1"/>
      <p:bldP spid="16" grpId="0" animBg="1"/>
      <p:bldP spid="17" grpId="0" animBg="1"/>
      <p:bldP spid="18" grpId="0" animBg="1"/>
      <p:bldP spid="21" grpId="0" animBg="1"/>
      <p:bldP spid="20" grpId="0" animBg="1"/>
      <p:bldP spid="19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790B7-DF06-8994-EBC1-5795D6517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137A136-FC9B-9E49-2939-CDC073BA5D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Hello World!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2B648-F83F-9C74-3AFE-242481875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6D4E2-2B4B-E96E-76A6-5C34DFD01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5499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D153DF-E4D1-628E-E28B-0945BE131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 communication</a:t>
            </a:r>
            <a:br>
              <a:rPr lang="en-US" dirty="0"/>
            </a:b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send()</a:t>
            </a:r>
            <a:r>
              <a:rPr lang="en-US" dirty="0">
                <a:latin typeface="National 2" panose="020B0504030502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latin typeface="National 2" panose="020B0504030502020203" pitchFamily="34" charset="77"/>
              </a:rPr>
              <a:t>and</a:t>
            </a:r>
            <a:r>
              <a:rPr lang="en-US" dirty="0"/>
              <a:t>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recv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9EB66-540B-1B79-7496-2F1F0227DC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340CD-3476-F299-520E-245005948A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19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022C38-7AC4-F7BF-8C01-89B2EED742C3}"/>
              </a:ext>
            </a:extLst>
          </p:cNvPr>
          <p:cNvSpPr txBox="1"/>
          <p:nvPr/>
        </p:nvSpPr>
        <p:spPr>
          <a:xfrm>
            <a:off x="336425" y="6076524"/>
            <a:ext cx="37328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CPU by Maciej </a:t>
            </a:r>
            <a:r>
              <a:rPr lang="en-US" sz="1050" b="0" i="0" dirty="0" err="1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Świerczek</a:t>
            </a:r>
            <a:r>
              <a:rPr lang="en-US" sz="1050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 from </a:t>
            </a:r>
            <a:r>
              <a:rPr lang="en-US" sz="1050" b="0" i="0" u="sng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Noun Project</a:t>
            </a:r>
            <a:r>
              <a:rPr lang="en-US" sz="1050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 (CCBY3.0</a:t>
            </a: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 Neue LT W05_65 Medium" panose="02000503000000020004" pitchFamily="2" charset="0"/>
              </a:rPr>
              <a:t>)</a:t>
            </a:r>
            <a:endParaRPr lang="en-US" sz="1050" b="0" i="0" dirty="0">
              <a:solidFill>
                <a:schemeClr val="tx2">
                  <a:lumMod val="40000"/>
                  <a:lumOff val="60000"/>
                </a:schemeClr>
              </a:solidFill>
              <a:effectLst/>
              <a:latin typeface="Helvetica Neue LT W05_65 Medium" panose="02000503000000020004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B43DD03-154B-0CBC-0E43-74097D6DE524}"/>
              </a:ext>
            </a:extLst>
          </p:cNvPr>
          <p:cNvGrpSpPr/>
          <p:nvPr/>
        </p:nvGrpSpPr>
        <p:grpSpPr>
          <a:xfrm>
            <a:off x="827735" y="4560184"/>
            <a:ext cx="1056443" cy="1070173"/>
            <a:chOff x="827735" y="4560184"/>
            <a:chExt cx="1056443" cy="1070173"/>
          </a:xfrm>
        </p:grpSpPr>
        <p:pic>
          <p:nvPicPr>
            <p:cNvPr id="7" name="Picture 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3CFC6DA-44C9-9D96-5F34-BA052FF11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40322" y="4560184"/>
              <a:ext cx="673100" cy="66786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F232038-106E-776E-55C6-2409077C4FA9}"/>
                </a:ext>
              </a:extLst>
            </p:cNvPr>
            <p:cNvSpPr txBox="1"/>
            <p:nvPr/>
          </p:nvSpPr>
          <p:spPr>
            <a:xfrm>
              <a:off x="827735" y="5208254"/>
              <a:ext cx="1056443" cy="42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National 2 Medium" panose="020B0504030502020203" pitchFamily="34" charset="77"/>
                </a:rPr>
                <a:t>Rank 0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AAA49F3-00CD-201E-78FE-E6EEFA4A63E2}"/>
              </a:ext>
            </a:extLst>
          </p:cNvPr>
          <p:cNvGrpSpPr/>
          <p:nvPr/>
        </p:nvGrpSpPr>
        <p:grpSpPr>
          <a:xfrm>
            <a:off x="3350550" y="4560184"/>
            <a:ext cx="992323" cy="1070173"/>
            <a:chOff x="3350550" y="4560184"/>
            <a:chExt cx="992323" cy="1070173"/>
          </a:xfrm>
        </p:grpSpPr>
        <p:pic>
          <p:nvPicPr>
            <p:cNvPr id="8" name="Picture 7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6A925530-87D0-CBF2-78BD-4B2CF2E9D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542222" y="4560184"/>
              <a:ext cx="673100" cy="66786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AF6005C-CD59-0977-06BD-02160979AD0E}"/>
                </a:ext>
              </a:extLst>
            </p:cNvPr>
            <p:cNvSpPr txBox="1"/>
            <p:nvPr/>
          </p:nvSpPr>
          <p:spPr>
            <a:xfrm>
              <a:off x="3350550" y="5208254"/>
              <a:ext cx="992323" cy="42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National 2 Medium" panose="020B0504030502020203" pitchFamily="34" charset="77"/>
                </a:rPr>
                <a:t>Rank 1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3AE8DB-D8DE-6EF6-D4C4-FFB4634A5C60}"/>
              </a:ext>
            </a:extLst>
          </p:cNvPr>
          <p:cNvGrpSpPr/>
          <p:nvPr/>
        </p:nvGrpSpPr>
        <p:grpSpPr>
          <a:xfrm>
            <a:off x="1251578" y="3529331"/>
            <a:ext cx="1525729" cy="1455933"/>
            <a:chOff x="1251578" y="3529331"/>
            <a:chExt cx="1525729" cy="1455933"/>
          </a:xfrm>
        </p:grpSpPr>
        <p:pic>
          <p:nvPicPr>
            <p:cNvPr id="14" name="Graphic 13" descr="Envelope outline">
              <a:extLst>
                <a:ext uri="{FF2B5EF4-FFF2-40B4-BE49-F238E27FC236}">
                  <a16:creationId xmlns:a16="http://schemas.microsoft.com/office/drawing/2014/main" id="{6164ED8E-A072-EA49-05B2-D0C1304D7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0574434">
              <a:off x="1845685" y="3529331"/>
              <a:ext cx="914400" cy="914400"/>
            </a:xfrm>
            <a:prstGeom prst="rect">
              <a:avLst/>
            </a:prstGeom>
          </p:spPr>
        </p:pic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17E8164F-D80E-FC15-1592-650CCEA6F915}"/>
                </a:ext>
              </a:extLst>
            </p:cNvPr>
            <p:cNvSpPr/>
            <p:nvPr/>
          </p:nvSpPr>
          <p:spPr>
            <a:xfrm flipH="1">
              <a:off x="1251578" y="4060949"/>
              <a:ext cx="1447800" cy="850161"/>
            </a:xfrm>
            <a:prstGeom prst="arc">
              <a:avLst>
                <a:gd name="adj1" fmla="val 17440682"/>
                <a:gd name="adj2" fmla="val 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109D6C00-B321-F724-DB01-496E71FC6644}"/>
                </a:ext>
              </a:extLst>
            </p:cNvPr>
            <p:cNvSpPr/>
            <p:nvPr/>
          </p:nvSpPr>
          <p:spPr>
            <a:xfrm flipH="1">
              <a:off x="1405707" y="4135103"/>
              <a:ext cx="1371600" cy="850161"/>
            </a:xfrm>
            <a:prstGeom prst="arc">
              <a:avLst>
                <a:gd name="adj1" fmla="val 17719210"/>
                <a:gd name="adj2" fmla="val 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7" name="Graphic 26" descr="Tag with solid fill">
            <a:extLst>
              <a:ext uri="{FF2B5EF4-FFF2-40B4-BE49-F238E27FC236}">
                <a16:creationId xmlns:a16="http://schemas.microsoft.com/office/drawing/2014/main" id="{38E15672-2E8B-3975-1380-E21860A6E5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01185" y="3675923"/>
            <a:ext cx="422103" cy="422103"/>
          </a:xfrm>
          <a:prstGeom prst="rect">
            <a:avLst/>
          </a:prstGeom>
        </p:spPr>
      </p:pic>
      <p:pic>
        <p:nvPicPr>
          <p:cNvPr id="32" name="Graphic 31" descr="Envelope outline">
            <a:extLst>
              <a:ext uri="{FF2B5EF4-FFF2-40B4-BE49-F238E27FC236}">
                <a16:creationId xmlns:a16="http://schemas.microsoft.com/office/drawing/2014/main" id="{E997F141-32B2-D295-3395-95D93E28BC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22462">
            <a:off x="2876239" y="3603749"/>
            <a:ext cx="914400" cy="914400"/>
          </a:xfrm>
          <a:prstGeom prst="rect">
            <a:avLst/>
          </a:prstGeom>
        </p:spPr>
      </p:pic>
      <p:pic>
        <p:nvPicPr>
          <p:cNvPr id="33" name="Graphic 32" descr="Tag with solid fill">
            <a:extLst>
              <a:ext uri="{FF2B5EF4-FFF2-40B4-BE49-F238E27FC236}">
                <a16:creationId xmlns:a16="http://schemas.microsoft.com/office/drawing/2014/main" id="{783E1EBA-249B-E643-203B-3314AEF11A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48633" y="3960384"/>
            <a:ext cx="422103" cy="422103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24BEA4F-9B30-C3E4-567E-39E9C1493660}"/>
              </a:ext>
            </a:extLst>
          </p:cNvPr>
          <p:cNvSpPr txBox="1"/>
          <p:nvPr/>
        </p:nvSpPr>
        <p:spPr>
          <a:xfrm>
            <a:off x="4800600" y="2354282"/>
            <a:ext cx="7131860" cy="3785652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mpi4py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MPI</a:t>
            </a:r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comm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MPI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COMM_WORLD</a:t>
            </a:r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rank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comm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Get_rank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rank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US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data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{</a:t>
            </a:r>
            <a:r>
              <a:rPr lang="en-US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'Dartmouth'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1769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'I</a:t>
            </a:r>
            <a:r>
              <a:rPr lang="en-US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am 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rank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=}</a:t>
            </a:r>
            <a:r>
              <a:rPr lang="en-US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and about to send 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=}</a:t>
            </a:r>
            <a:r>
              <a:rPr lang="en-US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.'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comm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send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dest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tag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42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rank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US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data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comm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recv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source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tag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42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'I</a:t>
            </a:r>
            <a:r>
              <a:rPr lang="en-US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am 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rank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=}</a:t>
            </a:r>
            <a:r>
              <a:rPr lang="en-US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and have received 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=}</a:t>
            </a:r>
            <a:r>
              <a:rPr lang="en-US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’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    </a:t>
            </a:r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'I</a:t>
            </a:r>
            <a:r>
              <a:rPr lang="en-US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am 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rank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=}</a:t>
            </a:r>
            <a:r>
              <a:rPr lang="en-US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and I have 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=}</a:t>
            </a:r>
            <a:r>
              <a:rPr lang="en-US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.’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algn="r"/>
            <a:r>
              <a:rPr lang="en-US" sz="1200" b="0" dirty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01-send-and-receive.p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y</a:t>
            </a:r>
            <a:endParaRPr lang="en-US" sz="1200" b="0" dirty="0">
              <a:solidFill>
                <a:schemeClr val="accent6">
                  <a:lumMod val="75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22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21510" y="2590800"/>
            <a:ext cx="10896586" cy="838200"/>
          </a:xfrm>
        </p:spPr>
        <p:txBody>
          <a:bodyPr>
            <a:noAutofit/>
          </a:bodyPr>
          <a:lstStyle/>
          <a:p>
            <a:r>
              <a:rPr lang="en-AU" sz="4400" dirty="0"/>
              <a:t>Massively parallel computing </a:t>
            </a:r>
            <a:br>
              <a:rPr lang="en-AU" sz="4400" dirty="0"/>
            </a:br>
            <a:r>
              <a:rPr lang="en-AU" sz="4400" dirty="0"/>
              <a:t>with MPI in Python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59010" y="4534540"/>
            <a:ext cx="8176156" cy="15191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3200" dirty="0"/>
              <a:t>Simon Stone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800" i="1" dirty="0"/>
              <a:t>Research Data Services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800" i="1" dirty="0"/>
              <a:t>Dartmouth College</a:t>
            </a:r>
            <a:endParaRPr lang="en-AU" sz="3200" i="1" dirty="0"/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E1542F83-1431-A4F1-BAE7-7C73FFADD24E}"/>
              </a:ext>
            </a:extLst>
          </p:cNvPr>
          <p:cNvSpPr txBox="1">
            <a:spLocks/>
          </p:cNvSpPr>
          <p:nvPr/>
        </p:nvSpPr>
        <p:spPr>
          <a:xfrm>
            <a:off x="359010" y="3657600"/>
            <a:ext cx="10461390" cy="1219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None/>
              <a:defRPr sz="4079" b="0" i="0" kern="1200">
                <a:solidFill>
                  <a:schemeClr val="bg1"/>
                </a:solidFill>
                <a:latin typeface="National 2" charset="0"/>
                <a:ea typeface="National 2" charset="0"/>
                <a:cs typeface="National 2" charset="0"/>
              </a:defRPr>
            </a:lvl1pPr>
            <a:lvl2pPr marL="6400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2pPr>
            <a:lvl3pPr marL="10972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3pPr>
            <a:lvl4pPr marL="15544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4pPr>
            <a:lvl5pPr marL="2011680" indent="-285750" algn="l" defTabSz="642974" rtl="0" eaLnBrk="1" latinLnBrk="0" hangingPunct="1">
              <a:spcBef>
                <a:spcPts val="422"/>
              </a:spcBef>
              <a:spcAft>
                <a:spcPts val="211"/>
              </a:spcAft>
              <a:buClr>
                <a:schemeClr val="accent1"/>
              </a:buClr>
              <a:buFont typeface="Arial" charset="0"/>
              <a:buChar char="•"/>
              <a:defRPr sz="1406" b="0" i="0" kern="120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5pPr>
            <a:lvl6pPr marL="2468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406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089666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1153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2640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A Reproducible Research Workshop</a:t>
            </a:r>
          </a:p>
        </p:txBody>
      </p:sp>
      <p:pic>
        <p:nvPicPr>
          <p:cNvPr id="16" name="Picture 15" descr="Logo, company name&#10;&#10;Description automatically generated">
            <a:extLst>
              <a:ext uri="{FF2B5EF4-FFF2-40B4-BE49-F238E27FC236}">
                <a16:creationId xmlns:a16="http://schemas.microsoft.com/office/drawing/2014/main" id="{A3644AC0-49F1-6100-6FE1-457D4E0C6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8433" y="4724400"/>
            <a:ext cx="2219325" cy="221932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2EE419-3E1C-288D-5C6F-4343FE7E2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480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790B7-DF06-8994-EBC1-5795D6517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137A136-FC9B-9E49-2939-CDC073BA5D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Send and receive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2B648-F83F-9C74-3AFE-242481875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6D4E2-2B4B-E96E-76A6-5C34DFD01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4897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D153DF-E4D1-628E-E28B-0945BE131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One message, many receivers</a:t>
            </a:r>
            <a:br>
              <a:rPr lang="en-US" dirty="0"/>
            </a:br>
            <a:r>
              <a:rPr lang="en-US" dirty="0">
                <a:latin typeface="National 2" panose="020B0504030502020203" pitchFamily="34" charset="77"/>
              </a:rPr>
              <a:t>broadcasting using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bcast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9EB66-540B-1B79-7496-2F1F0227DC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dirty="0"/>
              <a:t>Massively parallel computing with MPI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340CD-3476-F299-520E-245005948A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21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022C38-7AC4-F7BF-8C01-89B2EED742C3}"/>
              </a:ext>
            </a:extLst>
          </p:cNvPr>
          <p:cNvSpPr txBox="1"/>
          <p:nvPr/>
        </p:nvSpPr>
        <p:spPr>
          <a:xfrm>
            <a:off x="343997" y="6102157"/>
            <a:ext cx="373281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CPU by Maciej </a:t>
            </a:r>
            <a:r>
              <a:rPr lang="en-US" sz="1050" b="0" i="0" dirty="0" err="1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Świerczek</a:t>
            </a:r>
            <a:r>
              <a:rPr lang="en-US" sz="1050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 from </a:t>
            </a:r>
            <a:r>
              <a:rPr lang="en-US" sz="1050" b="0" i="0" u="sng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Noun Project</a:t>
            </a:r>
            <a:r>
              <a:rPr lang="en-US" sz="1050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 (CCBY3.0</a:t>
            </a: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 Neue LT W05_65 Medium" panose="02000503000000020004" pitchFamily="2" charset="0"/>
              </a:rPr>
              <a:t>)</a:t>
            </a:r>
          </a:p>
          <a:p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 Neue LT W05_65 Medium" panose="02000503000000020004" pitchFamily="2" charset="0"/>
              </a:rPr>
              <a:t>broadcast</a:t>
            </a:r>
            <a:r>
              <a:rPr lang="en-US" sz="900" b="0" i="0" dirty="0">
                <a:solidFill>
                  <a:srgbClr val="FFFFFF"/>
                </a:solidFill>
                <a:effectLst/>
                <a:latin typeface="Helvetica Neue LT W05_65 Medium" panose="02000503000000020004" pitchFamily="2" charset="0"/>
              </a:rPr>
              <a:t> </a:t>
            </a: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 Neue LT W05_65 Medium" panose="02000503000000020004" pitchFamily="2" charset="0"/>
              </a:rPr>
              <a:t>by</a:t>
            </a:r>
            <a:r>
              <a:rPr lang="en-US" sz="900" b="0" i="0" dirty="0">
                <a:solidFill>
                  <a:srgbClr val="FFFFFF"/>
                </a:solidFill>
                <a:effectLst/>
                <a:latin typeface="Helvetica Neue LT W05_65 Medium" panose="02000503000000020004" pitchFamily="2" charset="0"/>
              </a:rPr>
              <a:t> </a:t>
            </a: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 Neue LT W05_65 Medium" panose="02000503000000020004" pitchFamily="2" charset="0"/>
              </a:rPr>
              <a:t>Andri</a:t>
            </a:r>
            <a:r>
              <a:rPr lang="en-US" sz="900" b="0" i="0" dirty="0">
                <a:solidFill>
                  <a:srgbClr val="FFFFFF"/>
                </a:solidFill>
                <a:effectLst/>
                <a:latin typeface="Helvetica Neue LT W05_65 Medium" panose="02000503000000020004" pitchFamily="2" charset="0"/>
              </a:rPr>
              <a:t> </a:t>
            </a: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 Neue LT W05_65 Medium" panose="02000503000000020004" pitchFamily="2" charset="0"/>
              </a:rPr>
              <a:t>Graphic</a:t>
            </a:r>
            <a:r>
              <a:rPr lang="en-US" sz="900" b="0" i="0" dirty="0">
                <a:solidFill>
                  <a:srgbClr val="FFFFFF"/>
                </a:solidFill>
                <a:effectLst/>
                <a:latin typeface="Helvetica Neue LT W05_65 Medium" panose="02000503000000020004" pitchFamily="2" charset="0"/>
              </a:rPr>
              <a:t> </a:t>
            </a: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 Neue LT W05_65 Medium" panose="02000503000000020004" pitchFamily="2" charset="0"/>
              </a:rPr>
              <a:t>from</a:t>
            </a:r>
            <a:r>
              <a:rPr lang="en-US" sz="900" b="0" i="0" dirty="0">
                <a:solidFill>
                  <a:srgbClr val="FFFFFF"/>
                </a:solidFill>
                <a:effectLst/>
                <a:latin typeface="Helvetica Neue LT W05_65 Medium" panose="02000503000000020004" pitchFamily="2" charset="0"/>
              </a:rPr>
              <a:t> </a:t>
            </a:r>
            <a:r>
              <a:rPr lang="en-US" sz="1050" u="sng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 Neue LT W05_65 Medium" panose="02000503000000020004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Noun Project</a:t>
            </a:r>
            <a:r>
              <a:rPr lang="en-US" sz="900" b="0" i="0" dirty="0">
                <a:solidFill>
                  <a:srgbClr val="FFFFFF"/>
                </a:solidFill>
                <a:effectLst/>
                <a:latin typeface="Helvetica Neue LT W05_65 Medium" panose="02000503000000020004" pitchFamily="2" charset="0"/>
              </a:rPr>
              <a:t> </a:t>
            </a:r>
            <a:r>
              <a:rPr lang="en-US" sz="900" b="0" i="0" dirty="0">
                <a:solidFill>
                  <a:schemeClr val="accent6">
                    <a:lumMod val="75000"/>
                  </a:schemeClr>
                </a:solidFill>
                <a:effectLst/>
                <a:latin typeface="Helvetica Neue LT W05_65 Medium" panose="02000503000000020004" pitchFamily="2" charset="0"/>
              </a:rPr>
              <a:t>(</a:t>
            </a: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 Neue LT W05_65 Medium" panose="02000503000000020004" pitchFamily="2" charset="0"/>
              </a:rPr>
              <a:t>CCBY3.0</a:t>
            </a:r>
            <a:r>
              <a:rPr lang="en-US" sz="900" b="0" i="0" dirty="0">
                <a:solidFill>
                  <a:schemeClr val="accent6">
                    <a:lumMod val="75000"/>
                  </a:schemeClr>
                </a:solidFill>
                <a:effectLst/>
                <a:latin typeface="Helvetica Neue LT W05_65 Medium" panose="02000503000000020004" pitchFamily="2" charset="0"/>
              </a:rPr>
              <a:t>)</a:t>
            </a:r>
            <a:endParaRPr lang="en-US" sz="1050" b="0" i="0" dirty="0">
              <a:solidFill>
                <a:schemeClr val="accent6">
                  <a:lumMod val="75000"/>
                </a:schemeClr>
              </a:solidFill>
              <a:effectLst/>
              <a:latin typeface="Helvetica Neue LT W05_65 Medium" panose="02000503000000020004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4BEA4F-9B30-C3E4-567E-39E9C1493660}"/>
              </a:ext>
            </a:extLst>
          </p:cNvPr>
          <p:cNvSpPr txBox="1"/>
          <p:nvPr/>
        </p:nvSpPr>
        <p:spPr>
          <a:xfrm>
            <a:off x="4802413" y="2544788"/>
            <a:ext cx="7131860" cy="3785652"/>
          </a:xfrm>
          <a:prstGeom prst="rect">
            <a:avLst/>
          </a:prstGeom>
          <a:solidFill>
            <a:schemeClr val="accent6"/>
          </a:solidFill>
        </p:spPr>
        <p:txBody>
          <a:bodyPr wrap="square" anchor="b">
            <a:spAutoFit/>
          </a:bodyPr>
          <a:lstStyle/>
          <a:p>
            <a:r>
              <a:rPr lang="en-US" sz="12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mpi4py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MPI</a:t>
            </a:r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comm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MPI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COMM_WORLD</a:t>
            </a:r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rank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comm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Get_rank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rank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US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data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{</a:t>
            </a:r>
            <a:r>
              <a:rPr lang="en-US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'Dartmouth'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1769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2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</a:p>
          <a:p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data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None</a:t>
            </a:r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'I</a:t>
            </a:r>
            <a:r>
              <a:rPr lang="en-US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am process 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rank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and my data is 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=}</a:t>
            </a:r>
            <a:r>
              <a:rPr lang="en-US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before the broadcast!'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Broadcast the object from the process with rank 'root’ </a:t>
            </a:r>
          </a:p>
          <a:p>
            <a:r>
              <a:rPr lang="en-US" sz="1200" dirty="0">
                <a:solidFill>
                  <a:srgbClr val="008000"/>
                </a:solidFill>
                <a:latin typeface="Menlo" panose="020B0609030804020204" pitchFamily="49" charset="0"/>
              </a:rPr>
              <a:t># </a:t>
            </a:r>
            <a:r>
              <a:rPr lang="en-US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to all other processes in the communicator</a:t>
            </a:r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comm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bcast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root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'I</a:t>
            </a:r>
            <a:r>
              <a:rPr lang="en-US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am process 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rank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and my data is 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=}</a:t>
            </a:r>
            <a:r>
              <a:rPr lang="en-US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after the broadcast!’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algn="r"/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02-b</a:t>
            </a:r>
            <a:r>
              <a:rPr lang="en-US" sz="1200" b="0" dirty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roadcast.py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1F66EFD-585A-AAD3-BE4E-1EBE0F096332}"/>
              </a:ext>
            </a:extLst>
          </p:cNvPr>
          <p:cNvGrpSpPr/>
          <p:nvPr/>
        </p:nvGrpSpPr>
        <p:grpSpPr>
          <a:xfrm>
            <a:off x="1700258" y="3127245"/>
            <a:ext cx="1056443" cy="1022097"/>
            <a:chOff x="2049296" y="3095069"/>
            <a:chExt cx="1056443" cy="1022097"/>
          </a:xfrm>
        </p:grpSpPr>
        <p:pic>
          <p:nvPicPr>
            <p:cNvPr id="7" name="Picture 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3CFC6DA-44C9-9D96-5F34-BA052FF11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240968" y="3095069"/>
              <a:ext cx="673100" cy="66786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F232038-106E-776E-55C6-2409077C4FA9}"/>
                </a:ext>
              </a:extLst>
            </p:cNvPr>
            <p:cNvSpPr txBox="1"/>
            <p:nvPr/>
          </p:nvSpPr>
          <p:spPr>
            <a:xfrm>
              <a:off x="2049296" y="3695063"/>
              <a:ext cx="1056443" cy="42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National 2 Medium" panose="020B0504030502020203" pitchFamily="34" charset="77"/>
                </a:rPr>
                <a:t>Rank 0</a:t>
              </a:r>
            </a:p>
          </p:txBody>
        </p:sp>
      </p:grpSp>
      <p:pic>
        <p:nvPicPr>
          <p:cNvPr id="19" name="Picture 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ADA3D5F3-664E-3F3C-D5AE-66B8BD990DA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61364" y="2362200"/>
            <a:ext cx="734232" cy="7179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36F5A59-105C-6F97-FABE-C04D9588B2AF}"/>
              </a:ext>
            </a:extLst>
          </p:cNvPr>
          <p:cNvSpPr txBox="1"/>
          <p:nvPr/>
        </p:nvSpPr>
        <p:spPr>
          <a:xfrm>
            <a:off x="2554581" y="4787854"/>
            <a:ext cx="399468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National 2 Medium" panose="020B0504030502020203" pitchFamily="34" charset="77"/>
              </a:rPr>
              <a:t>…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591475D-56F2-7A6F-7D2F-ADF654D59106}"/>
              </a:ext>
            </a:extLst>
          </p:cNvPr>
          <p:cNvGrpSpPr/>
          <p:nvPr/>
        </p:nvGrpSpPr>
        <p:grpSpPr>
          <a:xfrm>
            <a:off x="332611" y="4787854"/>
            <a:ext cx="992323" cy="1022097"/>
            <a:chOff x="2049296" y="3095069"/>
            <a:chExt cx="992323" cy="1022097"/>
          </a:xfrm>
        </p:grpSpPr>
        <p:pic>
          <p:nvPicPr>
            <p:cNvPr id="17" name="Picture 1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A845C26A-234B-85A0-1A37-3A8153319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240968" y="3095069"/>
              <a:ext cx="673100" cy="66786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5E6017B-C706-45E6-9AD2-27984DE3C3A8}"/>
                </a:ext>
              </a:extLst>
            </p:cNvPr>
            <p:cNvSpPr txBox="1"/>
            <p:nvPr/>
          </p:nvSpPr>
          <p:spPr>
            <a:xfrm>
              <a:off x="2049296" y="3695063"/>
              <a:ext cx="992323" cy="42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National 2 Medium" panose="020B0504030502020203" pitchFamily="34" charset="77"/>
                </a:rPr>
                <a:t>Rank 1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F76E32B-E5E9-AB9A-0BE9-9BD2686B6318}"/>
              </a:ext>
            </a:extLst>
          </p:cNvPr>
          <p:cNvGrpSpPr/>
          <p:nvPr/>
        </p:nvGrpSpPr>
        <p:grpSpPr>
          <a:xfrm>
            <a:off x="1411536" y="4787854"/>
            <a:ext cx="1056443" cy="1022097"/>
            <a:chOff x="2049296" y="3095069"/>
            <a:chExt cx="1056443" cy="1022097"/>
          </a:xfrm>
        </p:grpSpPr>
        <p:pic>
          <p:nvPicPr>
            <p:cNvPr id="21" name="Picture 2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5E5DD755-8934-8BD7-C17C-3D87EA474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240968" y="3095069"/>
              <a:ext cx="673100" cy="667862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CA253AD-6972-BE93-64CB-84793DC1EFD1}"/>
                </a:ext>
              </a:extLst>
            </p:cNvPr>
            <p:cNvSpPr txBox="1"/>
            <p:nvPr/>
          </p:nvSpPr>
          <p:spPr>
            <a:xfrm>
              <a:off x="2049296" y="3695063"/>
              <a:ext cx="1056443" cy="42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National 2 Medium" panose="020B0504030502020203" pitchFamily="34" charset="77"/>
                </a:rPr>
                <a:t>Rank 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E92C5F7-1E73-4EFF-676A-FA273E847A62}"/>
              </a:ext>
            </a:extLst>
          </p:cNvPr>
          <p:cNvGrpSpPr/>
          <p:nvPr/>
        </p:nvGrpSpPr>
        <p:grpSpPr>
          <a:xfrm>
            <a:off x="3040652" y="4787854"/>
            <a:ext cx="1083695" cy="1022097"/>
            <a:chOff x="2049296" y="3095069"/>
            <a:chExt cx="1083695" cy="1022097"/>
          </a:xfrm>
        </p:grpSpPr>
        <p:pic>
          <p:nvPicPr>
            <p:cNvPr id="24" name="Picture 2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ED308950-FA69-D991-5452-4DBA227CD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240968" y="3095069"/>
              <a:ext cx="673100" cy="667862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68F45E0-1EF6-822C-2D44-CBE175ADB5BF}"/>
                </a:ext>
              </a:extLst>
            </p:cNvPr>
            <p:cNvSpPr txBox="1"/>
            <p:nvPr/>
          </p:nvSpPr>
          <p:spPr>
            <a:xfrm>
              <a:off x="2049296" y="3695063"/>
              <a:ext cx="1083695" cy="42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National 2 Medium" panose="020B0504030502020203" pitchFamily="34" charset="77"/>
                </a:rPr>
                <a:t>Rank 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935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790B7-DF06-8994-EBC1-5795D6517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137A136-FC9B-9E49-2939-CDC073BA5D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Broadcast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2B648-F83F-9C74-3AFE-242481875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6D4E2-2B4B-E96E-76A6-5C34DFD01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5153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D153DF-E4D1-628E-E28B-0945BE131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One-to-Many: Different message for each receiver</a:t>
            </a:r>
            <a:br>
              <a:rPr lang="en-US" dirty="0"/>
            </a:b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scatter()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9EB66-540B-1B79-7496-2F1F0227DC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340CD-3476-F299-520E-245005948A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23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022C38-7AC4-F7BF-8C01-89B2EED742C3}"/>
              </a:ext>
            </a:extLst>
          </p:cNvPr>
          <p:cNvSpPr txBox="1"/>
          <p:nvPr/>
        </p:nvSpPr>
        <p:spPr>
          <a:xfrm>
            <a:off x="332424" y="6137702"/>
            <a:ext cx="373281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CPU by Maciej </a:t>
            </a:r>
            <a:r>
              <a:rPr lang="en-US" sz="1050" b="0" i="0" dirty="0" err="1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Świerczek</a:t>
            </a:r>
            <a:r>
              <a:rPr lang="en-US" sz="1050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 from </a:t>
            </a:r>
            <a:r>
              <a:rPr lang="en-US" sz="1050" b="0" i="0" u="sng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Noun Project</a:t>
            </a:r>
            <a:r>
              <a:rPr lang="en-US" sz="1050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 (CCBY3.0</a:t>
            </a: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 Neue LT W05_65 Medium" panose="02000503000000020004" pitchFamily="2" charset="0"/>
              </a:rPr>
              <a:t>)</a:t>
            </a:r>
          </a:p>
          <a:p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 Neue LT W05_65 Medium" panose="02000503000000020004" pitchFamily="2" charset="0"/>
              </a:rPr>
              <a:t>Puzzle by Edwin PM from </a:t>
            </a: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 Neue LT W05_65 Medium" panose="02000503000000020004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Noun Project</a:t>
            </a: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 Neue LT W05_65 Medium" panose="02000503000000020004" pitchFamily="2" charset="0"/>
              </a:rPr>
              <a:t> (CCBY3.0)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E55FA53-E4E2-2C5B-1352-7B962523A8E1}"/>
              </a:ext>
            </a:extLst>
          </p:cNvPr>
          <p:cNvGrpSpPr/>
          <p:nvPr/>
        </p:nvGrpSpPr>
        <p:grpSpPr>
          <a:xfrm>
            <a:off x="1854825" y="2209800"/>
            <a:ext cx="1056443" cy="992151"/>
            <a:chOff x="1854825" y="2209800"/>
            <a:chExt cx="1056443" cy="992151"/>
          </a:xfrm>
        </p:grpSpPr>
        <p:pic>
          <p:nvPicPr>
            <p:cNvPr id="7" name="Picture 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3CFC6DA-44C9-9D96-5F34-BA052FF11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007137" y="2534089"/>
              <a:ext cx="673100" cy="66786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F232038-106E-776E-55C6-2409077C4FA9}"/>
                </a:ext>
              </a:extLst>
            </p:cNvPr>
            <p:cNvSpPr txBox="1"/>
            <p:nvPr/>
          </p:nvSpPr>
          <p:spPr>
            <a:xfrm>
              <a:off x="1854825" y="2209800"/>
              <a:ext cx="1056443" cy="42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National 2 Medium" panose="020B0504030502020203" pitchFamily="34" charset="77"/>
                </a:rPr>
                <a:t>Rank 0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72AE030-458B-75A9-1A9F-6F86CB3F4C1A}"/>
              </a:ext>
            </a:extLst>
          </p:cNvPr>
          <p:cNvGrpSpPr/>
          <p:nvPr/>
        </p:nvGrpSpPr>
        <p:grpSpPr>
          <a:xfrm>
            <a:off x="332424" y="4798698"/>
            <a:ext cx="992323" cy="1033605"/>
            <a:chOff x="332424" y="4798698"/>
            <a:chExt cx="992323" cy="1033605"/>
          </a:xfrm>
        </p:grpSpPr>
        <p:pic>
          <p:nvPicPr>
            <p:cNvPr id="8" name="Picture 7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6A925530-87D0-CBF2-78BD-4B2CF2E9D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24096" y="4798698"/>
              <a:ext cx="673100" cy="66786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AF6005C-CD59-0977-06BD-02160979AD0E}"/>
                </a:ext>
              </a:extLst>
            </p:cNvPr>
            <p:cNvSpPr txBox="1"/>
            <p:nvPr/>
          </p:nvSpPr>
          <p:spPr>
            <a:xfrm>
              <a:off x="332424" y="5410200"/>
              <a:ext cx="992323" cy="42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National 2 Medium" panose="020B0504030502020203" pitchFamily="34" charset="77"/>
                </a:rPr>
                <a:t>Rank 1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B24BEA4F-9B30-C3E4-567E-39E9C1493660}"/>
              </a:ext>
            </a:extLst>
          </p:cNvPr>
          <p:cNvSpPr txBox="1"/>
          <p:nvPr/>
        </p:nvSpPr>
        <p:spPr>
          <a:xfrm>
            <a:off x="4802413" y="2013874"/>
            <a:ext cx="7131860" cy="4316566"/>
          </a:xfrm>
          <a:prstGeom prst="rect">
            <a:avLst/>
          </a:prstGeom>
          <a:solidFill>
            <a:schemeClr val="accent6"/>
          </a:solidFill>
        </p:spPr>
        <p:txBody>
          <a:bodyPr wrap="square" anchor="b">
            <a:spAutoFit/>
          </a:bodyPr>
          <a:lstStyle/>
          <a:p>
            <a:r>
              <a:rPr lang="en-US" sz="105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mpi4py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MPI</a:t>
            </a:r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numpy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np</a:t>
            </a:r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b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comm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MPI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COMM_WORLD</a:t>
            </a:r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comm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Get_size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rank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comm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Get_rank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b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rank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US" sz="105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050" dirty="0">
                <a:solidFill>
                  <a:srgbClr val="795E26"/>
                </a:solidFill>
                <a:latin typeface="Menlo" panose="020B0609030804020204" pitchFamily="49" charset="0"/>
              </a:rPr>
              <a:t>     </a:t>
            </a:r>
            <a:r>
              <a:rPr lang="en-US" sz="105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sz="105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'I</a:t>
            </a:r>
            <a:r>
              <a:rPr lang="en-US" sz="105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am process </a:t>
            </a:r>
            <a:r>
              <a:rPr lang="en-US" sz="105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rank</a:t>
            </a:r>
            <a:r>
              <a:rPr lang="en-US" sz="105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05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and I am preparing to scatter an array ’</a:t>
            </a:r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   </a:t>
            </a:r>
            <a:r>
              <a:rPr lang="en-US" sz="105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sz="105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'of</a:t>
            </a:r>
            <a:r>
              <a:rPr lang="en-US" sz="105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size=</a:t>
            </a:r>
            <a:r>
              <a:rPr lang="en-US" sz="105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-US" sz="105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sz="105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05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05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across </a:t>
            </a:r>
            <a:r>
              <a:rPr lang="en-US" sz="105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-US" sz="105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05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processes.'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[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-US" sz="105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sz="105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)]</a:t>
            </a:r>
          </a:p>
          <a:p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   # The number of elements in 'data' has to match the number of receiving processes</a:t>
            </a:r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   # We therefore slice the list into 'size' (not necessarily equally long) slices</a:t>
            </a:r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data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array_split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05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data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None</a:t>
            </a:r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sz="105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'I</a:t>
            </a:r>
            <a:r>
              <a:rPr lang="en-US" sz="105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am process </a:t>
            </a:r>
            <a:r>
              <a:rPr lang="en-US" sz="105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rank</a:t>
            </a:r>
            <a:r>
              <a:rPr lang="en-US" sz="105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05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and before the scatter I have </a:t>
            </a:r>
            <a:r>
              <a:rPr lang="en-US" sz="105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05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=}</a:t>
            </a:r>
            <a:r>
              <a:rPr lang="en-US" sz="105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.’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comm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scatter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root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5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sz="105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'I</a:t>
            </a:r>
            <a:r>
              <a:rPr lang="en-US" sz="105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am process </a:t>
            </a:r>
            <a:r>
              <a:rPr lang="en-US" sz="105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rank</a:t>
            </a:r>
            <a:r>
              <a:rPr lang="en-US" sz="105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05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and after the scatter I have </a:t>
            </a:r>
            <a:r>
              <a:rPr lang="en-US" sz="105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05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=}</a:t>
            </a:r>
            <a:r>
              <a:rPr lang="en-US" sz="105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.’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algn="r"/>
            <a:b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03-scatter.py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9F4694F-8F8E-7118-092A-1D6EFB25E526}"/>
              </a:ext>
            </a:extLst>
          </p:cNvPr>
          <p:cNvGrpSpPr/>
          <p:nvPr/>
        </p:nvGrpSpPr>
        <p:grpSpPr>
          <a:xfrm>
            <a:off x="1632999" y="4800600"/>
            <a:ext cx="1034001" cy="1031703"/>
            <a:chOff x="1632999" y="4800600"/>
            <a:chExt cx="1034001" cy="1031703"/>
          </a:xfrm>
        </p:grpSpPr>
        <p:pic>
          <p:nvPicPr>
            <p:cNvPr id="2" name="Picture 1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BD9D708A-8F65-93F3-C0BC-D712604F8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824671" y="4800600"/>
              <a:ext cx="673100" cy="667862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A6E8699-2AA5-0B8F-ACBD-2E3088561AB8}"/>
                </a:ext>
              </a:extLst>
            </p:cNvPr>
            <p:cNvSpPr txBox="1"/>
            <p:nvPr/>
          </p:nvSpPr>
          <p:spPr>
            <a:xfrm>
              <a:off x="1632999" y="5410200"/>
              <a:ext cx="1034001" cy="42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National 2 Medium" panose="020B0504030502020203" pitchFamily="34" charset="77"/>
                </a:rPr>
                <a:t>Rank 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B2A1332-6A3C-9DA9-C4F9-5826930E004B}"/>
              </a:ext>
            </a:extLst>
          </p:cNvPr>
          <p:cNvGrpSpPr/>
          <p:nvPr/>
        </p:nvGrpSpPr>
        <p:grpSpPr>
          <a:xfrm>
            <a:off x="2971800" y="4798698"/>
            <a:ext cx="1037207" cy="1033605"/>
            <a:chOff x="2971800" y="4798698"/>
            <a:chExt cx="1037207" cy="1033605"/>
          </a:xfrm>
        </p:grpSpPr>
        <p:pic>
          <p:nvPicPr>
            <p:cNvPr id="12" name="Picture 11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D57BC195-6EE4-47D8-C4B8-F7D27CD9D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163472" y="4798698"/>
              <a:ext cx="673100" cy="66786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31CD835-4CFC-9948-9E26-55045DDDCE91}"/>
                </a:ext>
              </a:extLst>
            </p:cNvPr>
            <p:cNvSpPr txBox="1"/>
            <p:nvPr/>
          </p:nvSpPr>
          <p:spPr>
            <a:xfrm>
              <a:off x="2971800" y="5410200"/>
              <a:ext cx="1037207" cy="42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National 2 Medium" panose="020B0504030502020203" pitchFamily="34" charset="77"/>
                </a:rPr>
                <a:t>Rank 3</a:t>
              </a:r>
            </a:p>
          </p:txBody>
        </p:sp>
      </p:grpSp>
      <p:pic>
        <p:nvPicPr>
          <p:cNvPr id="17" name="Picture 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78C707DD-4073-C672-1D12-5AD27C6C67B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32490" y="3241830"/>
            <a:ext cx="428855" cy="323829"/>
          </a:xfrm>
          <a:prstGeom prst="rect">
            <a:avLst/>
          </a:prstGeom>
        </p:spPr>
      </p:pic>
      <p:pic>
        <p:nvPicPr>
          <p:cNvPr id="18" name="Picture 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9D6C9D0-18BC-3E96-1012-E908DB02072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5400000">
            <a:off x="2283343" y="3294344"/>
            <a:ext cx="428855" cy="323829"/>
          </a:xfrm>
          <a:prstGeom prst="rect">
            <a:avLst/>
          </a:prstGeom>
        </p:spPr>
      </p:pic>
      <p:pic>
        <p:nvPicPr>
          <p:cNvPr id="20" name="Picture 19" descr="Shape&#10;&#10;Description automatically generated with medium confidence">
            <a:extLst>
              <a:ext uri="{FF2B5EF4-FFF2-40B4-BE49-F238E27FC236}">
                <a16:creationId xmlns:a16="http://schemas.microsoft.com/office/drawing/2014/main" id="{4C62FCB0-892E-61DA-9B60-5C7906E7496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1976139" y="3495469"/>
            <a:ext cx="428855" cy="323829"/>
          </a:xfrm>
          <a:prstGeom prst="rect">
            <a:avLst/>
          </a:prstGeom>
        </p:spPr>
      </p:pic>
      <p:pic>
        <p:nvPicPr>
          <p:cNvPr id="21" name="Picture 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350949CB-FEE1-7FA1-0FAA-B8BEF8171FF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0800000">
            <a:off x="2226973" y="3547982"/>
            <a:ext cx="428855" cy="32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97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3.33333E-6 L 0.08476 0.16087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32" y="8032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22222E-6 L -0.01797 0.1238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8" y="6181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33333E-6 L -0.11094 0.13148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47" y="6574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33333E-6 L -0.03763 -0.07385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8" y="-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790B7-DF06-8994-EBC1-5795D6517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137A136-FC9B-9E49-2939-CDC073BA5D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Scatter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2B648-F83F-9C74-3AFE-242481875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6D4E2-2B4B-E96E-76A6-5C34DFD01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9214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D153DF-E4D1-628E-E28B-0945BE131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Many-to-One: Different messages from each sender</a:t>
            </a:r>
            <a:br>
              <a:rPr lang="en-US" dirty="0"/>
            </a:b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gather()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9EB66-540B-1B79-7496-2F1F0227DC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340CD-3476-F299-520E-245005948A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25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022C38-7AC4-F7BF-8C01-89B2EED742C3}"/>
              </a:ext>
            </a:extLst>
          </p:cNvPr>
          <p:cNvSpPr txBox="1"/>
          <p:nvPr/>
        </p:nvSpPr>
        <p:spPr>
          <a:xfrm>
            <a:off x="332424" y="6137702"/>
            <a:ext cx="373281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CPU by Maciej </a:t>
            </a:r>
            <a:r>
              <a:rPr lang="en-US" sz="1050" b="0" i="0" dirty="0" err="1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Świerczek</a:t>
            </a:r>
            <a:r>
              <a:rPr lang="en-US" sz="1050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 from </a:t>
            </a:r>
            <a:r>
              <a:rPr lang="en-US" sz="1050" b="0" i="0" u="sng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Noun Project</a:t>
            </a:r>
            <a:r>
              <a:rPr lang="en-US" sz="1050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 (CCBY3.0</a:t>
            </a: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 Neue LT W05_65 Medium" panose="02000503000000020004" pitchFamily="2" charset="0"/>
              </a:rPr>
              <a:t>)</a:t>
            </a:r>
          </a:p>
          <a:p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 Neue LT W05_65 Medium" panose="02000503000000020004" pitchFamily="2" charset="0"/>
              </a:rPr>
              <a:t>Puzzle by Edwin PM from </a:t>
            </a: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 Neue LT W05_65 Medium" panose="02000503000000020004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Noun Project</a:t>
            </a: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 Neue LT W05_65 Medium" panose="02000503000000020004" pitchFamily="2" charset="0"/>
              </a:rPr>
              <a:t> (CCBY3.0)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27EA276-3549-9541-3BD1-7D206BA853D4}"/>
              </a:ext>
            </a:extLst>
          </p:cNvPr>
          <p:cNvGrpSpPr/>
          <p:nvPr/>
        </p:nvGrpSpPr>
        <p:grpSpPr>
          <a:xfrm>
            <a:off x="1854825" y="2209800"/>
            <a:ext cx="1056443" cy="992151"/>
            <a:chOff x="1854825" y="2209800"/>
            <a:chExt cx="1056443" cy="992151"/>
          </a:xfrm>
        </p:grpSpPr>
        <p:pic>
          <p:nvPicPr>
            <p:cNvPr id="7" name="Picture 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3CFC6DA-44C9-9D96-5F34-BA052FF11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007137" y="2534089"/>
              <a:ext cx="673100" cy="66786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F232038-106E-776E-55C6-2409077C4FA9}"/>
                </a:ext>
              </a:extLst>
            </p:cNvPr>
            <p:cNvSpPr txBox="1"/>
            <p:nvPr/>
          </p:nvSpPr>
          <p:spPr>
            <a:xfrm>
              <a:off x="1854825" y="2209800"/>
              <a:ext cx="1056443" cy="42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National 2 Medium" panose="020B0504030502020203" pitchFamily="34" charset="77"/>
                </a:rPr>
                <a:t>Rank 0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01FF5E3-40E2-A2AD-AA81-155999FBC0F1}"/>
              </a:ext>
            </a:extLst>
          </p:cNvPr>
          <p:cNvGrpSpPr/>
          <p:nvPr/>
        </p:nvGrpSpPr>
        <p:grpSpPr>
          <a:xfrm>
            <a:off x="332424" y="4798698"/>
            <a:ext cx="992323" cy="1033605"/>
            <a:chOff x="332424" y="4798698"/>
            <a:chExt cx="992323" cy="1033605"/>
          </a:xfrm>
        </p:grpSpPr>
        <p:pic>
          <p:nvPicPr>
            <p:cNvPr id="8" name="Picture 7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6A925530-87D0-CBF2-78BD-4B2CF2E9D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24096" y="4798698"/>
              <a:ext cx="673100" cy="66786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AF6005C-CD59-0977-06BD-02160979AD0E}"/>
                </a:ext>
              </a:extLst>
            </p:cNvPr>
            <p:cNvSpPr txBox="1"/>
            <p:nvPr/>
          </p:nvSpPr>
          <p:spPr>
            <a:xfrm>
              <a:off x="332424" y="5410200"/>
              <a:ext cx="992323" cy="42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National 2 Medium" panose="020B0504030502020203" pitchFamily="34" charset="77"/>
                </a:rPr>
                <a:t>Rank 1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B24BEA4F-9B30-C3E4-567E-39E9C1493660}"/>
              </a:ext>
            </a:extLst>
          </p:cNvPr>
          <p:cNvSpPr txBox="1"/>
          <p:nvPr/>
        </p:nvSpPr>
        <p:spPr>
          <a:xfrm>
            <a:off x="4802413" y="2036957"/>
            <a:ext cx="7131860" cy="4293483"/>
          </a:xfrm>
          <a:prstGeom prst="rect">
            <a:avLst/>
          </a:prstGeom>
          <a:solidFill>
            <a:schemeClr val="accent6"/>
          </a:solidFill>
        </p:spPr>
        <p:txBody>
          <a:bodyPr wrap="square" anchor="b">
            <a:spAutoFit/>
          </a:bodyPr>
          <a:lstStyle/>
          <a:p>
            <a:r>
              <a:rPr lang="en-US" sz="1050" dirty="0">
                <a:solidFill>
                  <a:srgbClr val="AF00DB"/>
                </a:solidFill>
                <a:latin typeface="Menlo" panose="020B0609030804020204" pitchFamily="49" charset="0"/>
              </a:rPr>
              <a:t>from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 mpi4py </a:t>
            </a:r>
            <a:r>
              <a:rPr lang="en-US" sz="1050" dirty="0">
                <a:solidFill>
                  <a:srgbClr val="AF00DB"/>
                </a:solidFill>
                <a:latin typeface="Menlo" panose="020B0609030804020204" pitchFamily="49" charset="0"/>
              </a:rPr>
              <a:t>import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 MPI</a:t>
            </a:r>
          </a:p>
          <a:p>
            <a:b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050" dirty="0">
                <a:solidFill>
                  <a:srgbClr val="001080"/>
                </a:solidFill>
                <a:latin typeface="Menlo" panose="020B0609030804020204" pitchFamily="49" charset="0"/>
              </a:rPr>
              <a:t>comm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 = MPI.COMM_WORLD</a:t>
            </a:r>
          </a:p>
          <a:p>
            <a:r>
              <a:rPr lang="en-US" sz="1050" dirty="0">
                <a:solidFill>
                  <a:srgbClr val="001080"/>
                </a:solidFill>
                <a:latin typeface="Menlo" panose="020B0609030804020204" pitchFamily="49" charset="0"/>
              </a:rPr>
              <a:t>rank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050" dirty="0" err="1">
                <a:solidFill>
                  <a:srgbClr val="001080"/>
                </a:solidFill>
                <a:latin typeface="Menlo" panose="020B0609030804020204" pitchFamily="49" charset="0"/>
              </a:rPr>
              <a:t>comm</a:t>
            </a:r>
            <a:r>
              <a:rPr lang="en-US" sz="1050" dirty="0" err="1">
                <a:solidFill>
                  <a:srgbClr val="000000"/>
                </a:solidFill>
                <a:latin typeface="Menlo" panose="020B0609030804020204" pitchFamily="49" charset="0"/>
              </a:rPr>
              <a:t>.Get_rank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b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050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050" dirty="0">
                <a:solidFill>
                  <a:srgbClr val="001080"/>
                </a:solidFill>
                <a:latin typeface="Menlo" panose="020B0609030804020204" pitchFamily="49" charset="0"/>
              </a:rPr>
              <a:t>rank</a:t>
            </a:r>
            <a:endParaRPr lang="en-US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050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050" dirty="0" err="1">
                <a:solidFill>
                  <a:srgbClr val="001080"/>
                </a:solidFill>
                <a:latin typeface="Menlo" panose="020B0609030804020204" pitchFamily="49" charset="0"/>
              </a:rPr>
              <a:t>comm</a:t>
            </a:r>
            <a:r>
              <a:rPr lang="en-US" sz="1050" dirty="0" err="1">
                <a:solidFill>
                  <a:srgbClr val="000000"/>
                </a:solidFill>
                <a:latin typeface="Menlo" panose="020B0609030804020204" pitchFamily="49" charset="0"/>
              </a:rPr>
              <a:t>.gather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050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050" dirty="0">
                <a:solidFill>
                  <a:srgbClr val="001080"/>
                </a:solidFill>
                <a:latin typeface="Menlo" panose="020B0609030804020204" pitchFamily="49" charset="0"/>
              </a:rPr>
              <a:t>root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05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endParaRPr lang="en-US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050" dirty="0">
                <a:solidFill>
                  <a:srgbClr val="795E26"/>
                </a:solidFill>
                <a:latin typeface="Menlo" panose="020B0609030804020204" pitchFamily="49" charset="0"/>
              </a:rPr>
              <a:t>print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050" dirty="0" err="1">
                <a:solidFill>
                  <a:srgbClr val="0000FF"/>
                </a:solidFill>
                <a:latin typeface="Menlo" panose="020B0609030804020204" pitchFamily="49" charset="0"/>
              </a:rPr>
              <a:t>f</a:t>
            </a:r>
            <a:r>
              <a:rPr lang="en-US" sz="1050" dirty="0" err="1">
                <a:solidFill>
                  <a:srgbClr val="A31515"/>
                </a:solidFill>
                <a:latin typeface="Menlo" panose="020B0609030804020204" pitchFamily="49" charset="0"/>
              </a:rPr>
              <a:t>'I</a:t>
            </a:r>
            <a:r>
              <a:rPr lang="en-US" sz="1050" dirty="0">
                <a:solidFill>
                  <a:srgbClr val="A31515"/>
                </a:solidFill>
                <a:latin typeface="Menlo" panose="020B0609030804020204" pitchFamily="49" charset="0"/>
              </a:rPr>
              <a:t> am process </a:t>
            </a:r>
            <a:r>
              <a:rPr lang="en-US" sz="1050" dirty="0">
                <a:solidFill>
                  <a:srgbClr val="0000FF"/>
                </a:solidFill>
                <a:latin typeface="Menlo" panose="020B0609030804020204" pitchFamily="49" charset="0"/>
              </a:rPr>
              <a:t>{</a:t>
            </a:r>
            <a:r>
              <a:rPr lang="en-US" sz="1050" dirty="0">
                <a:solidFill>
                  <a:srgbClr val="001080"/>
                </a:solidFill>
                <a:latin typeface="Menlo" panose="020B0609030804020204" pitchFamily="49" charset="0"/>
              </a:rPr>
              <a:t>rank</a:t>
            </a:r>
            <a:r>
              <a:rPr lang="en-US" sz="1050" dirty="0">
                <a:solidFill>
                  <a:srgbClr val="0000FF"/>
                </a:solidFill>
                <a:latin typeface="Menlo" panose="020B0609030804020204" pitchFamily="49" charset="0"/>
              </a:rPr>
              <a:t>}</a:t>
            </a:r>
            <a:r>
              <a:rPr lang="en-US" sz="1050" dirty="0">
                <a:solidFill>
                  <a:srgbClr val="A31515"/>
                </a:solidFill>
                <a:latin typeface="Menlo" panose="020B0609030804020204" pitchFamily="49" charset="0"/>
              </a:rPr>
              <a:t> and my data is </a:t>
            </a:r>
            <a:r>
              <a:rPr lang="en-US" sz="1050" dirty="0">
                <a:solidFill>
                  <a:srgbClr val="0000FF"/>
                </a:solidFill>
                <a:latin typeface="Menlo" panose="020B0609030804020204" pitchFamily="49" charset="0"/>
              </a:rPr>
              <a:t>{</a:t>
            </a:r>
            <a:r>
              <a:rPr lang="en-US" sz="1050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-US" sz="1050" dirty="0">
                <a:solidFill>
                  <a:srgbClr val="0000FF"/>
                </a:solidFill>
                <a:latin typeface="Menlo" panose="020B0609030804020204" pitchFamily="49" charset="0"/>
              </a:rPr>
              <a:t>=}</a:t>
            </a:r>
            <a:r>
              <a:rPr lang="en-US" sz="1050" dirty="0">
                <a:solidFill>
                  <a:srgbClr val="A31515"/>
                </a:solidFill>
                <a:latin typeface="Menlo" panose="020B0609030804020204" pitchFamily="49" charset="0"/>
              </a:rPr>
              <a:t>.’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endParaRPr lang="en-US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algn="r"/>
            <a:r>
              <a:rPr lang="en-US" sz="105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04-gather.py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1D02B7F-5942-5ADE-3526-557B578C15EE}"/>
              </a:ext>
            </a:extLst>
          </p:cNvPr>
          <p:cNvGrpSpPr/>
          <p:nvPr/>
        </p:nvGrpSpPr>
        <p:grpSpPr>
          <a:xfrm>
            <a:off x="1632999" y="4800600"/>
            <a:ext cx="1034001" cy="1031703"/>
            <a:chOff x="1632999" y="4800600"/>
            <a:chExt cx="1034001" cy="1031703"/>
          </a:xfrm>
        </p:grpSpPr>
        <p:pic>
          <p:nvPicPr>
            <p:cNvPr id="2" name="Picture 1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BD9D708A-8F65-93F3-C0BC-D712604F8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824671" y="4800600"/>
              <a:ext cx="673100" cy="667862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A6E8699-2AA5-0B8F-ACBD-2E3088561AB8}"/>
                </a:ext>
              </a:extLst>
            </p:cNvPr>
            <p:cNvSpPr txBox="1"/>
            <p:nvPr/>
          </p:nvSpPr>
          <p:spPr>
            <a:xfrm>
              <a:off x="1632999" y="5410200"/>
              <a:ext cx="1034001" cy="42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National 2 Medium" panose="020B0504030502020203" pitchFamily="34" charset="77"/>
                </a:rPr>
                <a:t>Rank 2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BE3A3F6-27F3-4533-184B-44CCEF5C831F}"/>
              </a:ext>
            </a:extLst>
          </p:cNvPr>
          <p:cNvGrpSpPr/>
          <p:nvPr/>
        </p:nvGrpSpPr>
        <p:grpSpPr>
          <a:xfrm>
            <a:off x="2971800" y="4798698"/>
            <a:ext cx="1037207" cy="1033605"/>
            <a:chOff x="2971800" y="4798698"/>
            <a:chExt cx="1037207" cy="1033605"/>
          </a:xfrm>
        </p:grpSpPr>
        <p:pic>
          <p:nvPicPr>
            <p:cNvPr id="12" name="Picture 11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D57BC195-6EE4-47D8-C4B8-F7D27CD9D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163472" y="4798698"/>
              <a:ext cx="673100" cy="66786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31CD835-4CFC-9948-9E26-55045DDDCE91}"/>
                </a:ext>
              </a:extLst>
            </p:cNvPr>
            <p:cNvSpPr txBox="1"/>
            <p:nvPr/>
          </p:nvSpPr>
          <p:spPr>
            <a:xfrm>
              <a:off x="2971800" y="5410200"/>
              <a:ext cx="1037207" cy="42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National 2 Medium" panose="020B0504030502020203" pitchFamily="34" charset="77"/>
                </a:rPr>
                <a:t>Rank 3</a:t>
              </a:r>
            </a:p>
          </p:txBody>
        </p:sp>
      </p:grpSp>
      <p:pic>
        <p:nvPicPr>
          <p:cNvPr id="17" name="Picture 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78C707DD-4073-C672-1D12-5AD27C6C67B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78282" y="2736148"/>
            <a:ext cx="428855" cy="323829"/>
          </a:xfrm>
          <a:prstGeom prst="rect">
            <a:avLst/>
          </a:prstGeom>
        </p:spPr>
      </p:pic>
      <p:pic>
        <p:nvPicPr>
          <p:cNvPr id="21" name="Picture 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350949CB-FEE1-7FA1-0FAA-B8BEF8171FF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0800000">
            <a:off x="2013152" y="4407635"/>
            <a:ext cx="428855" cy="323829"/>
          </a:xfrm>
          <a:prstGeom prst="rect">
            <a:avLst/>
          </a:prstGeom>
        </p:spPr>
      </p:pic>
      <p:pic>
        <p:nvPicPr>
          <p:cNvPr id="22" name="Picture 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CDA8E216-5102-7FC0-3386-F2ADAE9FFB3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621805" y="4404611"/>
            <a:ext cx="428855" cy="323829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6ADB97FC-50DF-CED7-8717-CF9DA513CFE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5400000">
            <a:off x="3306040" y="4381141"/>
            <a:ext cx="428855" cy="32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55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7037E-6 L 0.01771 -0.1254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" y="-627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12 -0.13264 L 2.08333E-7 -2.22222E-6 " pathEditMode="relative" rAng="0" ptsTypes="AA">
                                      <p:cBhvr>
                                        <p:cTn id="36" dur="200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60" y="662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0 L -0.08398 -0.1585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93" y="-7917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737 0.07314 L 4.79167E-6 4.81481E-6 " pathEditMode="relative" rAng="0" ptsTypes="AA">
                                      <p:cBhvr>
                                        <p:cTn id="40" dur="20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" y="-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790B7-DF06-8994-EBC1-5795D6517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137A136-FC9B-9E49-2939-CDC073BA5D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Gather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2B648-F83F-9C74-3AFE-242481875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6D4E2-2B4B-E96E-76A6-5C34DFD01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2003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6B19692B-EB5E-E856-0E8D-2884E2549087}"/>
              </a:ext>
            </a:extLst>
          </p:cNvPr>
          <p:cNvSpPr txBox="1"/>
          <p:nvPr/>
        </p:nvSpPr>
        <p:spPr>
          <a:xfrm>
            <a:off x="6019800" y="2365635"/>
            <a:ext cx="6071345" cy="4126295"/>
          </a:xfrm>
          <a:prstGeom prst="rect">
            <a:avLst/>
          </a:prstGeom>
          <a:solidFill>
            <a:schemeClr val="accent6"/>
          </a:solidFill>
        </p:spPr>
        <p:txBody>
          <a:bodyPr wrap="square" anchor="b">
            <a:normAutofit lnSpcReduction="10000"/>
          </a:bodyPr>
          <a:lstStyle/>
          <a:p>
            <a:r>
              <a:rPr lang="en-US" sz="105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#!/bin/bash</a:t>
            </a:r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#SBATCH --job-name="</a:t>
            </a:r>
            <a:r>
              <a:rPr lang="en-US" sz="105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mpi+mp</a:t>
            </a:r>
            <a:r>
              <a:rPr lang="en-US" sz="105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"</a:t>
            </a:r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#SBATCH --time=00:05:00</a:t>
            </a:r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#SBATCH --output=../out/05-parallel-%</a:t>
            </a:r>
            <a:r>
              <a:rPr lang="en-US" sz="105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j.out</a:t>
            </a:r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#SBATCH --nodes=8</a:t>
            </a:r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#SBATCH --</a:t>
            </a:r>
            <a:r>
              <a:rPr lang="en-US" sz="105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ntasks</a:t>
            </a:r>
            <a:r>
              <a:rPr lang="en-US" sz="105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-per-node=1</a:t>
            </a:r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#SBATCH --</a:t>
            </a:r>
            <a:r>
              <a:rPr lang="en-US" sz="105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cpus</a:t>
            </a:r>
            <a:r>
              <a:rPr lang="en-US" sz="105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-per-task=4</a:t>
            </a:r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#SBATCH --mem-per-</a:t>
            </a:r>
            <a:r>
              <a:rPr lang="en-US" sz="105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cpu</a:t>
            </a:r>
            <a:r>
              <a:rPr lang="en-US" sz="105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=100M</a:t>
            </a:r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module load 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openmpi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/4.1.2</a:t>
            </a:r>
          </a:p>
          <a:p>
            <a:b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source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/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optnfs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/common/miniconda3/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etc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profile.d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conda.sh</a:t>
            </a:r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conda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activate 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mpi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-env</a:t>
            </a:r>
          </a:p>
          <a:p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mpiexec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-np 8 python ../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/05-parallel.py --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mca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mpi_cuda_support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0</a:t>
            </a:r>
          </a:p>
          <a:p>
            <a:endParaRPr lang="en-US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r"/>
            <a:b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05-parallel.sh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7425033-53F0-E83D-7BDC-C1219B6B8FA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04800" y="2350705"/>
            <a:ext cx="5545893" cy="4126295"/>
          </a:xfrm>
        </p:spPr>
        <p:txBody>
          <a:bodyPr/>
          <a:lstStyle/>
          <a:p>
            <a:pPr marL="285750" indent="-285750"/>
            <a:r>
              <a:rPr lang="en-US" dirty="0"/>
              <a:t>MPI requires changes to your source code</a:t>
            </a:r>
          </a:p>
          <a:p>
            <a:pPr marL="285750" indent="-285750"/>
            <a:r>
              <a:rPr lang="en-US" dirty="0"/>
              <a:t>It also introduces overhead</a:t>
            </a:r>
          </a:p>
          <a:p>
            <a:pPr marL="285750" indent="-285750"/>
            <a:r>
              <a:rPr lang="en-US" dirty="0"/>
              <a:t>So how about sections like this:</a:t>
            </a:r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Just leave them in and use shared memory and distributed processing together!</a:t>
            </a:r>
          </a:p>
          <a:p>
            <a:pPr marL="285750" indent="-285750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00A637-A5EE-3260-2AB5-7E111B6F3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11546007" cy="923505"/>
          </a:xfrm>
        </p:spPr>
        <p:txBody>
          <a:bodyPr anchor="t">
            <a:normAutofit/>
          </a:bodyPr>
          <a:lstStyle/>
          <a:p>
            <a:r>
              <a:rPr lang="en-US" dirty="0"/>
              <a:t>What about embarrassingly parallel* problems? 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64B3E-008F-54B8-27DB-A57943DE9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83047" y="184261"/>
            <a:ext cx="7425906" cy="217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AU"/>
              <a:t>Massively parallel computing with MPI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B8D78-4304-AD3C-939C-5D1F212CD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917DE0E-AFB1-41FD-BC35-27DB61CA125F}" type="slidenum">
              <a:rPr lang="en-AU" smtClean="0"/>
              <a:pPr>
                <a:spcAft>
                  <a:spcPts val="600"/>
                </a:spcAft>
              </a:pPr>
              <a:t>27</a:t>
            </a:fld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CB707D-1310-1297-E425-5B3C6B817369}"/>
              </a:ext>
            </a:extLst>
          </p:cNvPr>
          <p:cNvSpPr txBox="1"/>
          <p:nvPr/>
        </p:nvSpPr>
        <p:spPr>
          <a:xfrm>
            <a:off x="551160" y="3644205"/>
            <a:ext cx="5316240" cy="1384995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multiprocessing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Pool</a:t>
            </a:r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200" b="0" dirty="0">
              <a:solidFill>
                <a:srgbClr val="AF00D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 err="1">
                <a:solidFill>
                  <a:srgbClr val="001080"/>
                </a:solidFill>
                <a:latin typeface="Menlo" panose="020B0609030804020204" pitchFamily="49" charset="0"/>
              </a:rPr>
              <a:t>n_workers</a:t>
            </a:r>
            <a:r>
              <a:rPr lang="en-US" sz="1200" dirty="0">
                <a:solidFill>
                  <a:srgbClr val="001080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dirty="0">
                <a:solidFill>
                  <a:srgbClr val="AF00DB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098658"/>
                </a:solidFill>
                <a:latin typeface="Menlo" panose="020B0609030804020204" pitchFamily="49" charset="0"/>
              </a:rPr>
              <a:t>16</a:t>
            </a:r>
            <a:endParaRPr lang="en-US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200" b="0" dirty="0">
              <a:solidFill>
                <a:srgbClr val="AF00DB"/>
              </a:solidFill>
              <a:effectLst/>
              <a:latin typeface="Menlo" panose="020B0609030804020204" pitchFamily="49" charset="0"/>
            </a:endParaRPr>
          </a:p>
          <a:p>
            <a:endParaRPr lang="en-US" sz="1200" dirty="0">
              <a:solidFill>
                <a:srgbClr val="001080"/>
              </a:solidFill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with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Pool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dirty="0" err="1">
                <a:solidFill>
                  <a:srgbClr val="001080"/>
                </a:solidFill>
                <a:latin typeface="Menlo" panose="020B0609030804020204" pitchFamily="49" charset="0"/>
              </a:rPr>
              <a:t>n_workers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sz="12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result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map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something_taking_1ms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5B661A-6326-F03B-89B3-A372AAFA5E7C}"/>
              </a:ext>
            </a:extLst>
          </p:cNvPr>
          <p:cNvSpPr txBox="1"/>
          <p:nvPr/>
        </p:nvSpPr>
        <p:spPr>
          <a:xfrm>
            <a:off x="100855" y="6274474"/>
            <a:ext cx="60970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*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en.wikipedia.org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/wiki/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Embarrassingly_parallel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National 2" panose="020B0504030502020203" pitchFamily="34" charset="77"/>
            </a:endParaRPr>
          </a:p>
        </p:txBody>
      </p:sp>
      <p:sp>
        <p:nvSpPr>
          <p:cNvPr id="20" name="Line Callout 2 19">
            <a:extLst>
              <a:ext uri="{FF2B5EF4-FFF2-40B4-BE49-F238E27FC236}">
                <a16:creationId xmlns:a16="http://schemas.microsoft.com/office/drawing/2014/main" id="{484ACE8C-1661-BC8B-A61D-B20614AACCEB}"/>
              </a:ext>
            </a:extLst>
          </p:cNvPr>
          <p:cNvSpPr/>
          <p:nvPr/>
        </p:nvSpPr>
        <p:spPr>
          <a:xfrm>
            <a:off x="9834637" y="2836212"/>
            <a:ext cx="2278429" cy="31899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4507"/>
              <a:gd name="adj6" fmla="val -6700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1"/>
                </a:solidFill>
              </a:rPr>
              <a:t>Managed using MPI</a:t>
            </a:r>
          </a:p>
        </p:txBody>
      </p:sp>
      <p:sp>
        <p:nvSpPr>
          <p:cNvPr id="21" name="Line Callout 2 20">
            <a:extLst>
              <a:ext uri="{FF2B5EF4-FFF2-40B4-BE49-F238E27FC236}">
                <a16:creationId xmlns:a16="http://schemas.microsoft.com/office/drawing/2014/main" id="{EF64D0D8-DA43-B977-254B-01BD006F0D5F}"/>
              </a:ext>
            </a:extLst>
          </p:cNvPr>
          <p:cNvSpPr/>
          <p:nvPr/>
        </p:nvSpPr>
        <p:spPr>
          <a:xfrm>
            <a:off x="9829800" y="3214552"/>
            <a:ext cx="2278429" cy="59525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5183"/>
              <a:gd name="adj6" fmla="val -7195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1"/>
                </a:solidFill>
              </a:rPr>
              <a:t>Can be used for shared memory!</a:t>
            </a:r>
          </a:p>
        </p:txBody>
      </p:sp>
      <p:sp>
        <p:nvSpPr>
          <p:cNvPr id="22" name="Line Callout 2 21">
            <a:extLst>
              <a:ext uri="{FF2B5EF4-FFF2-40B4-BE49-F238E27FC236}">
                <a16:creationId xmlns:a16="http://schemas.microsoft.com/office/drawing/2014/main" id="{1F257AC9-E1A0-3C2B-CAD2-D2784C743222}"/>
              </a:ext>
            </a:extLst>
          </p:cNvPr>
          <p:cNvSpPr/>
          <p:nvPr/>
        </p:nvSpPr>
        <p:spPr>
          <a:xfrm>
            <a:off x="8383038" y="5458989"/>
            <a:ext cx="2742162" cy="31899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8952"/>
              <a:gd name="adj6" fmla="val -5007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1"/>
                </a:solidFill>
              </a:rPr>
              <a:t>Only the MPI processes</a:t>
            </a:r>
          </a:p>
        </p:txBody>
      </p:sp>
    </p:spTree>
    <p:extLst>
      <p:ext uri="{BB962C8B-B14F-4D97-AF65-F5344CB8AC3E}">
        <p14:creationId xmlns:p14="http://schemas.microsoft.com/office/powerpoint/2010/main" val="35445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uiExpand="1" build="p"/>
      <p:bldP spid="13" grpId="0" animBg="1"/>
      <p:bldP spid="20" grpId="0" animBg="1"/>
      <p:bldP spid="21" grpId="0" animBg="1"/>
      <p:bldP spid="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EFF75E-3BE2-1B12-CEF6-9B7BBBDA8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embarrassingly parallel problems?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6BC32-DABD-24A4-6673-0A359E1AF0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B5DDC-9ADD-8B67-C9FD-CD20068B3D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28</a:t>
            </a:fld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C312C5-B786-6B52-866E-4A79E2E4F5CF}"/>
              </a:ext>
            </a:extLst>
          </p:cNvPr>
          <p:cNvSpPr txBox="1"/>
          <p:nvPr/>
        </p:nvSpPr>
        <p:spPr>
          <a:xfrm>
            <a:off x="321507" y="2324340"/>
            <a:ext cx="5636938" cy="4247317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mpi4py </a:t>
            </a:r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MPI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numpy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np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multiprocessing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Pool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os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time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b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comm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MPI.COMM_WORLD</a:t>
            </a:r>
          </a:p>
          <a:p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rank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comm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.Get_rank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b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cpu_count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():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return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os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environ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'SLURM_CPUS_PER_TASK'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])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b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node_count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():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return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comm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.size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something_taking_1ms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""" A dummy function that takes about 1 millisecond to run"""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start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perf_counter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while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10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perf_counter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- </a:t>
            </a: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start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&lt; </a:t>
            </a:r>
            <a:r>
              <a:rPr lang="en-US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0.001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    continue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return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value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1A4325-2458-2DB5-4DF9-60CBD904E492}"/>
              </a:ext>
            </a:extLst>
          </p:cNvPr>
          <p:cNvSpPr txBox="1"/>
          <p:nvPr/>
        </p:nvSpPr>
        <p:spPr>
          <a:xfrm>
            <a:off x="6233557" y="3124200"/>
            <a:ext cx="5631503" cy="3427273"/>
          </a:xfrm>
          <a:prstGeom prst="rect">
            <a:avLst/>
          </a:prstGeom>
          <a:solidFill>
            <a:schemeClr val="accent6"/>
          </a:solidFill>
        </p:spPr>
        <p:txBody>
          <a:bodyPr wrap="square" anchor="b">
            <a:normAutofit lnSpcReduction="10000"/>
          </a:bodyPr>
          <a:lstStyle/>
          <a:p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__name__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"__main__"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endParaRPr lang="en-US" sz="1000" b="0" dirty="0">
              <a:solidFill>
                <a:srgbClr val="00108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n_nodes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node_count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n_cpus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00" dirty="0" err="1">
                <a:solidFill>
                  <a:srgbClr val="795E26"/>
                </a:solidFill>
                <a:latin typeface="Menlo" panose="020B0609030804020204" pitchFamily="49" charset="0"/>
              </a:rPr>
              <a:t>cpu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_count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endParaRPr lang="en-US" sz="1000" b="0" dirty="0">
              <a:solidFill>
                <a:srgbClr val="AF00D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data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None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000" b="0" dirty="0">
              <a:solidFill>
                <a:srgbClr val="AF00D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if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rank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US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array_size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20_000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[</a:t>
            </a: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array_size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)]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.array_split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n_nodes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comm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.scatter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root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data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something_that_takes_a_long_time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n_cpus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comm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.gather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root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US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r"/>
            <a:r>
              <a:rPr lang="en-US" sz="1000" b="0" dirty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05-parallel.py (edited for clarity)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54739A-D49D-E8C0-E78F-65707EE97FA4}"/>
              </a:ext>
            </a:extLst>
          </p:cNvPr>
          <p:cNvSpPr txBox="1"/>
          <p:nvPr/>
        </p:nvSpPr>
        <p:spPr>
          <a:xfrm>
            <a:off x="6233557" y="2324340"/>
            <a:ext cx="5631503" cy="799860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normAutofit/>
          </a:bodyPr>
          <a:lstStyle/>
          <a:p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something_that_takes_a_long_time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n_workers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with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Pool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n_workers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    result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map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something_taking_1ms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return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result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3" name="Line Callout 2 12">
            <a:extLst>
              <a:ext uri="{FF2B5EF4-FFF2-40B4-BE49-F238E27FC236}">
                <a16:creationId xmlns:a16="http://schemas.microsoft.com/office/drawing/2014/main" id="{2B396CD8-FDD1-83F7-C9A7-11C0FF2D9CF3}"/>
              </a:ext>
            </a:extLst>
          </p:cNvPr>
          <p:cNvSpPr/>
          <p:nvPr/>
        </p:nvSpPr>
        <p:spPr>
          <a:xfrm>
            <a:off x="9753600" y="1000905"/>
            <a:ext cx="2278429" cy="92350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74997"/>
              <a:gd name="adj6" fmla="val -4914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1"/>
                </a:solidFill>
              </a:rPr>
              <a:t>Will run on each node on as many CPUs as allocated</a:t>
            </a:r>
          </a:p>
        </p:txBody>
      </p:sp>
      <p:sp>
        <p:nvSpPr>
          <p:cNvPr id="14" name="Line Callout 2 13">
            <a:extLst>
              <a:ext uri="{FF2B5EF4-FFF2-40B4-BE49-F238E27FC236}">
                <a16:creationId xmlns:a16="http://schemas.microsoft.com/office/drawing/2014/main" id="{CBF737EB-1D78-ABC3-DED3-34ABB15AE7C9}"/>
              </a:ext>
            </a:extLst>
          </p:cNvPr>
          <p:cNvSpPr/>
          <p:nvPr/>
        </p:nvSpPr>
        <p:spPr>
          <a:xfrm>
            <a:off x="9144000" y="3492999"/>
            <a:ext cx="2278429" cy="92350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74997"/>
              <a:gd name="adj6" fmla="val -4914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1"/>
                </a:solidFill>
              </a:rPr>
              <a:t>Will scatter the data to all allocated nodes</a:t>
            </a:r>
          </a:p>
        </p:txBody>
      </p:sp>
    </p:spTree>
    <p:extLst>
      <p:ext uri="{BB962C8B-B14F-4D97-AF65-F5344CB8AC3E}">
        <p14:creationId xmlns:p14="http://schemas.microsoft.com/office/powerpoint/2010/main" val="104856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790B7-DF06-8994-EBC1-5795D6517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137A136-FC9B-9E49-2939-CDC073BA5D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Distributed and shared-memory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2B648-F83F-9C74-3AFE-242481875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6D4E2-2B4B-E96E-76A6-5C34DFD01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3411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DD89B0-BE2F-C1D6-B084-9A89548D629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chemeClr val="accent6">
                    <a:lumMod val="50000"/>
                  </a:schemeClr>
                </a:solidFill>
                <a:effectLst/>
                <a:latin typeface="National 2" panose="020B0504030502020203" pitchFamily="34" charset="77"/>
              </a:rPr>
              <a:t>Joint venture of </a:t>
            </a:r>
            <a:r>
              <a:rPr lang="en-US" sz="1800" u="none" strike="noStrike" dirty="0">
                <a:effectLst/>
                <a:latin typeface="National 2 Medium" panose="020B0504030502020203" pitchFamily="34" charset="77"/>
              </a:rPr>
              <a:t>Research Computing @ ITC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and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latin typeface="National 2 Medium" panose="020B0504030502020203" pitchFamily="34" charset="77"/>
              </a:rPr>
              <a:t>Research Data Services @ Library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Consult with </a:t>
            </a:r>
            <a:r>
              <a:rPr lang="en-US" sz="1800" dirty="0">
                <a:latin typeface="National 2 Medium" panose="020B0504030502020203" pitchFamily="34" charset="77"/>
              </a:rPr>
              <a:t>experts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on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research data management,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data visualization,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biomedical research support,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spatial data and GIS,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high performance and research computing,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statistical analysis, </a:t>
            </a:r>
            <a:endParaRPr lang="en-US" sz="1400" dirty="0">
              <a:latin typeface="National 2" panose="020B0504030502020203" pitchFamily="34" charset="77"/>
            </a:endParaRP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economics and social sciences data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latin typeface="National 2 Medium" panose="020B0504030502020203" pitchFamily="34" charset="77"/>
              </a:rPr>
              <a:t>Meet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the people on campus that support your reproducible research lifecycle 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latin typeface="National 2 Medium" panose="020B0504030502020203" pitchFamily="34" charset="77"/>
              </a:rPr>
              <a:t>Engage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in community discussions to learn from other researchers on campus 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Attend a workshop to </a:t>
            </a:r>
            <a:r>
              <a:rPr lang="en-US" sz="1800" dirty="0">
                <a:latin typeface="National 2 Medium" panose="020B0504030502020203" pitchFamily="34" charset="77"/>
              </a:rPr>
              <a:t>learn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practical tools and tips</a:t>
            </a:r>
          </a:p>
          <a:p>
            <a:pPr marL="457200" indent="-457200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3EFAAFE-F299-CB01-B265-4390886E4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Reproducible Research Group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AA4C2E-4DDD-7236-8DAA-2512FC40C00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dirty="0"/>
              <a:t>Massively parallel computing with MPI in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07D80-341E-529D-1DC0-0DD6E6F69FA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59471641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9A6CFF-3258-E6C8-9059-280F9040D9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SzPct val="70000"/>
              <a:buFont typeface=".Apple Color Emoji UI"/>
              <a:buChar char="⏸"/>
            </a:pPr>
            <a:r>
              <a:rPr lang="en-US" dirty="0">
                <a:latin typeface="National 2 Medium" panose="020B0504030502020203" pitchFamily="34" charset="77"/>
              </a:rPr>
              <a:t>Deadlocks: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At least two processes are </a:t>
            </a:r>
            <a:r>
              <a:rPr lang="en-US" dirty="0">
                <a:latin typeface="National 2 Medium" panose="020B0504030502020203" pitchFamily="34" charset="77"/>
              </a:rPr>
              <a:t>waiting for each other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Be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mindful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of</a:t>
            </a:r>
            <a:r>
              <a:rPr lang="en-US" dirty="0"/>
              <a:t> </a:t>
            </a:r>
            <a:r>
              <a:rPr lang="en-US" dirty="0">
                <a:latin typeface="National 2 Medium" panose="020B0504030502020203" pitchFamily="34" charset="77"/>
              </a:rPr>
              <a:t>blocking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MPI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commands</a:t>
            </a:r>
            <a:r>
              <a:rPr lang="en-US" dirty="0"/>
              <a:t>!</a:t>
            </a:r>
          </a:p>
          <a:p>
            <a:pPr>
              <a:buFont typeface=".Apple Color Emoji UI"/>
              <a:buChar char="🏇"/>
            </a:pPr>
            <a:r>
              <a:rPr lang="en-US" dirty="0">
                <a:latin typeface="National 2 Medium" panose="020B0504030502020203" pitchFamily="34" charset="77"/>
              </a:rPr>
              <a:t>Race conditions: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Code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is (unintentionally) written in a way that the </a:t>
            </a:r>
            <a:r>
              <a:rPr lang="en-US" dirty="0">
                <a:latin typeface="National 2 Medium" panose="020B0504030502020203" pitchFamily="34" charset="77"/>
              </a:rPr>
              <a:t>execution timing affects the result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Be mindful of </a:t>
            </a:r>
            <a:r>
              <a:rPr lang="en-US" dirty="0">
                <a:latin typeface="National 2 Medium" panose="020B0504030502020203" pitchFamily="34" charset="77"/>
              </a:rPr>
              <a:t>nonblocking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MPI commands!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Use blocking MPI commands to </a:t>
            </a:r>
            <a:r>
              <a:rPr lang="en-US" dirty="0">
                <a:latin typeface="National 2 Medium" panose="020B0504030502020203" pitchFamily="34" charset="77"/>
              </a:rPr>
              <a:t>corral</a:t>
            </a:r>
            <a:r>
              <a:rPr lang="en-US" dirty="0"/>
              <a:t> </a:t>
            </a:r>
            <a:r>
              <a:rPr lang="en-US" dirty="0">
                <a:latin typeface="National 2 Medium" panose="020B0504030502020203" pitchFamily="34" charset="77"/>
              </a:rPr>
              <a:t>your</a:t>
            </a:r>
            <a:r>
              <a:rPr lang="en-US" dirty="0"/>
              <a:t> </a:t>
            </a:r>
            <a:r>
              <a:rPr lang="en-US" dirty="0">
                <a:latin typeface="National 2 Medium" panose="020B0504030502020203" pitchFamily="34" charset="77"/>
              </a:rPr>
              <a:t>processes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(e.g.,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barrier()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fences()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locks()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33B39D-295D-C351-F4D6-AD941AA4C88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230577" y="2365635"/>
                <a:ext cx="5636938" cy="4127304"/>
              </a:xfrm>
            </p:spPr>
            <p:txBody>
              <a:bodyPr>
                <a:normAutofit lnSpcReduction="10000"/>
              </a:bodyPr>
              <a:lstStyle/>
              <a:p>
                <a:pPr marL="285750" indent="-285750">
                  <a:buFont typeface=".Apple Color Emoji UI"/>
                  <a:buChar char="🐛"/>
                </a:pPr>
                <a:r>
                  <a:rPr lang="en-US" dirty="0">
                    <a:latin typeface="National 2 Medium" panose="020B0504030502020203" pitchFamily="34" charset="77"/>
                  </a:rPr>
                  <a:t>Debugging parallel code is hard!</a:t>
                </a:r>
              </a:p>
              <a:p>
                <a:pPr marL="742950" lvl="1" indent="-285750"/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Write as </a:t>
                </a:r>
                <a:r>
                  <a:rPr lang="en-US" dirty="0">
                    <a:latin typeface="National 2 Medium" panose="020B0504030502020203" pitchFamily="34" charset="77"/>
                  </a:rPr>
                  <a:t>little parallel code</a:t>
                </a: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 as necessary</a:t>
                </a:r>
              </a:p>
              <a:p>
                <a:pPr marL="742950" lvl="1" indent="-285750"/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Avoid </a:t>
                </a:r>
                <a:r>
                  <a:rPr lang="en-US" dirty="0">
                    <a:latin typeface="National 2 Medium" panose="020B0504030502020203" pitchFamily="34" charset="77"/>
                  </a:rPr>
                  <a:t>premature optimization </a:t>
                </a: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rPr>
                          <m:t>evil</m:t>
                        </m:r>
                      </m:e>
                    </m:rad>
                  </m:oMath>
                </a14:m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)</a:t>
                </a:r>
              </a:p>
              <a:p>
                <a:pPr marL="285750" indent="-285750">
                  <a:buFont typeface=".Apple Color Emoji UI"/>
                  <a:buChar char="⏱"/>
                </a:pPr>
                <a:r>
                  <a:rPr lang="en-US" dirty="0">
                    <a:latin typeface="National 2 Medium" panose="020B0504030502020203" pitchFamily="34" charset="77"/>
                  </a:rPr>
                  <a:t>Optimize single-node </a:t>
                </a: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performance</a:t>
                </a:r>
              </a:p>
              <a:p>
                <a:pPr marL="285750" indent="-285750">
                  <a:buFont typeface=".Apple Color Emoji UI"/>
                  <a:buChar char="😎"/>
                </a:pP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Use SLURM’s </a:t>
                </a:r>
                <a:r>
                  <a:rPr lang="en-US" dirty="0">
                    <a:latin typeface="National 2 Medium" panose="020B0504030502020203" pitchFamily="34" charset="77"/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job arrays</a:t>
                </a:r>
                <a:r>
                  <a:rPr lang="en-US" dirty="0">
                    <a:latin typeface="National 2 Medium" panose="020B0504030502020203" pitchFamily="34" charset="77"/>
                  </a:rPr>
                  <a:t> </a:t>
                </a: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to scale “embarrassingly parallel” code up</a:t>
                </a:r>
              </a:p>
              <a:p>
                <a:pPr marL="742950" lvl="1" indent="-285750"/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E.g., process 100000 files by starting a job array with 100 jobs, each using one CPU and processing 1000 files</a:t>
                </a:r>
              </a:p>
              <a:p>
                <a:pPr marL="285750" indent="-285750">
                  <a:buFont typeface=".Apple Color Emoji UI"/>
                  <a:buChar char="📈"/>
                </a:pP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Make sure your code is indeed using MPI efficiently (mind </a:t>
                </a:r>
                <a:r>
                  <a:rPr lang="en-US" dirty="0">
                    <a:latin typeface="National 2 Medium" panose="020B0504030502020203" pitchFamily="34" charset="77"/>
                  </a:rPr>
                  <a:t>compiler and library versions</a:t>
                </a: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)</a:t>
                </a:r>
              </a:p>
              <a:p>
                <a:pPr marL="285750" indent="-285750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33B39D-295D-C351-F4D6-AD941AA4C8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230577" y="2365635"/>
                <a:ext cx="5636938" cy="4127304"/>
              </a:xfrm>
              <a:blipFill>
                <a:blip r:embed="rId3"/>
                <a:stretch>
                  <a:fillRect l="-2247" t="-1840" r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20A00148-33D1-9ABF-2845-F036B1B5F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 and best practices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148B8-51D1-20DD-05E4-8E7C7E9131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2810D-F176-BDD4-5FA3-DE62BA4FFF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30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5530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D08E20-8DE1-4D62-8713-3C69631DB39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519113" indent="-565150">
              <a:buFont typeface=".Apple Color Emoji UI"/>
              <a:buChar char="🧑‍💻"/>
            </a:pPr>
            <a:r>
              <a:rPr lang="en-US" dirty="0"/>
              <a:t>Try stuff!</a:t>
            </a:r>
          </a:p>
          <a:p>
            <a:pPr marL="519113" indent="-565150">
              <a:buFont typeface=".Apple Color Emoji UI"/>
              <a:buChar char="🎓"/>
            </a:pPr>
            <a:r>
              <a:rPr lang="en-US" dirty="0"/>
              <a:t>Great collection of learning resource: </a:t>
            </a:r>
            <a:r>
              <a:rPr lang="en-US" sz="2400" dirty="0">
                <a:hlinkClick r:id="rId2"/>
              </a:rPr>
              <a:t>https://researchcomputing.princeton.edu/education/external-online-resources/mpi</a:t>
            </a:r>
            <a:endParaRPr lang="en-US" sz="2400" dirty="0"/>
          </a:p>
          <a:p>
            <a:pPr marL="519113" indent="-519113">
              <a:buFont typeface=".Apple Color Emoji UI"/>
              <a:buChar char="📣"/>
            </a:pPr>
            <a:r>
              <a:rPr lang="en-US" dirty="0"/>
              <a:t>Tell us (</a:t>
            </a:r>
            <a:r>
              <a:rPr lang="en-US" dirty="0" err="1"/>
              <a:t>researchdatahelp@groups.dartmouth.edu</a:t>
            </a:r>
            <a:r>
              <a:rPr lang="en-US" dirty="0"/>
              <a:t>) how it went!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10D37B-1D7F-BE1A-BBE0-95CEA03A6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90456-8762-0E56-411F-F3B4302F372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10006-31FC-BF20-7539-BE39F0A9E6C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31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9565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8D359ED-81E1-4152-B5FF-BC60446F6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772655"/>
            <a:ext cx="10059418" cy="1312691"/>
          </a:xfrm>
        </p:spPr>
        <p:txBody>
          <a:bodyPr/>
          <a:lstStyle/>
          <a:p>
            <a:pPr algn="l"/>
            <a:r>
              <a:rPr lang="en-AU" dirty="0"/>
              <a:t>EOF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3A763-8648-4E79-A29B-28D21C77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61673-B619-48AC-86E7-428A4A84E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32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5988020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7A48A0D-ACDA-1B72-26D2-CA576390F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6425" y="2365635"/>
            <a:ext cx="3657603" cy="412730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Research Data Management</a:t>
            </a:r>
          </a:p>
          <a:p>
            <a:pPr marL="0" indent="0">
              <a:buNone/>
            </a:pPr>
            <a:r>
              <a:rPr lang="en-US" dirty="0"/>
              <a:t>Data Management Plans (DMPs) for sponsored projects</a:t>
            </a:r>
          </a:p>
          <a:p>
            <a:pPr marL="0" indent="0">
              <a:buNone/>
            </a:pPr>
            <a:r>
              <a:rPr lang="en-US" dirty="0"/>
              <a:t>Finding and using 3rd party data</a:t>
            </a:r>
          </a:p>
          <a:p>
            <a:pPr marL="0" indent="0">
              <a:buNone/>
            </a:pPr>
            <a:r>
              <a:rPr lang="en-US" dirty="0"/>
              <a:t>Collection and cleaning of data</a:t>
            </a:r>
          </a:p>
          <a:p>
            <a:pPr marL="0" indent="0">
              <a:buNone/>
            </a:pPr>
            <a:r>
              <a:rPr lang="en-US" dirty="0"/>
              <a:t>Organization and documentation</a:t>
            </a:r>
          </a:p>
          <a:p>
            <a:pPr marL="0" indent="0">
              <a:buNone/>
            </a:pPr>
            <a:r>
              <a:rPr lang="en-US" dirty="0"/>
              <a:t>Publishing and Repositories</a:t>
            </a:r>
            <a:br>
              <a:rPr lang="en-US" dirty="0"/>
            </a:b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255FF06-2CB5-C4D0-4260-EA6C29511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29597" y="2365635"/>
            <a:ext cx="3657603" cy="4127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Computational Scholarship</a:t>
            </a:r>
          </a:p>
          <a:p>
            <a:pPr marL="0" indent="0">
              <a:buNone/>
            </a:pPr>
            <a:r>
              <a:rPr lang="en-US" dirty="0"/>
              <a:t>Computational project planning </a:t>
            </a:r>
          </a:p>
          <a:p>
            <a:pPr marL="0" indent="0">
              <a:buNone/>
            </a:pPr>
            <a:r>
              <a:rPr lang="en-US" dirty="0"/>
              <a:t>Collections as Data</a:t>
            </a:r>
          </a:p>
          <a:p>
            <a:pPr marL="0" indent="0">
              <a:buNone/>
            </a:pPr>
            <a:r>
              <a:rPr lang="en-US" dirty="0"/>
              <a:t>Storytelling with data and visualizations</a:t>
            </a:r>
          </a:p>
          <a:p>
            <a:pPr marL="0" indent="0">
              <a:buNone/>
            </a:pPr>
            <a:r>
              <a:rPr lang="en-US" dirty="0"/>
              <a:t>Text and data mining</a:t>
            </a:r>
          </a:p>
          <a:p>
            <a:pPr marL="0" indent="0">
              <a:buNone/>
            </a:pPr>
            <a:r>
              <a:rPr lang="en-US" dirty="0"/>
              <a:t>Digital Humanities support</a:t>
            </a:r>
          </a:p>
          <a:p>
            <a:pPr marL="0" indent="0">
              <a:buNone/>
            </a:pPr>
            <a:r>
              <a:rPr lang="en-US" dirty="0"/>
              <a:t>Computational Pedagogy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A868607-AE9B-8ED1-AC68-AFCE637BE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About Research Data Services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862A9-3E02-EE6F-A862-F5B23FD022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8B0BB9-449D-E0B4-274F-AC088AEBD8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4</a:t>
            </a:fld>
            <a:endParaRPr lang="en-AU" dirty="0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A5368F4C-049B-235F-BE13-1E8BA5F439A8}"/>
              </a:ext>
            </a:extLst>
          </p:cNvPr>
          <p:cNvSpPr txBox="1">
            <a:spLocks/>
          </p:cNvSpPr>
          <p:nvPr/>
        </p:nvSpPr>
        <p:spPr>
          <a:xfrm>
            <a:off x="4283011" y="2365635"/>
            <a:ext cx="3657603" cy="41273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  <a:lvl2pPr marL="6400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2pPr>
            <a:lvl3pPr marL="10972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3pPr>
            <a:lvl4pPr marL="15544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baseline="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4pPr>
            <a:lvl5pPr marL="2011680" indent="-285750" algn="l" defTabSz="642974" rtl="0" eaLnBrk="1" latinLnBrk="0" hangingPunct="1">
              <a:spcBef>
                <a:spcPts val="422"/>
              </a:spcBef>
              <a:spcAft>
                <a:spcPts val="211"/>
              </a:spcAft>
              <a:buClr>
                <a:schemeClr val="accent1"/>
              </a:buClr>
              <a:buFont typeface="Arial" charset="0"/>
              <a:buChar char="•"/>
              <a:defRPr lang="en-US" sz="1406" b="0" i="0" kern="1200" baseline="0" dirty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5pPr>
            <a:lvl6pPr marL="2468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266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089666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1153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2640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Data Analysis/Visualization</a:t>
            </a:r>
          </a:p>
          <a:p>
            <a:pPr marL="0" indent="0">
              <a:buNone/>
            </a:pPr>
            <a:r>
              <a:rPr lang="en-US" dirty="0"/>
              <a:t>Textual, numeric, spatial data</a:t>
            </a:r>
          </a:p>
          <a:p>
            <a:pPr marL="0" indent="0">
              <a:buNone/>
            </a:pPr>
            <a:r>
              <a:rPr lang="en-US" dirty="0"/>
              <a:t>Reproducible research workflows</a:t>
            </a:r>
          </a:p>
          <a:p>
            <a:pPr marL="0" indent="0">
              <a:buNone/>
            </a:pPr>
            <a:r>
              <a:rPr lang="en-US" dirty="0"/>
              <a:t>Scripting in R: </a:t>
            </a:r>
            <a:r>
              <a:rPr lang="en-US" dirty="0" err="1"/>
              <a:t>tidyverse</a:t>
            </a:r>
            <a:r>
              <a:rPr lang="en-US" dirty="0"/>
              <a:t> core package (i.e. </a:t>
            </a:r>
            <a:r>
              <a:rPr lang="en-US" dirty="0" err="1"/>
              <a:t>ggplot</a:t>
            </a:r>
            <a:r>
              <a:rPr lang="en-US" dirty="0"/>
              <a:t>, </a:t>
            </a:r>
            <a:r>
              <a:rPr lang="en-US" dirty="0" err="1"/>
              <a:t>dplyr</a:t>
            </a:r>
            <a:r>
              <a:rPr lang="en-US" dirty="0"/>
              <a:t>, </a:t>
            </a:r>
            <a:r>
              <a:rPr lang="en-US" dirty="0" err="1"/>
              <a:t>tydr</a:t>
            </a:r>
            <a:r>
              <a:rPr lang="en-US" dirty="0"/>
              <a:t>, </a:t>
            </a:r>
            <a:r>
              <a:rPr lang="en-US" dirty="0" err="1"/>
              <a:t>tibble</a:t>
            </a:r>
            <a:r>
              <a:rPr lang="en-US" dirty="0"/>
              <a:t>, etc.)</a:t>
            </a:r>
          </a:p>
          <a:p>
            <a:pPr marL="0" indent="0">
              <a:buNone/>
            </a:pPr>
            <a:r>
              <a:rPr lang="en-US" dirty="0"/>
              <a:t>Scripting in Python: NumPy, SciPy, Pandas, Scikit-learn, Matplotlib, Seaborn, (OpenCV, </a:t>
            </a:r>
            <a:r>
              <a:rPr lang="en-US" dirty="0" err="1"/>
              <a:t>PyTorch</a:t>
            </a:r>
            <a:r>
              <a:rPr lang="en-US" dirty="0"/>
              <a:t>, TensorFlow, Tesseract, NLTK, etc.)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34769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7954B20-8DF3-F4C6-644C-14333118987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04800" y="2365638"/>
            <a:ext cx="11546007" cy="412730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ResearchDataHelp@groups.dartmouth.edu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C74EF21-FA60-699E-0393-2EE10F654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Work with us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761E8-EEE8-3606-A0FF-A4A0D04A1A5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E89BAE-3F21-8CCD-7FF7-215325C714D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5</a:t>
            </a:fld>
            <a:endParaRPr lang="en-AU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D2C0BBD2-2B45-CCAD-16C4-7806E1B5E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013637"/>
              </p:ext>
            </p:extLst>
          </p:nvPr>
        </p:nvGraphicFramePr>
        <p:xfrm>
          <a:off x="2032000" y="3691529"/>
          <a:ext cx="8128000" cy="1726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6230141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75708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Jeremy </a:t>
                      </a: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Mikecz</a:t>
                      </a:r>
                      <a:endParaRPr lang="en-US" b="0" i="0" dirty="0">
                        <a:solidFill>
                          <a:schemeClr val="accent1"/>
                        </a:solidFill>
                        <a:effectLst/>
                        <a:latin typeface="National 2 Medium" panose="020B0504030502020203" pitchFamily="34" charset="77"/>
                      </a:endParaRPr>
                    </a:p>
                    <a:p>
                      <a:pPr algn="ctr" rtl="0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Research Data Science Specialist</a:t>
                      </a:r>
                      <a:endParaRPr lang="en-US" b="0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ctr" rtl="0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jeremy.m.mikecz@dartmouth.edu</a:t>
                      </a:r>
                      <a:endParaRPr lang="en-US" b="0" u="none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ctr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dartgo.org/jeremyappts </a:t>
                      </a:r>
                      <a:endParaRPr lang="en-US" u="none" dirty="0">
                        <a:solidFill>
                          <a:schemeClr val="accent1"/>
                        </a:solidFill>
                        <a:latin typeface="National 2" panose="020B0504030502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Simon Stone</a:t>
                      </a:r>
                    </a:p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Research Data Science Specialist</a:t>
                      </a:r>
                    </a:p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simon.stone@dartmouth.edu</a:t>
                      </a:r>
                      <a:endParaRPr lang="en-US" sz="1266" b="0" i="0" u="none" strike="noStrike" kern="1200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  <a:ea typeface="+mn-ea"/>
                        <a:cs typeface="+mn-cs"/>
                      </a:endParaRPr>
                    </a:p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dartgo.org</a:t>
                      </a: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meetwithsimon</a:t>
                      </a:r>
                      <a:endParaRPr lang="en-US" sz="1266" b="0" i="0" u="none" strike="noStrike" kern="1200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151502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Lora </a:t>
                      </a: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Leligdon</a:t>
                      </a:r>
                      <a:endParaRPr lang="en-US" sz="1266" b="0" i="0" u="none" strike="noStrike" kern="1200" dirty="0">
                        <a:solidFill>
                          <a:schemeClr val="accent1"/>
                        </a:solidFill>
                        <a:effectLst/>
                        <a:latin typeface="National 2 Medium" panose="020B0504030502020203" pitchFamily="34" charset="77"/>
                        <a:ea typeface="+mn-ea"/>
                        <a:cs typeface="+mn-cs"/>
                      </a:endParaRPr>
                    </a:p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Head of Research Data Services</a:t>
                      </a:r>
                    </a:p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lora.c.leligdon@dartmouth.edu</a:t>
                      </a:r>
                    </a:p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dartgo.org/lora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812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17054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510" y="1990836"/>
            <a:ext cx="5012490" cy="450210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AU" dirty="0">
                <a:latin typeface="National 2 Medium" panose="020B0504030502020203" pitchFamily="34" charset="77"/>
              </a:rPr>
              <a:t>Task:</a:t>
            </a:r>
          </a:p>
          <a:p>
            <a:pPr marL="0" lvl="0" indent="0">
              <a:buNone/>
            </a:pPr>
            <a:r>
              <a:rPr lang="en-AU" dirty="0"/>
              <a:t>	Find Waldo as fast as possible!</a:t>
            </a:r>
          </a:p>
          <a:p>
            <a:pPr marL="0" lvl="0" indent="0">
              <a:buNone/>
            </a:pPr>
            <a:endParaRPr lang="en-AU" dirty="0">
              <a:latin typeface="National 2 Medium" panose="020B0504030502020203" pitchFamily="34" charset="77"/>
            </a:endParaRPr>
          </a:p>
          <a:p>
            <a:pPr marL="0" lvl="0" indent="0">
              <a:buNone/>
            </a:pPr>
            <a:r>
              <a:rPr lang="en-AU" dirty="0">
                <a:latin typeface="National 2 Medium" panose="020B0504030502020203" pitchFamily="34" charset="77"/>
              </a:rPr>
              <a:t>Resources:</a:t>
            </a:r>
          </a:p>
          <a:p>
            <a:pPr marL="285750" lvl="0" indent="-285750">
              <a:buFont typeface=".Apple Color Emoji UI"/>
              <a:buChar char="👥"/>
            </a:pPr>
            <a:r>
              <a:rPr lang="en-AU" dirty="0"/>
              <a:t>8 people in the same room</a:t>
            </a:r>
          </a:p>
          <a:p>
            <a:pPr marL="285750" lvl="0" indent="-285750">
              <a:buFont typeface=".Apple Color Emoji UI"/>
              <a:buChar char="💻"/>
            </a:pPr>
            <a:r>
              <a:rPr lang="en-AU" dirty="0"/>
              <a:t>1 laptop</a:t>
            </a:r>
          </a:p>
          <a:p>
            <a:pPr marL="285750" lvl="0" indent="-285750">
              <a:buFontTx/>
              <a:buChar char="-"/>
            </a:pPr>
            <a:endParaRPr lang="en-AU" dirty="0"/>
          </a:p>
          <a:p>
            <a:pPr marL="0" lvl="0" indent="0">
              <a:buNone/>
            </a:pPr>
            <a:r>
              <a:rPr lang="en-AU" dirty="0">
                <a:latin typeface="National 2 Medium" panose="020B0504030502020203" pitchFamily="34" charset="77"/>
              </a:rPr>
              <a:t>What would be a good strategy to perform this task?</a:t>
            </a:r>
          </a:p>
          <a:p>
            <a:pPr marL="285750" indent="-285750">
              <a:buFont typeface=".Apple Color Emoji UI"/>
              <a:buChar char="🔎"/>
            </a:pPr>
            <a:r>
              <a:rPr lang="en-AU" dirty="0">
                <a:latin typeface="National 2" panose="020B0504030502020203" pitchFamily="34" charset="77"/>
              </a:rPr>
              <a:t>Have each person focus on one section of the image</a:t>
            </a:r>
          </a:p>
        </p:txBody>
      </p:sp>
      <p:pic>
        <p:nvPicPr>
          <p:cNvPr id="5" name="Picture 4" descr="A picture containing bedclothes&#10;&#10;Description automatically generated">
            <a:extLst>
              <a:ext uri="{FF2B5EF4-FFF2-40B4-BE49-F238E27FC236}">
                <a16:creationId xmlns:a16="http://schemas.microsoft.com/office/drawing/2014/main" id="{1D6D9818-81A1-7376-9397-EEC92A40D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281" y="1990836"/>
            <a:ext cx="6499690" cy="4127303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425" y="1391441"/>
            <a:ext cx="4341744" cy="513560"/>
          </a:xfrm>
        </p:spPr>
        <p:txBody>
          <a:bodyPr anchor="t">
            <a:normAutofit/>
          </a:bodyPr>
          <a:lstStyle/>
          <a:p>
            <a:r>
              <a:rPr lang="en-AU" dirty="0"/>
              <a:t>Thought experiment I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5ABB7-5588-42EF-8D92-0F30E41B7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83047" y="184261"/>
            <a:ext cx="7425906" cy="217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AU"/>
              <a:t>Massively parallel computing with MPI in Python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80B98-D3D9-4A36-AB55-82F72DC4C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917DE0E-AFB1-41FD-BC35-27DB61CA125F}" type="slidenum">
              <a:rPr lang="en-AU" smtClean="0"/>
              <a:pPr>
                <a:spcAft>
                  <a:spcPts val="600"/>
                </a:spcAft>
              </a:pPr>
              <a:t>6</a:t>
            </a:fld>
            <a:endParaRPr lang="en-AU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7E46FC4-8D77-8386-D848-772A7AEC3A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04125"/>
              </p:ext>
            </p:extLst>
          </p:nvPr>
        </p:nvGraphicFramePr>
        <p:xfrm>
          <a:off x="5368280" y="1990836"/>
          <a:ext cx="6496780" cy="4127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4195">
                  <a:extLst>
                    <a:ext uri="{9D8B030D-6E8A-4147-A177-3AD203B41FA5}">
                      <a16:colId xmlns:a16="http://schemas.microsoft.com/office/drawing/2014/main" val="963249483"/>
                    </a:ext>
                  </a:extLst>
                </a:gridCol>
                <a:gridCol w="1624195">
                  <a:extLst>
                    <a:ext uri="{9D8B030D-6E8A-4147-A177-3AD203B41FA5}">
                      <a16:colId xmlns:a16="http://schemas.microsoft.com/office/drawing/2014/main" val="3062077476"/>
                    </a:ext>
                  </a:extLst>
                </a:gridCol>
                <a:gridCol w="1624195">
                  <a:extLst>
                    <a:ext uri="{9D8B030D-6E8A-4147-A177-3AD203B41FA5}">
                      <a16:colId xmlns:a16="http://schemas.microsoft.com/office/drawing/2014/main" val="2017479907"/>
                    </a:ext>
                  </a:extLst>
                </a:gridCol>
                <a:gridCol w="1624195">
                  <a:extLst>
                    <a:ext uri="{9D8B030D-6E8A-4147-A177-3AD203B41FA5}">
                      <a16:colId xmlns:a16="http://schemas.microsoft.com/office/drawing/2014/main" val="2451446805"/>
                    </a:ext>
                  </a:extLst>
                </a:gridCol>
              </a:tblGrid>
              <a:tr h="2063652">
                <a:tc>
                  <a:txBody>
                    <a:bodyPr/>
                    <a:lstStyle/>
                    <a:p>
                      <a:pPr marL="0" algn="ctr" defTabSz="642974" rtl="0" eaLnBrk="1" latinLnBrk="0" hangingPunct="1"/>
                      <a:r>
                        <a:rPr lang="en-US" sz="4400" b="1" i="0" kern="1200" dirty="0">
                          <a:solidFill>
                            <a:sysClr val="windowText" lastClr="000000"/>
                          </a:solidFill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P0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i="0" kern="1200" dirty="0">
                          <a:solidFill>
                            <a:sysClr val="windowText" lastClr="000000"/>
                          </a:solidFill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P1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42974" rtl="0" eaLnBrk="1" latinLnBrk="0" hangingPunct="1"/>
                      <a:r>
                        <a:rPr lang="en-US" sz="4400" b="1" i="0" kern="1200" dirty="0">
                          <a:solidFill>
                            <a:sysClr val="windowText" lastClr="000000"/>
                          </a:solidFill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P2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42974" rtl="0" eaLnBrk="1" latinLnBrk="0" hangingPunct="1"/>
                      <a:r>
                        <a:rPr lang="en-US" sz="4400" b="1" i="0" kern="1200" dirty="0">
                          <a:solidFill>
                            <a:sysClr val="windowText" lastClr="000000"/>
                          </a:solidFill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P3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7431528"/>
                  </a:ext>
                </a:extLst>
              </a:tr>
              <a:tr h="2063652">
                <a:tc>
                  <a:txBody>
                    <a:bodyPr/>
                    <a:lstStyle/>
                    <a:p>
                      <a:pPr marL="0" marR="0" lvl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i="0" kern="1200" dirty="0">
                          <a:solidFill>
                            <a:sysClr val="windowText" lastClr="000000"/>
                          </a:solidFill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P4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i="0" kern="1200" dirty="0">
                          <a:solidFill>
                            <a:sysClr val="windowText" lastClr="000000"/>
                          </a:solidFill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P5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i="0" kern="1200" dirty="0">
                          <a:solidFill>
                            <a:sysClr val="windowText" lastClr="000000"/>
                          </a:solidFill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P6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42974" rtl="0" eaLnBrk="1" latinLnBrk="0" hangingPunct="1"/>
                      <a:r>
                        <a:rPr lang="en-US" sz="4400" b="1" i="0" kern="1200" dirty="0">
                          <a:solidFill>
                            <a:sysClr val="windowText" lastClr="000000"/>
                          </a:solidFill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P7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198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7660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510" y="1990836"/>
            <a:ext cx="5012490" cy="4502105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AU" dirty="0">
                <a:latin typeface="National 2 Medium" panose="020B0504030502020203" pitchFamily="34" charset="77"/>
              </a:rPr>
              <a:t>Task:</a:t>
            </a:r>
          </a:p>
          <a:p>
            <a:pPr marL="0" lvl="0" indent="0">
              <a:buNone/>
            </a:pPr>
            <a:r>
              <a:rPr lang="en-AU" dirty="0"/>
              <a:t>	Find Waldo as fast as possible!</a:t>
            </a:r>
          </a:p>
          <a:p>
            <a:pPr marL="0" lvl="0" indent="0">
              <a:buNone/>
            </a:pPr>
            <a:endParaRPr lang="en-AU" dirty="0">
              <a:latin typeface="National 2 Medium" panose="020B0504030502020203" pitchFamily="34" charset="77"/>
            </a:endParaRPr>
          </a:p>
          <a:p>
            <a:pPr marL="0" lvl="0" indent="0">
              <a:buNone/>
            </a:pPr>
            <a:r>
              <a:rPr lang="en-AU" dirty="0">
                <a:latin typeface="National 2 Medium" panose="020B0504030502020203" pitchFamily="34" charset="77"/>
              </a:rPr>
              <a:t>Resources:</a:t>
            </a:r>
          </a:p>
          <a:p>
            <a:pPr marL="285750" lvl="0" indent="-285750">
              <a:buFont typeface=".Apple Color Emoji UI"/>
              <a:buChar char="👥"/>
            </a:pPr>
            <a:r>
              <a:rPr lang="en-AU" dirty="0"/>
              <a:t>64 people in 64 different places</a:t>
            </a:r>
          </a:p>
          <a:p>
            <a:pPr marL="285750" lvl="0" indent="-285750">
              <a:buFont typeface=".Apple Color Emoji UI"/>
              <a:buChar char="💻"/>
            </a:pPr>
            <a:r>
              <a:rPr lang="en-AU" dirty="0"/>
              <a:t>64 laptops</a:t>
            </a:r>
          </a:p>
          <a:p>
            <a:pPr marL="285750" lvl="0" indent="-285750">
              <a:buFontTx/>
              <a:buChar char="-"/>
            </a:pPr>
            <a:endParaRPr lang="en-AU" dirty="0"/>
          </a:p>
          <a:p>
            <a:pPr marL="0" lvl="0" indent="0">
              <a:buNone/>
            </a:pPr>
            <a:r>
              <a:rPr lang="en-AU" dirty="0">
                <a:latin typeface="National 2 Medium" panose="020B0504030502020203" pitchFamily="34" charset="77"/>
              </a:rPr>
              <a:t>What would be a good strategy to perform this task?</a:t>
            </a:r>
          </a:p>
          <a:p>
            <a:pPr marL="285750" indent="-285750">
              <a:buFont typeface=".Apple Color Emoji UI"/>
              <a:buChar char="✉️"/>
            </a:pPr>
            <a:r>
              <a:rPr lang="en-AU" dirty="0">
                <a:latin typeface="National 2" panose="020B0504030502020203" pitchFamily="34" charset="77"/>
              </a:rPr>
              <a:t>Send each person a section of the image</a:t>
            </a:r>
          </a:p>
          <a:p>
            <a:pPr marL="285750" indent="-285750">
              <a:buFont typeface=".Apple Color Emoji UI"/>
              <a:buChar char="🔎"/>
            </a:pPr>
            <a:r>
              <a:rPr lang="en-AU" dirty="0">
                <a:latin typeface="National 2" panose="020B0504030502020203" pitchFamily="34" charset="77"/>
              </a:rPr>
              <a:t>Have each person search through their section</a:t>
            </a:r>
          </a:p>
          <a:p>
            <a:pPr marL="285750" indent="-285750">
              <a:buFont typeface=".Apple Color Emoji UI"/>
              <a:buChar char="📨"/>
            </a:pPr>
            <a:r>
              <a:rPr lang="en-AU" dirty="0">
                <a:latin typeface="National 2" panose="020B0504030502020203" pitchFamily="34" charset="77"/>
              </a:rPr>
              <a:t>Wait for the results to come back</a:t>
            </a:r>
          </a:p>
        </p:txBody>
      </p:sp>
      <p:pic>
        <p:nvPicPr>
          <p:cNvPr id="5" name="Picture 4" descr="A picture containing bedclothes&#10;&#10;Description automatically generated">
            <a:extLst>
              <a:ext uri="{FF2B5EF4-FFF2-40B4-BE49-F238E27FC236}">
                <a16:creationId xmlns:a16="http://schemas.microsoft.com/office/drawing/2014/main" id="{1D6D9818-81A1-7376-9397-EEC92A40D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281" y="1990836"/>
            <a:ext cx="6499690" cy="4127303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425" y="1391441"/>
            <a:ext cx="4341744" cy="513560"/>
          </a:xfrm>
        </p:spPr>
        <p:txBody>
          <a:bodyPr anchor="t">
            <a:normAutofit/>
          </a:bodyPr>
          <a:lstStyle/>
          <a:p>
            <a:r>
              <a:rPr lang="en-AU" dirty="0"/>
              <a:t>Thought experiment II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5ABB7-5588-42EF-8D92-0F30E41B7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83047" y="184261"/>
            <a:ext cx="7425906" cy="217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AU"/>
              <a:t>Massively parallel computing with MPI in Python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80B98-D3D9-4A36-AB55-82F72DC4C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917DE0E-AFB1-41FD-BC35-27DB61CA125F}" type="slidenum">
              <a:rPr lang="en-AU" smtClean="0"/>
              <a:pPr>
                <a:spcAft>
                  <a:spcPts val="600"/>
                </a:spcAft>
              </a:pPr>
              <a:t>7</a:t>
            </a:fld>
            <a:endParaRPr lang="en-AU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2EC83A2-E5A6-295A-66DB-FCB75CA4AE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682141"/>
              </p:ext>
            </p:extLst>
          </p:nvPr>
        </p:nvGraphicFramePr>
        <p:xfrm>
          <a:off x="5368281" y="1990835"/>
          <a:ext cx="6496776" cy="4127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097">
                  <a:extLst>
                    <a:ext uri="{9D8B030D-6E8A-4147-A177-3AD203B41FA5}">
                      <a16:colId xmlns:a16="http://schemas.microsoft.com/office/drawing/2014/main" val="2058034038"/>
                    </a:ext>
                  </a:extLst>
                </a:gridCol>
                <a:gridCol w="812097">
                  <a:extLst>
                    <a:ext uri="{9D8B030D-6E8A-4147-A177-3AD203B41FA5}">
                      <a16:colId xmlns:a16="http://schemas.microsoft.com/office/drawing/2014/main" val="642114793"/>
                    </a:ext>
                  </a:extLst>
                </a:gridCol>
                <a:gridCol w="812097">
                  <a:extLst>
                    <a:ext uri="{9D8B030D-6E8A-4147-A177-3AD203B41FA5}">
                      <a16:colId xmlns:a16="http://schemas.microsoft.com/office/drawing/2014/main" val="2137411658"/>
                    </a:ext>
                  </a:extLst>
                </a:gridCol>
                <a:gridCol w="812097">
                  <a:extLst>
                    <a:ext uri="{9D8B030D-6E8A-4147-A177-3AD203B41FA5}">
                      <a16:colId xmlns:a16="http://schemas.microsoft.com/office/drawing/2014/main" val="363396857"/>
                    </a:ext>
                  </a:extLst>
                </a:gridCol>
                <a:gridCol w="812097">
                  <a:extLst>
                    <a:ext uri="{9D8B030D-6E8A-4147-A177-3AD203B41FA5}">
                      <a16:colId xmlns:a16="http://schemas.microsoft.com/office/drawing/2014/main" val="3664776460"/>
                    </a:ext>
                  </a:extLst>
                </a:gridCol>
                <a:gridCol w="812097">
                  <a:extLst>
                    <a:ext uri="{9D8B030D-6E8A-4147-A177-3AD203B41FA5}">
                      <a16:colId xmlns:a16="http://schemas.microsoft.com/office/drawing/2014/main" val="3660528198"/>
                    </a:ext>
                  </a:extLst>
                </a:gridCol>
                <a:gridCol w="812097">
                  <a:extLst>
                    <a:ext uri="{9D8B030D-6E8A-4147-A177-3AD203B41FA5}">
                      <a16:colId xmlns:a16="http://schemas.microsoft.com/office/drawing/2014/main" val="3368294513"/>
                    </a:ext>
                  </a:extLst>
                </a:gridCol>
                <a:gridCol w="812097">
                  <a:extLst>
                    <a:ext uri="{9D8B030D-6E8A-4147-A177-3AD203B41FA5}">
                      <a16:colId xmlns:a16="http://schemas.microsoft.com/office/drawing/2014/main" val="3880027819"/>
                    </a:ext>
                  </a:extLst>
                </a:gridCol>
              </a:tblGrid>
              <a:tr h="5159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3399435"/>
                  </a:ext>
                </a:extLst>
              </a:tr>
              <a:tr h="5159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3172485"/>
                  </a:ext>
                </a:extLst>
              </a:tr>
              <a:tr h="5159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759885"/>
                  </a:ext>
                </a:extLst>
              </a:tr>
              <a:tr h="5159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3106554"/>
                  </a:ext>
                </a:extLst>
              </a:tr>
              <a:tr h="5159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382523"/>
                  </a:ext>
                </a:extLst>
              </a:tr>
              <a:tr h="5159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128610"/>
                  </a:ext>
                </a:extLst>
              </a:tr>
              <a:tr h="5159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259068"/>
                  </a:ext>
                </a:extLst>
              </a:tr>
              <a:tr h="5159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7260432"/>
                  </a:ext>
                </a:extLst>
              </a:tr>
            </a:tbl>
          </a:graphicData>
        </a:graphic>
      </p:graphicFrame>
      <p:sp>
        <p:nvSpPr>
          <p:cNvPr id="10" name="Explosion 1 9">
            <a:extLst>
              <a:ext uri="{FF2B5EF4-FFF2-40B4-BE49-F238E27FC236}">
                <a16:creationId xmlns:a16="http://schemas.microsoft.com/office/drawing/2014/main" id="{8C8379B9-AFD2-8095-BE95-B8942006547C}"/>
              </a:ext>
            </a:extLst>
          </p:cNvPr>
          <p:cNvSpPr/>
          <p:nvPr/>
        </p:nvSpPr>
        <p:spPr>
          <a:xfrm rot="19993215">
            <a:off x="3262817" y="2193932"/>
            <a:ext cx="1600200" cy="1334474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/>
              <a:t> Crowdsourced </a:t>
            </a:r>
            <a:br>
              <a:rPr lang="en-US" sz="1200" dirty="0"/>
            </a:br>
            <a:r>
              <a:rPr lang="en-US" sz="1200" dirty="0"/>
              <a:t>edition!!!</a:t>
            </a:r>
          </a:p>
        </p:txBody>
      </p:sp>
    </p:spTree>
    <p:extLst>
      <p:ext uri="{BB962C8B-B14F-4D97-AF65-F5344CB8AC3E}">
        <p14:creationId xmlns:p14="http://schemas.microsoft.com/office/powerpoint/2010/main" val="127657530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7B02613-CA97-1B36-A378-6EB2B89376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Version I: Multiple workers, single room</a:t>
            </a:r>
          </a:p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Pros:</a:t>
            </a:r>
          </a:p>
          <a:p>
            <a:pPr marL="285750" indent="-285750">
              <a:buFont typeface=".Apple Color Emoji UI"/>
              <a:buChar char="🍰"/>
            </a:pPr>
            <a:r>
              <a:rPr lang="en-US" dirty="0">
                <a:latin typeface="National 2" panose="020B0504030502020203" pitchFamily="34" charset="77"/>
              </a:rPr>
              <a:t>Simple implementation</a:t>
            </a:r>
          </a:p>
          <a:p>
            <a:pPr marL="285750" indent="-285750">
              <a:buFont typeface=".Apple Color Emoji UI"/>
              <a:buChar char="🎯"/>
            </a:pPr>
            <a:r>
              <a:rPr lang="en-US" dirty="0">
                <a:latin typeface="National 2" panose="020B0504030502020203" pitchFamily="34" charset="77"/>
              </a:rPr>
              <a:t>Low overhead</a:t>
            </a:r>
            <a:endParaRPr lang="en-US" dirty="0">
              <a:latin typeface="National 2 Medium" panose="020B0504030502020203" pitchFamily="34" charset="77"/>
            </a:endParaRPr>
          </a:p>
          <a:p>
            <a:pPr marL="0" indent="0">
              <a:buNone/>
            </a:pPr>
            <a:endParaRPr lang="en-US" dirty="0">
              <a:latin typeface="National 2 Medium" panose="020B0504030502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Cons:</a:t>
            </a:r>
          </a:p>
          <a:p>
            <a:pPr marL="285750" indent="-285750">
              <a:buFont typeface=".Apple Color Emoji UI"/>
              <a:buChar char="🪫"/>
            </a:pPr>
            <a:r>
              <a:rPr lang="en-US" dirty="0">
                <a:latin typeface="National 2" panose="020B0504030502020203" pitchFamily="34" charset="77"/>
              </a:rPr>
              <a:t>Limited by finite local resources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D29156-B5DD-CA16-EBA3-CF7E273C88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Version II: Multiple workers, multiple rooms</a:t>
            </a:r>
          </a:p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Pros:</a:t>
            </a:r>
          </a:p>
          <a:p>
            <a:pPr marL="285750" indent="-285750">
              <a:buFont typeface=".Apple Color Emoji UI"/>
              <a:buChar char="🚀"/>
            </a:pPr>
            <a:r>
              <a:rPr lang="en-US" dirty="0">
                <a:latin typeface="National 2" panose="020B0504030502020203" pitchFamily="34" charset="77"/>
              </a:rPr>
              <a:t>Virtually unlimited scaling</a:t>
            </a:r>
          </a:p>
          <a:p>
            <a:pPr marL="0" indent="0">
              <a:buNone/>
            </a:pPr>
            <a:endParaRPr lang="en-US" dirty="0">
              <a:latin typeface="National 2 Medium" panose="020B0504030502020203" pitchFamily="34" charset="77"/>
            </a:endParaRPr>
          </a:p>
          <a:p>
            <a:pPr marL="0" indent="0">
              <a:buNone/>
            </a:pPr>
            <a:endParaRPr lang="en-US" dirty="0">
              <a:latin typeface="National 2 Medium" panose="020B0504030502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Cons:</a:t>
            </a:r>
          </a:p>
          <a:p>
            <a:pPr marL="285750" indent="-285750">
              <a:buFont typeface=".Apple Color Emoji UI"/>
              <a:buChar char="🏗"/>
            </a:pPr>
            <a:r>
              <a:rPr lang="en-US" dirty="0">
                <a:latin typeface="National 2" panose="020B0504030502020203" pitchFamily="34" charset="77"/>
              </a:rPr>
              <a:t>More complex implementation</a:t>
            </a:r>
          </a:p>
          <a:p>
            <a:pPr marL="285750" indent="-285750">
              <a:buFont typeface=".Apple Color Emoji UI"/>
              <a:buChar char="💬"/>
            </a:pPr>
            <a:r>
              <a:rPr lang="en-US" dirty="0">
                <a:latin typeface="National 2" panose="020B0504030502020203" pitchFamily="34" charset="77"/>
              </a:rPr>
              <a:t>Communication between workers causes overhead</a:t>
            </a:r>
          </a:p>
          <a:p>
            <a:pPr marL="0" indent="0">
              <a:buNone/>
            </a:pPr>
            <a:endParaRPr lang="en-US" dirty="0">
              <a:latin typeface="National 2 Medium" panose="020B0504030502020203" pitchFamily="34" charset="77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9DB46E0-B6C1-3C10-2C5F-3209AE91D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DD7653-DBEC-A46F-31D3-BDECB0308F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221B02-64BE-2EA6-DBDA-35265F9C88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8</a:t>
            </a:fld>
            <a:endParaRPr lang="en-AU" dirty="0"/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01ADB254-E209-AE63-A8DB-68D818999AD0}"/>
              </a:ext>
            </a:extLst>
          </p:cNvPr>
          <p:cNvSpPr txBox="1">
            <a:spLocks/>
          </p:cNvSpPr>
          <p:nvPr/>
        </p:nvSpPr>
        <p:spPr>
          <a:xfrm>
            <a:off x="336425" y="1391440"/>
            <a:ext cx="11546007" cy="92350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64297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0" i="0" kern="1200">
                <a:solidFill>
                  <a:schemeClr val="accent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r>
              <a:rPr lang="en-US" dirty="0"/>
              <a:t>Comparison </a:t>
            </a:r>
          </a:p>
          <a:p>
            <a:r>
              <a:rPr lang="en-US" dirty="0"/>
              <a:t>of shared-memory and distributed parallelism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A67BF7-D15C-61CD-FDB1-8BFED6085A87}"/>
              </a:ext>
            </a:extLst>
          </p:cNvPr>
          <p:cNvSpPr txBox="1"/>
          <p:nvPr/>
        </p:nvSpPr>
        <p:spPr>
          <a:xfrm>
            <a:off x="2029216" y="2350373"/>
            <a:ext cx="838200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National 2 Medium" panose="020B0504030502020203" pitchFamily="34" charset="77"/>
              </a:rPr>
              <a:t>CPUs,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0AE375-787C-D133-1B7A-26C87A85BA9A}"/>
              </a:ext>
            </a:extLst>
          </p:cNvPr>
          <p:cNvSpPr txBox="1"/>
          <p:nvPr/>
        </p:nvSpPr>
        <p:spPr>
          <a:xfrm>
            <a:off x="8001000" y="2350373"/>
            <a:ext cx="838200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National 2 Medium" panose="020B0504030502020203" pitchFamily="34" charset="77"/>
              </a:rPr>
              <a:t>CPUs,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710A47-C7D4-F372-ECBB-6A487EBA4932}"/>
              </a:ext>
            </a:extLst>
          </p:cNvPr>
          <p:cNvSpPr txBox="1"/>
          <p:nvPr/>
        </p:nvSpPr>
        <p:spPr>
          <a:xfrm>
            <a:off x="3488498" y="2350373"/>
            <a:ext cx="778701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National 2 Medium" panose="020B0504030502020203" pitchFamily="34" charset="77"/>
              </a:rPr>
              <a:t>node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F035F2-3412-6548-B785-2D5BAC45B7CB}"/>
              </a:ext>
            </a:extLst>
          </p:cNvPr>
          <p:cNvSpPr txBox="1"/>
          <p:nvPr/>
        </p:nvSpPr>
        <p:spPr>
          <a:xfrm>
            <a:off x="9682618" y="2350373"/>
            <a:ext cx="832981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National 2 Medium" panose="020B0504030502020203" pitchFamily="34" charset="77"/>
              </a:rPr>
              <a:t>nodes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60EA1C-0734-3B3C-C3B1-4F54E79DA51B}"/>
              </a:ext>
            </a:extLst>
          </p:cNvPr>
          <p:cNvSpPr txBox="1"/>
          <p:nvPr/>
        </p:nvSpPr>
        <p:spPr>
          <a:xfrm>
            <a:off x="1232641" y="6019800"/>
            <a:ext cx="3269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National 2 Medium" panose="020B0504030502020203" pitchFamily="34" charset="77"/>
              </a:rPr>
              <a:t>OpenMP, C++11 threads, </a:t>
            </a:r>
            <a:r>
              <a:rPr lang="en-US" sz="1600" dirty="0" err="1">
                <a:solidFill>
                  <a:schemeClr val="accent1"/>
                </a:solidFill>
                <a:latin typeface="National 2 Medium" panose="020B0504030502020203" pitchFamily="34" charset="77"/>
              </a:rPr>
              <a:t>joblib</a:t>
            </a:r>
            <a:r>
              <a:rPr lang="en-US" sz="1600" dirty="0">
                <a:solidFill>
                  <a:schemeClr val="accent1"/>
                </a:solidFill>
                <a:latin typeface="National 2 Medium" panose="020B0504030502020203" pitchFamily="34" charset="77"/>
              </a:rPr>
              <a:t>, 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C77C7E-B04E-0E5F-6469-5ECFEAA28E56}"/>
              </a:ext>
            </a:extLst>
          </p:cNvPr>
          <p:cNvSpPr txBox="1"/>
          <p:nvPr/>
        </p:nvSpPr>
        <p:spPr>
          <a:xfrm>
            <a:off x="8154642" y="6014375"/>
            <a:ext cx="5309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National 2 Medium" panose="020B0504030502020203" pitchFamily="34" charset="77"/>
              </a:rPr>
              <a:t>MPI</a:t>
            </a:r>
          </a:p>
        </p:txBody>
      </p:sp>
    </p:spTree>
    <p:extLst>
      <p:ext uri="{BB962C8B-B14F-4D97-AF65-F5344CB8AC3E}">
        <p14:creationId xmlns:p14="http://schemas.microsoft.com/office/powerpoint/2010/main" val="13055691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DDB33E-DB0A-06D7-B778-D0D01BB6ED7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t">
            <a:normAutofit/>
          </a:bodyPr>
          <a:lstStyle/>
          <a:p>
            <a:pPr marL="4762" indent="0">
              <a:buSzPct val="75000"/>
              <a:buNone/>
            </a:pPr>
            <a:r>
              <a:rPr lang="en-US" dirty="0">
                <a:latin typeface="National 2 Medium" panose="020B0504030502020203" pitchFamily="34" charset="77"/>
              </a:rPr>
              <a:t>MPI: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Standard for a </a:t>
            </a:r>
            <a:r>
              <a:rPr lang="en-US" dirty="0">
                <a:latin typeface="National 2 Medium" panose="020B0504030502020203" pitchFamily="34" charset="77"/>
              </a:rPr>
              <a:t>Message Passing Interface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(currently version 4)</a:t>
            </a:r>
          </a:p>
          <a:p>
            <a:pPr marL="4762" indent="0">
              <a:buSzPct val="75000"/>
              <a:buNone/>
            </a:pPr>
            <a:r>
              <a:rPr lang="en-US" dirty="0">
                <a:latin typeface="National 2 Medium" panose="020B0504030502020203" pitchFamily="34" charset="77"/>
              </a:rPr>
              <a:t>Defines:</a:t>
            </a:r>
          </a:p>
          <a:p>
            <a:pPr marL="461962" indent="-457200">
              <a:buSzPct val="75000"/>
              <a:buFont typeface=".Apple Color Emoji UI"/>
              <a:buChar char="📝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Ways for </a:t>
            </a:r>
            <a:r>
              <a:rPr lang="en-US" dirty="0">
                <a:latin typeface="National 2 Medium" panose="020B0504030502020203" pitchFamily="34" charset="77"/>
              </a:rPr>
              <a:t>exchanging messages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between</a:t>
            </a:r>
            <a:r>
              <a:rPr lang="en-US" dirty="0">
                <a:latin typeface="National 2 Medium" panose="020B0504030502020203" pitchFamily="34" charset="77"/>
              </a:rPr>
              <a:t> processes</a:t>
            </a:r>
          </a:p>
          <a:p>
            <a:pPr marL="461962" indent="-457200">
              <a:lnSpc>
                <a:spcPct val="150000"/>
              </a:lnSpc>
              <a:buSzPct val="75000"/>
              <a:buFont typeface=".Apple Color Emoji UI"/>
              <a:buChar char="📦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Messages can contain </a:t>
            </a:r>
            <a:r>
              <a:rPr lang="en-US" dirty="0">
                <a:latin typeface="National 2 Medium" panose="020B0504030502020203" pitchFamily="34" charset="77"/>
              </a:rPr>
              <a:t>flow control signals, data,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and</a:t>
            </a:r>
            <a:r>
              <a:rPr lang="en-US" dirty="0">
                <a:latin typeface="National 2 Medium" panose="020B0504030502020203" pitchFamily="34" charset="77"/>
              </a:rPr>
              <a:t> additional info</a:t>
            </a:r>
          </a:p>
          <a:p>
            <a:pPr marL="461962" indent="-457200">
              <a:lnSpc>
                <a:spcPct val="150000"/>
              </a:lnSpc>
              <a:buSzPct val="75000"/>
              <a:buFont typeface=".Apple Color Emoji UI"/>
              <a:buChar char="🛠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Implemented by </a:t>
            </a:r>
            <a:r>
              <a:rPr lang="en-US" dirty="0">
                <a:latin typeface="National 2 Medium" panose="020B0504030502020203" pitchFamily="34" charset="77"/>
              </a:rPr>
              <a:t>various C/C++/Fortran libraries</a:t>
            </a:r>
          </a:p>
          <a:p>
            <a:pPr marL="919162" lvl="1" indent="-457200">
              <a:lnSpc>
                <a:spcPct val="70000"/>
              </a:lnSpc>
              <a:buSzPct val="75000"/>
            </a:pPr>
            <a:r>
              <a:rPr lang="en-US" dirty="0">
                <a:latin typeface="National 2" panose="020B0504030502020203" pitchFamily="34" charset="77"/>
              </a:rPr>
              <a:t>Open MPI, MPICH, MVAPICH2, Intel MPI, 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C3D70B-F697-CE72-CC1A-0129AD1DD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MPI?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73267-12C3-5AF1-40CD-D6E195026C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D214A-B78A-621F-824E-1B58D4E120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9</a:t>
            </a:fld>
            <a:endParaRPr lang="en-AU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EF443D6-5466-3BB3-A120-9199148436D5}"/>
              </a:ext>
            </a:extLst>
          </p:cNvPr>
          <p:cNvGrpSpPr/>
          <p:nvPr/>
        </p:nvGrpSpPr>
        <p:grpSpPr>
          <a:xfrm>
            <a:off x="6629400" y="4114800"/>
            <a:ext cx="2856167" cy="460177"/>
            <a:chOff x="7238651" y="4084900"/>
            <a:chExt cx="2896297" cy="46017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FDF976-55F9-5C19-7BB5-566FC544AB11}"/>
                </a:ext>
              </a:extLst>
            </p:cNvPr>
            <p:cNvSpPr txBox="1"/>
            <p:nvPr/>
          </p:nvSpPr>
          <p:spPr>
            <a:xfrm>
              <a:off x="7238651" y="4237300"/>
              <a:ext cx="2896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National 2" panose="020B0504030502020203" pitchFamily="34" charset="77"/>
                </a:rPr>
                <a:t>CPUs, cores, threads, HPC nodes</a:t>
              </a:r>
            </a:p>
          </p:txBody>
        </p:sp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19EFAFA-92E8-C4BD-FA9E-A017BD49913E}"/>
                </a:ext>
              </a:extLst>
            </p:cNvPr>
            <p:cNvSpPr/>
            <p:nvPr/>
          </p:nvSpPr>
          <p:spPr>
            <a:xfrm rot="5400000">
              <a:off x="8611543" y="3330172"/>
              <a:ext cx="190500" cy="1699955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21373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Dartmouth">
  <a:themeElements>
    <a:clrScheme name="Custom 4">
      <a:dk1>
        <a:srgbClr val="000000"/>
      </a:dk1>
      <a:lt1>
        <a:srgbClr val="FFFFFF"/>
      </a:lt1>
      <a:dk2>
        <a:srgbClr val="797979"/>
      </a:dk2>
      <a:lt2>
        <a:srgbClr val="D9D9D9"/>
      </a:lt2>
      <a:accent1>
        <a:srgbClr val="00693E"/>
      </a:accent1>
      <a:accent2>
        <a:srgbClr val="12312B"/>
      </a:accent2>
      <a:accent3>
        <a:srgbClr val="C3DD88"/>
      </a:accent3>
      <a:accent4>
        <a:srgbClr val="6EAA8D"/>
      </a:accent4>
      <a:accent5>
        <a:srgbClr val="797979"/>
      </a:accent5>
      <a:accent6>
        <a:srgbClr val="EBF3EF"/>
      </a:accent6>
      <a:hlink>
        <a:srgbClr val="00693E"/>
      </a:hlink>
      <a:folHlink>
        <a:srgbClr val="12312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9BDFE68F-32AD-624C-A23D-A8B43BC3826E}" vid="{B888FB7D-3126-4C4C-9BB5-7BAF71B92B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Dartmouth</Template>
  <TotalTime>1715</TotalTime>
  <Words>2760</Words>
  <Application>Microsoft Macintosh PowerPoint</Application>
  <PresentationFormat>Widescreen</PresentationFormat>
  <Paragraphs>512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.Apple Color Emoji UI</vt:lpstr>
      <vt:lpstr>Arial</vt:lpstr>
      <vt:lpstr>Calibri</vt:lpstr>
      <vt:lpstr>Cambria Math</vt:lpstr>
      <vt:lpstr>Helvetica Neue LT W05_65 Medium</vt:lpstr>
      <vt:lpstr>Menlo</vt:lpstr>
      <vt:lpstr>National 2</vt:lpstr>
      <vt:lpstr>National 2 Medium</vt:lpstr>
      <vt:lpstr>Dartmouth</vt:lpstr>
      <vt:lpstr>PowerPoint Presentation</vt:lpstr>
      <vt:lpstr>Massively parallel computing  with MPI in Python</vt:lpstr>
      <vt:lpstr>About the Reproducible Research Group</vt:lpstr>
      <vt:lpstr>About Research Data Services</vt:lpstr>
      <vt:lpstr>Work with us</vt:lpstr>
      <vt:lpstr>Thought experiment I</vt:lpstr>
      <vt:lpstr>Thought experiment II</vt:lpstr>
      <vt:lpstr>Comparison</vt:lpstr>
      <vt:lpstr>What is MPI?</vt:lpstr>
      <vt:lpstr>What you will learn in this workshop</vt:lpstr>
      <vt:lpstr>What we will work with in this workshop</vt:lpstr>
      <vt:lpstr>Let’s get started…</vt:lpstr>
      <vt:lpstr>Getting started with mpi4py on Discovery</vt:lpstr>
      <vt:lpstr>How MPI communication works (basically)</vt:lpstr>
      <vt:lpstr>How MPI communication works (basically)</vt:lpstr>
      <vt:lpstr>“Hello, Parallel Worlds!”</vt:lpstr>
      <vt:lpstr>How to run an MPI-enabled program (on Discovery)</vt:lpstr>
      <vt:lpstr>Demo</vt:lpstr>
      <vt:lpstr>One-to-One communication send() and recv()</vt:lpstr>
      <vt:lpstr>Demo</vt:lpstr>
      <vt:lpstr>One-to-Many: One message, many receivers broadcasting using bcast()</vt:lpstr>
      <vt:lpstr>Demo</vt:lpstr>
      <vt:lpstr>One-to-Many: Different message for each receiver scatter()</vt:lpstr>
      <vt:lpstr>Demo</vt:lpstr>
      <vt:lpstr>Many-to-One: Different messages from each sender gather()</vt:lpstr>
      <vt:lpstr>Demo</vt:lpstr>
      <vt:lpstr>What about embarrassingly parallel* problems?  </vt:lpstr>
      <vt:lpstr>What about embarrassingly parallel problems? </vt:lpstr>
      <vt:lpstr>Demo</vt:lpstr>
      <vt:lpstr>Pitfalls and best practices</vt:lpstr>
      <vt:lpstr>Next steps</vt:lpstr>
      <vt:lpstr>EOF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Simon Stone</dc:creator>
  <cp:keywords/>
  <dc:description/>
  <cp:lastModifiedBy>Simon Stone</cp:lastModifiedBy>
  <cp:revision>282</cp:revision>
  <cp:lastPrinted>2018-02-22T17:02:12Z</cp:lastPrinted>
  <dcterms:created xsi:type="dcterms:W3CDTF">2022-10-13T16:56:26Z</dcterms:created>
  <dcterms:modified xsi:type="dcterms:W3CDTF">2023-03-01T14:38:35Z</dcterms:modified>
  <cp:category/>
</cp:coreProperties>
</file>