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262" r:id="rId7"/>
    <p:sldId id="305" r:id="rId8"/>
    <p:sldId id="306" r:id="rId9"/>
    <p:sldId id="303" r:id="rId10"/>
    <p:sldId id="298" r:id="rId11"/>
    <p:sldId id="299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93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March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 MPI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Core communication paradigms:</a:t>
            </a:r>
          </a:p>
          <a:p>
            <a:pPr marL="914400" lvl="1" indent="-457200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One-to-one, one-to-many, many-to-one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to run MPI-powered programs on </a:t>
            </a:r>
            <a:r>
              <a:rPr lang="en-US" dirty="0">
                <a:latin typeface="National 2 Medium" panose="020B0504030502020203" pitchFamily="34" charset="77"/>
              </a:rPr>
              <a:t>Discovery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</a:t>
            </a:r>
            <a:r>
              <a:rPr lang="en-US" dirty="0">
                <a:latin typeface="National 2 Medium" panose="020B0504030502020203" pitchFamily="34" charset="77"/>
              </a:rPr>
              <a:t> Pitfalls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good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the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latin typeface="National 2 Medium" panose="020B0504030502020203" pitchFamily="34" charset="77"/>
              </a:rPr>
              <a:t>Python wrapper mpi4py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(around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OpenMPI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Run on </a:t>
            </a:r>
            <a:r>
              <a:rPr lang="en-US" dirty="0">
                <a:latin typeface="National 2 Medium" panose="020B0504030502020203" pitchFamily="34" charset="77"/>
              </a:rPr>
              <a:t>Dartmouth’s Discovery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Focus on </a:t>
            </a:r>
            <a:r>
              <a:rPr lang="en-US" dirty="0">
                <a:latin typeface="National 2 Medium" panose="020B0504030502020203" pitchFamily="34" charset="77"/>
              </a:rPr>
              <a:t>concepts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over implementation details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400142"/>
            <a:ext cx="2517652" cy="74742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06E2087-D0D2-BC08-A2C9-9B475D40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0369"/>
            <a:ext cx="998339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C7CAC-5C1D-ED88-C941-B0C9B50BC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002" y="4683768"/>
            <a:ext cx="151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/>
              <a:t>Massively parallel computing </a:t>
            </a:r>
            <a:br>
              <a:rPr lang="en-AU" sz="4400" dirty="0"/>
            </a:br>
            <a:r>
              <a:rPr lang="en-AU" sz="4400" dirty="0"/>
              <a:t>with MPI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657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Massively parallel computing with MPI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8 people in the same room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1 laptop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focus on one section of the image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6</a:t>
            </a:fld>
            <a:endParaRPr lang="en-A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E46FC4-8D77-8386-D848-772A7AE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125"/>
              </p:ext>
            </p:extLst>
          </p:nvPr>
        </p:nvGraphicFramePr>
        <p:xfrm>
          <a:off x="5368280" y="1990836"/>
          <a:ext cx="6496780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195">
                  <a:extLst>
                    <a:ext uri="{9D8B030D-6E8A-4147-A177-3AD203B41FA5}">
                      <a16:colId xmlns:a16="http://schemas.microsoft.com/office/drawing/2014/main" val="963249483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3062077476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017479907"/>
                    </a:ext>
                  </a:extLst>
                </a:gridCol>
                <a:gridCol w="1624195">
                  <a:extLst>
                    <a:ext uri="{9D8B030D-6E8A-4147-A177-3AD203B41FA5}">
                      <a16:colId xmlns:a16="http://schemas.microsoft.com/office/drawing/2014/main" val="2451446805"/>
                    </a:ext>
                  </a:extLst>
                </a:gridCol>
              </a:tblGrid>
              <a:tr h="2063652"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1528"/>
                  </a:ext>
                </a:extLst>
              </a:tr>
              <a:tr h="2063652"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4400" b="1" i="0" kern="1200" dirty="0">
                          <a:solidFill>
                            <a:sysClr val="windowText" lastClr="000000"/>
                          </a:solidFill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P7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19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510" y="1990836"/>
            <a:ext cx="5012490" cy="45021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Task:</a:t>
            </a:r>
          </a:p>
          <a:p>
            <a:pPr marL="0" lvl="0" indent="0">
              <a:buNone/>
            </a:pPr>
            <a:r>
              <a:rPr lang="en-AU" dirty="0"/>
              <a:t>	Find Waldo as fast as possible!</a:t>
            </a:r>
          </a:p>
          <a:p>
            <a:pPr marL="0" lvl="0" indent="0">
              <a:buNone/>
            </a:pPr>
            <a:endParaRPr lang="en-AU" dirty="0">
              <a:latin typeface="National 2 Medium" panose="020B0504030502020203" pitchFamily="34" charset="77"/>
            </a:endParaRPr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Resources:</a:t>
            </a:r>
          </a:p>
          <a:p>
            <a:pPr marL="285750" lvl="0" indent="-285750">
              <a:buFont typeface=".Apple Color Emoji UI"/>
              <a:buChar char="👥"/>
            </a:pPr>
            <a:r>
              <a:rPr lang="en-AU" dirty="0"/>
              <a:t>64 people in 64 different places</a:t>
            </a:r>
          </a:p>
          <a:p>
            <a:pPr marL="285750" lvl="0" indent="-285750">
              <a:buFont typeface=".Apple Color Emoji UI"/>
              <a:buChar char="💻"/>
            </a:pPr>
            <a:r>
              <a:rPr lang="en-AU" dirty="0"/>
              <a:t>64 laptops</a:t>
            </a:r>
          </a:p>
          <a:p>
            <a:pPr marL="285750" lvl="0" indent="-285750">
              <a:buFontTx/>
              <a:buChar char="-"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latin typeface="National 2 Medium" panose="020B0504030502020203" pitchFamily="34" charset="77"/>
              </a:rPr>
              <a:t>What would be a good strategy to perform this task?</a:t>
            </a:r>
          </a:p>
          <a:p>
            <a:pPr marL="285750" indent="-285750">
              <a:buFont typeface=".Apple Color Emoji UI"/>
              <a:buChar char="✉️"/>
            </a:pPr>
            <a:r>
              <a:rPr lang="en-AU" dirty="0">
                <a:latin typeface="National 2" panose="020B0504030502020203" pitchFamily="34" charset="77"/>
              </a:rPr>
              <a:t>Send each person a section of the image</a:t>
            </a:r>
          </a:p>
          <a:p>
            <a:pPr marL="285750" indent="-285750">
              <a:buFont typeface=".Apple Color Emoji UI"/>
              <a:buChar char="🔎"/>
            </a:pPr>
            <a:r>
              <a:rPr lang="en-AU" dirty="0">
                <a:latin typeface="National 2" panose="020B0504030502020203" pitchFamily="34" charset="77"/>
              </a:rPr>
              <a:t>Have each person search through their section</a:t>
            </a:r>
          </a:p>
          <a:p>
            <a:pPr marL="285750" indent="-285750">
              <a:buFont typeface=".Apple Color Emoji UI"/>
              <a:buChar char="📨"/>
            </a:pPr>
            <a:r>
              <a:rPr lang="en-AU" dirty="0">
                <a:latin typeface="National 2" panose="020B0504030502020203" pitchFamily="34" charset="77"/>
              </a:rPr>
              <a:t>Wait for the results to come back</a:t>
            </a:r>
          </a:p>
        </p:txBody>
      </p:sp>
      <p:pic>
        <p:nvPicPr>
          <p:cNvPr id="5" name="Picture 4" descr="A picture containing bedclothes&#10;&#10;Description automatically generated">
            <a:extLst>
              <a:ext uri="{FF2B5EF4-FFF2-40B4-BE49-F238E27FC236}">
                <a16:creationId xmlns:a16="http://schemas.microsoft.com/office/drawing/2014/main" id="{1D6D9818-81A1-7376-9397-EEC92A40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1" y="1990836"/>
            <a:ext cx="6499690" cy="41273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425" y="1391441"/>
            <a:ext cx="4341744" cy="513560"/>
          </a:xfrm>
        </p:spPr>
        <p:txBody>
          <a:bodyPr anchor="t">
            <a:normAutofit/>
          </a:bodyPr>
          <a:lstStyle/>
          <a:p>
            <a:r>
              <a:rPr lang="en-AU" dirty="0"/>
              <a:t>Thought experiment II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Massively parallel computing with MPI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7</a:t>
            </a:fld>
            <a:endParaRPr lang="en-AU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EC83A2-E5A6-295A-66DB-FCB75CA4A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82141"/>
              </p:ext>
            </p:extLst>
          </p:nvPr>
        </p:nvGraphicFramePr>
        <p:xfrm>
          <a:off x="5368281" y="1990835"/>
          <a:ext cx="6496776" cy="412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097">
                  <a:extLst>
                    <a:ext uri="{9D8B030D-6E8A-4147-A177-3AD203B41FA5}">
                      <a16:colId xmlns:a16="http://schemas.microsoft.com/office/drawing/2014/main" val="205803403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64211479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213741165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3396857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4776460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660528198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368294513"/>
                    </a:ext>
                  </a:extLst>
                </a:gridCol>
                <a:gridCol w="812097">
                  <a:extLst>
                    <a:ext uri="{9D8B030D-6E8A-4147-A177-3AD203B41FA5}">
                      <a16:colId xmlns:a16="http://schemas.microsoft.com/office/drawing/2014/main" val="3880027819"/>
                    </a:ext>
                  </a:extLst>
                </a:gridCol>
              </a:tblGrid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9943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724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759885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106554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82523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28610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59068"/>
                  </a:ext>
                </a:extLst>
              </a:tr>
              <a:tr h="5159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60432"/>
                  </a:ext>
                </a:extLst>
              </a:tr>
            </a:tbl>
          </a:graphicData>
        </a:graphic>
      </p:graphicFrame>
      <p:sp>
        <p:nvSpPr>
          <p:cNvPr id="10" name="Explosion 1 9">
            <a:extLst>
              <a:ext uri="{FF2B5EF4-FFF2-40B4-BE49-F238E27FC236}">
                <a16:creationId xmlns:a16="http://schemas.microsoft.com/office/drawing/2014/main" id="{8C8379B9-AFD2-8095-BE95-B8942006547C}"/>
              </a:ext>
            </a:extLst>
          </p:cNvPr>
          <p:cNvSpPr/>
          <p:nvPr/>
        </p:nvSpPr>
        <p:spPr>
          <a:xfrm rot="19993215">
            <a:off x="3262817" y="2193932"/>
            <a:ext cx="1600200" cy="133447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 Crowdsource </a:t>
            </a:r>
            <a:br>
              <a:rPr lang="en-US" sz="1200" dirty="0"/>
            </a:br>
            <a:r>
              <a:rPr lang="en-US" sz="1200" dirty="0"/>
              <a:t>edition!!!</a:t>
            </a:r>
          </a:p>
        </p:txBody>
      </p:sp>
    </p:spTree>
    <p:extLst>
      <p:ext uri="{BB962C8B-B14F-4D97-AF65-F5344CB8AC3E}">
        <p14:creationId xmlns:p14="http://schemas.microsoft.com/office/powerpoint/2010/main" val="12765753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02613-CA97-1B36-A378-6EB2B89376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I: Multiple workers, single room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🍰"/>
            </a:pPr>
            <a:r>
              <a:rPr lang="en-US" dirty="0">
                <a:latin typeface="National 2" panose="020B0504030502020203" pitchFamily="34" charset="77"/>
              </a:rPr>
              <a:t>Simple implementation</a:t>
            </a:r>
          </a:p>
          <a:p>
            <a:pPr marL="285750" indent="-285750">
              <a:buFont typeface=".Apple Color Emoji UI"/>
              <a:buChar char="🎯"/>
            </a:pPr>
            <a:r>
              <a:rPr lang="en-US" dirty="0">
                <a:latin typeface="National 2" panose="020B0504030502020203" pitchFamily="34" charset="77"/>
              </a:rPr>
              <a:t>Low overhead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🪫"/>
            </a:pPr>
            <a:r>
              <a:rPr lang="en-US" dirty="0">
                <a:latin typeface="National 2" panose="020B0504030502020203" pitchFamily="34" charset="77"/>
              </a:rPr>
              <a:t>Limited by finite local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D29156-B5DD-CA16-EBA3-CF7E273C8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Version II: Multiple workers, multiple rooms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Pros:</a:t>
            </a:r>
          </a:p>
          <a:p>
            <a:pPr marL="285750" indent="-285750">
              <a:buFont typeface=".Apple Color Emoji UI"/>
              <a:buChar char="🚀"/>
            </a:pPr>
            <a:r>
              <a:rPr lang="en-US" dirty="0">
                <a:latin typeface="National 2" panose="020B0504030502020203" pitchFamily="34" charset="77"/>
              </a:rPr>
              <a:t>Virtually unlimited scaling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Cons:</a:t>
            </a:r>
          </a:p>
          <a:p>
            <a:pPr marL="285750" indent="-285750">
              <a:buFont typeface=".Apple Color Emoji UI"/>
              <a:buChar char="🏗"/>
            </a:pPr>
            <a:r>
              <a:rPr lang="en-US" dirty="0">
                <a:latin typeface="National 2" panose="020B0504030502020203" pitchFamily="34" charset="77"/>
              </a:rPr>
              <a:t>More complex implementation</a:t>
            </a:r>
          </a:p>
          <a:p>
            <a:pPr marL="285750" indent="-285750">
              <a:buFont typeface=".Apple Color Emoji UI"/>
              <a:buChar char="💬"/>
            </a:pPr>
            <a:r>
              <a:rPr lang="en-US" dirty="0">
                <a:latin typeface="National 2" panose="020B0504030502020203" pitchFamily="34" charset="77"/>
              </a:rPr>
              <a:t>Communication between workers causes overhead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DB46E0-B6C1-3C10-2C5F-3209AE9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7653-DBEC-A46F-31D3-BDECB0308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B02-64BE-2EA6-DBDA-35265F9C8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1ADB254-E209-AE63-A8DB-68D818999AD0}"/>
              </a:ext>
            </a:extLst>
          </p:cNvPr>
          <p:cNvSpPr txBox="1">
            <a:spLocks/>
          </p:cNvSpPr>
          <p:nvPr/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4297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Comparison </a:t>
            </a:r>
          </a:p>
          <a:p>
            <a:r>
              <a:rPr lang="en-US" dirty="0"/>
              <a:t>of shared-memory and distributed-memory parallelism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67BF7-D15C-61CD-FDB1-8BFED6085A87}"/>
              </a:ext>
            </a:extLst>
          </p:cNvPr>
          <p:cNvSpPr txBox="1"/>
          <p:nvPr/>
        </p:nvSpPr>
        <p:spPr>
          <a:xfrm>
            <a:off x="2029216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E375-787C-D133-1B7A-26C87A85BA9A}"/>
              </a:ext>
            </a:extLst>
          </p:cNvPr>
          <p:cNvSpPr txBox="1"/>
          <p:nvPr/>
        </p:nvSpPr>
        <p:spPr>
          <a:xfrm>
            <a:off x="8001000" y="2350373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CPUs,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10A47-C7D4-F372-ECBB-6A487EBA4932}"/>
              </a:ext>
            </a:extLst>
          </p:cNvPr>
          <p:cNvSpPr txBox="1"/>
          <p:nvPr/>
        </p:nvSpPr>
        <p:spPr>
          <a:xfrm>
            <a:off x="3488498" y="2350373"/>
            <a:ext cx="77870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035F2-3412-6548-B785-2D5BAC45B7CB}"/>
              </a:ext>
            </a:extLst>
          </p:cNvPr>
          <p:cNvSpPr txBox="1"/>
          <p:nvPr/>
        </p:nvSpPr>
        <p:spPr>
          <a:xfrm>
            <a:off x="9682618" y="2350373"/>
            <a:ext cx="8329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0EA1C-0734-3B3C-C3B1-4F54E79DA51B}"/>
              </a:ext>
            </a:extLst>
          </p:cNvPr>
          <p:cNvSpPr txBox="1"/>
          <p:nvPr/>
        </p:nvSpPr>
        <p:spPr>
          <a:xfrm>
            <a:off x="1232641" y="6019800"/>
            <a:ext cx="3269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OpenMP, C++11 threads, </a:t>
            </a:r>
            <a:r>
              <a:rPr lang="en-US" sz="16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joblib</a:t>
            </a:r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77C7E-B04E-0E5F-6469-5ECFEAA28E56}"/>
              </a:ext>
            </a:extLst>
          </p:cNvPr>
          <p:cNvSpPr txBox="1"/>
          <p:nvPr/>
        </p:nvSpPr>
        <p:spPr>
          <a:xfrm>
            <a:off x="8154642" y="6014375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MPI</a:t>
            </a:r>
          </a:p>
        </p:txBody>
      </p:sp>
    </p:spTree>
    <p:extLst>
      <p:ext uri="{BB962C8B-B14F-4D97-AF65-F5344CB8AC3E}">
        <p14:creationId xmlns:p14="http://schemas.microsoft.com/office/powerpoint/2010/main" val="13055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MPI: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Standard for a </a:t>
            </a:r>
            <a:r>
              <a:rPr lang="en-US" dirty="0">
                <a:latin typeface="National 2 Medium" panose="020B0504030502020203" pitchFamily="34" charset="77"/>
              </a:rPr>
              <a:t>Message Passing Interface</a:t>
            </a:r>
          </a:p>
          <a:p>
            <a:pPr marL="4762" indent="0">
              <a:buSzPct val="75000"/>
              <a:buNone/>
            </a:pPr>
            <a:r>
              <a:rPr lang="en-US" dirty="0">
                <a:latin typeface="National 2 Medium" panose="020B0504030502020203" pitchFamily="34" charset="77"/>
              </a:rPr>
              <a:t>Defines:</a:t>
            </a:r>
          </a:p>
          <a:p>
            <a:pPr marL="461962" indent="-457200"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Ways for </a:t>
            </a:r>
            <a:r>
              <a:rPr lang="en-US" dirty="0">
                <a:latin typeface="National 2 Medium" panose="020B0504030502020203" pitchFamily="34" charset="77"/>
              </a:rPr>
              <a:t>exchanging messages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between</a:t>
            </a:r>
            <a:r>
              <a:rPr lang="en-US" dirty="0">
                <a:latin typeface="National 2 Medium" panose="020B0504030502020203" pitchFamily="34" charset="77"/>
              </a:rPr>
              <a:t> computing units</a:t>
            </a:r>
          </a:p>
          <a:p>
            <a:pPr marL="461962" indent="-457200">
              <a:lnSpc>
                <a:spcPct val="150000"/>
              </a:lnSpc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Messages can contain </a:t>
            </a:r>
            <a:r>
              <a:rPr lang="en-US" dirty="0">
                <a:latin typeface="National 2 Medium" panose="020B0504030502020203" pitchFamily="34" charset="77"/>
              </a:rPr>
              <a:t>flow control signals, data,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dirty="0">
                <a:latin typeface="National 2 Medium" panose="020B0504030502020203" pitchFamily="34" charset="77"/>
              </a:rPr>
              <a:t> additional info</a:t>
            </a:r>
          </a:p>
          <a:p>
            <a:pPr marL="461962" indent="-457200">
              <a:lnSpc>
                <a:spcPct val="150000"/>
              </a:lnSpc>
              <a:buSzPct val="75000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Implemented by </a:t>
            </a:r>
            <a:r>
              <a:rPr lang="en-US" dirty="0">
                <a:latin typeface="National 2 Medium" panose="020B0504030502020203" pitchFamily="34" charset="77"/>
              </a:rPr>
              <a:t>various C/C++/Fortran libraries</a:t>
            </a:r>
          </a:p>
          <a:p>
            <a:pPr marL="919162" lvl="1" indent="-457200">
              <a:lnSpc>
                <a:spcPct val="70000"/>
              </a:lnSpc>
              <a:buSzPct val="75000"/>
            </a:pPr>
            <a:r>
              <a:rPr lang="en-US" dirty="0">
                <a:latin typeface="National 2" panose="020B0504030502020203" pitchFamily="34" charset="77"/>
              </a:rPr>
              <a:t>MVAPICH2, </a:t>
            </a:r>
            <a:r>
              <a:rPr lang="en-US" dirty="0" err="1">
                <a:latin typeface="National 2" panose="020B0504030502020203" pitchFamily="34" charset="77"/>
              </a:rPr>
              <a:t>OpenMPI</a:t>
            </a:r>
            <a:r>
              <a:rPr lang="en-US" dirty="0">
                <a:latin typeface="National 2" panose="020B0504030502020203" pitchFamily="34" charset="77"/>
              </a:rPr>
              <a:t>, MPICH, Intel MPI,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Massively parallel computing with MPI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F443D6-5466-3BB3-A120-9199148436D5}"/>
              </a:ext>
            </a:extLst>
          </p:cNvPr>
          <p:cNvGrpSpPr/>
          <p:nvPr/>
        </p:nvGrpSpPr>
        <p:grpSpPr>
          <a:xfrm>
            <a:off x="6757792" y="4114800"/>
            <a:ext cx="3714673" cy="460177"/>
            <a:chOff x="6803367" y="4084900"/>
            <a:chExt cx="3766865" cy="460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FDF976-55F9-5C19-7BB5-566FC544AB11}"/>
                </a:ext>
              </a:extLst>
            </p:cNvPr>
            <p:cNvSpPr txBox="1"/>
            <p:nvPr/>
          </p:nvSpPr>
          <p:spPr>
            <a:xfrm>
              <a:off x="6803367" y="4237300"/>
              <a:ext cx="3766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CPUs, cores, threads, processes, HPC nodes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19EFAFA-92E8-C4BD-FA9E-A017BD49913E}"/>
                </a:ext>
              </a:extLst>
            </p:cNvPr>
            <p:cNvSpPr/>
            <p:nvPr/>
          </p:nvSpPr>
          <p:spPr>
            <a:xfrm rot="5400000">
              <a:off x="8591550" y="2808550"/>
              <a:ext cx="190500" cy="27432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736</TotalTime>
  <Words>697</Words>
  <Application>Microsoft Macintosh PowerPoint</Application>
  <PresentationFormat>Widescreen</PresentationFormat>
  <Paragraphs>151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.Apple Color Emoji UI</vt:lpstr>
      <vt:lpstr>Arial</vt:lpstr>
      <vt:lpstr>Calibri</vt:lpstr>
      <vt:lpstr>National 2</vt:lpstr>
      <vt:lpstr>National 2 Medium</vt:lpstr>
      <vt:lpstr>Dartmouth</vt:lpstr>
      <vt:lpstr>PowerPoint Presentation</vt:lpstr>
      <vt:lpstr>Massively parallel computing  with MPI in Python</vt:lpstr>
      <vt:lpstr>About the Reproducible Research Group</vt:lpstr>
      <vt:lpstr>About Research Data Services</vt:lpstr>
      <vt:lpstr>Work with us</vt:lpstr>
      <vt:lpstr>Thought experiment I</vt:lpstr>
      <vt:lpstr>Thought experiment II</vt:lpstr>
      <vt:lpstr>Comparison</vt:lpstr>
      <vt:lpstr>What is MPI?</vt:lpstr>
      <vt:lpstr>What you will learn in this workshop</vt:lpstr>
      <vt:lpstr>What we will work with in this workshop</vt:lpstr>
      <vt:lpstr>Let’s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116</cp:revision>
  <cp:lastPrinted>2018-02-22T17:02:12Z</cp:lastPrinted>
  <dcterms:created xsi:type="dcterms:W3CDTF">2022-10-13T16:56:26Z</dcterms:created>
  <dcterms:modified xsi:type="dcterms:W3CDTF">2023-02-22T21:39:54Z</dcterms:modified>
  <cp:category/>
</cp:coreProperties>
</file>