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5" r:id="rId2"/>
    <p:sldId id="284" r:id="rId3"/>
    <p:sldId id="302" r:id="rId4"/>
    <p:sldId id="300" r:id="rId5"/>
    <p:sldId id="301" r:id="rId6"/>
    <p:sldId id="306" r:id="rId7"/>
    <p:sldId id="308" r:id="rId8"/>
    <p:sldId id="309" r:id="rId9"/>
    <p:sldId id="315" r:id="rId10"/>
    <p:sldId id="357" r:id="rId11"/>
    <p:sldId id="359" r:id="rId12"/>
    <p:sldId id="358" r:id="rId13"/>
    <p:sldId id="360" r:id="rId14"/>
    <p:sldId id="356" r:id="rId15"/>
    <p:sldId id="362" r:id="rId16"/>
    <p:sldId id="361" r:id="rId17"/>
    <p:sldId id="363" r:id="rId18"/>
    <p:sldId id="364" r:id="rId19"/>
    <p:sldId id="365" r:id="rId20"/>
    <p:sldId id="366" r:id="rId21"/>
    <p:sldId id="367" r:id="rId22"/>
    <p:sldId id="311" r:id="rId23"/>
    <p:sldId id="354" r:id="rId24"/>
    <p:sldId id="304" r:id="rId25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matter" id="{F2D32C8D-FB40-254B-B916-40BFD0490DD7}">
          <p14:sldIdLst>
            <p14:sldId id="295"/>
            <p14:sldId id="284"/>
            <p14:sldId id="302"/>
            <p14:sldId id="300"/>
            <p14:sldId id="301"/>
            <p14:sldId id="306"/>
            <p14:sldId id="308"/>
            <p14:sldId id="309"/>
            <p14:sldId id="315"/>
            <p14:sldId id="357"/>
            <p14:sldId id="359"/>
            <p14:sldId id="358"/>
            <p14:sldId id="360"/>
            <p14:sldId id="356"/>
            <p14:sldId id="362"/>
          </p14:sldIdLst>
        </p14:section>
        <p14:section name="Basics" id="{70F6B5EE-CA64-264E-9B77-1AB2F2116B88}">
          <p14:sldIdLst>
            <p14:sldId id="361"/>
            <p14:sldId id="363"/>
          </p14:sldIdLst>
        </p14:section>
        <p14:section name="Linear Regression" id="{0C0541A0-72AB-914E-915C-899C3D572D79}">
          <p14:sldIdLst>
            <p14:sldId id="364"/>
          </p14:sldIdLst>
        </p14:section>
        <p14:section name="Nearest Neighbors Regression" id="{8D665CED-4CFB-1B42-AB5C-D59ACBBE9613}">
          <p14:sldIdLst>
            <p14:sldId id="365"/>
          </p14:sldIdLst>
        </p14:section>
        <p14:section name="Many more models" id="{C07ABA7C-7BF4-3C41-86EE-96A8EC37DA48}">
          <p14:sldIdLst>
            <p14:sldId id="366"/>
          </p14:sldIdLst>
        </p14:section>
        <p14:section name="Case study" id="{BE620E69-5943-244D-877B-61F99B3DBB24}">
          <p14:sldIdLst>
            <p14:sldId id="367"/>
          </p14:sldIdLst>
        </p14:section>
        <p14:section name="Critical thinking" id="{8A6AEE1B-D868-B844-B497-CBEE94D8A300}">
          <p14:sldIdLst>
            <p14:sldId id="311"/>
          </p14:sldIdLst>
        </p14:section>
        <p14:section name="Conclusion" id="{5634B32C-1485-EE46-B211-36A21E2DD0EC}">
          <p14:sldIdLst>
            <p14:sldId id="354"/>
          </p14:sldIdLst>
        </p14:section>
        <p14:section name="Backmatter" id="{A2958456-F8BB-3E46-A80B-166CCFF7FB4A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0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4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D5B1D-7A34-0B4A-96C1-49D35A3EC848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BD7B9716-E5BD-7B46-826A-89DB6D15423C}">
      <dgm:prSet phldrT="[Text]"/>
      <dgm:spPr/>
      <dgm:t>
        <a:bodyPr/>
        <a:lstStyle/>
        <a:p>
          <a:r>
            <a:rPr lang="en-US" dirty="0">
              <a:latin typeface="National 2" panose="020B0504030502020203" pitchFamily="34" charset="77"/>
            </a:rPr>
            <a:t>Machine Learning</a:t>
          </a:r>
        </a:p>
      </dgm:t>
    </dgm:pt>
    <dgm:pt modelId="{7BECA420-490E-AB45-8AE2-BAB7F0585D98}" type="parTrans" cxnId="{BDCCDA10-E411-284F-AAF3-F690701AAFCA}">
      <dgm:prSet/>
      <dgm:spPr/>
      <dgm:t>
        <a:bodyPr/>
        <a:lstStyle/>
        <a:p>
          <a:endParaRPr lang="en-US"/>
        </a:p>
      </dgm:t>
    </dgm:pt>
    <dgm:pt modelId="{FE812A60-C6A8-384F-BF21-CD01FF5299DB}" type="sibTrans" cxnId="{BDCCDA10-E411-284F-AAF3-F690701AAFCA}">
      <dgm:prSet/>
      <dgm:spPr/>
      <dgm:t>
        <a:bodyPr/>
        <a:lstStyle/>
        <a:p>
          <a:endParaRPr lang="en-US"/>
        </a:p>
      </dgm:t>
    </dgm:pt>
    <dgm:pt modelId="{1025B901-5DD0-7D4D-8EE6-CFBF234CBAE6}">
      <dgm:prSet phldrT="[Text]"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Deep Learning</a:t>
          </a:r>
        </a:p>
      </dgm:t>
    </dgm:pt>
    <dgm:pt modelId="{FC4AD4EC-464B-8B45-A640-F59C076EBDAC}" type="parTrans" cxnId="{81B94528-4B46-2F49-8E12-5882F3804CEA}">
      <dgm:prSet/>
      <dgm:spPr/>
      <dgm:t>
        <a:bodyPr/>
        <a:lstStyle/>
        <a:p>
          <a:endParaRPr lang="en-US"/>
        </a:p>
      </dgm:t>
    </dgm:pt>
    <dgm:pt modelId="{0ECE990F-B0B8-CA4B-82DB-E3A491447376}" type="sibTrans" cxnId="{81B94528-4B46-2F49-8E12-5882F3804CEA}">
      <dgm:prSet/>
      <dgm:spPr/>
      <dgm:t>
        <a:bodyPr/>
        <a:lstStyle/>
        <a:p>
          <a:endParaRPr lang="en-US"/>
        </a:p>
      </dgm:t>
    </dgm:pt>
    <dgm:pt modelId="{2B87E1A8-CD45-A74B-BCBB-507D72EDF368}">
      <dgm:prSet phldrT="[Text]"/>
      <dgm:spPr/>
      <dgm:t>
        <a:bodyPr/>
        <a:lstStyle/>
        <a:p>
          <a:r>
            <a:rPr lang="en-US" dirty="0">
              <a:latin typeface="National 2" panose="020B0504030502020203" pitchFamily="34" charset="77"/>
            </a:rPr>
            <a:t>Artificial </a:t>
          </a:r>
          <a:r>
            <a:rPr lang="en-US" b="0" i="0" dirty="0">
              <a:latin typeface="National 2 Medium" panose="020B0504030502020203" pitchFamily="34" charset="77"/>
            </a:rPr>
            <a:t>General</a:t>
          </a:r>
          <a:r>
            <a:rPr lang="en-US" dirty="0">
              <a:latin typeface="National 2" panose="020B0504030502020203" pitchFamily="34" charset="77"/>
            </a:rPr>
            <a:t> Intelligence</a:t>
          </a:r>
        </a:p>
      </dgm:t>
    </dgm:pt>
    <dgm:pt modelId="{0D1DB935-537B-354E-A568-3790B391DC93}" type="parTrans" cxnId="{78591231-5016-6743-83E2-1E1A9122676E}">
      <dgm:prSet/>
      <dgm:spPr/>
      <dgm:t>
        <a:bodyPr/>
        <a:lstStyle/>
        <a:p>
          <a:endParaRPr lang="en-US"/>
        </a:p>
      </dgm:t>
    </dgm:pt>
    <dgm:pt modelId="{D0253DDA-8E43-0041-ABD6-C3F88284BF74}" type="sibTrans" cxnId="{78591231-5016-6743-83E2-1E1A9122676E}">
      <dgm:prSet/>
      <dgm:spPr/>
      <dgm:t>
        <a:bodyPr/>
        <a:lstStyle/>
        <a:p>
          <a:endParaRPr lang="en-US"/>
        </a:p>
      </dgm:t>
    </dgm:pt>
    <dgm:pt modelId="{70E02C94-6770-BD4D-AC82-BE38DC8CD569}" type="pres">
      <dgm:prSet presAssocID="{298D5B1D-7A34-0B4A-96C1-49D35A3EC848}" presName="compositeShape" presStyleCnt="0">
        <dgm:presLayoutVars>
          <dgm:chMax val="7"/>
          <dgm:dir/>
          <dgm:resizeHandles val="exact"/>
        </dgm:presLayoutVars>
      </dgm:prSet>
      <dgm:spPr/>
    </dgm:pt>
    <dgm:pt modelId="{66A99CCD-C678-8542-B4DC-7C1292200CD2}" type="pres">
      <dgm:prSet presAssocID="{BD7B9716-E5BD-7B46-826A-89DB6D15423C}" presName="circ1" presStyleLbl="vennNode1" presStyleIdx="0" presStyleCnt="3"/>
      <dgm:spPr/>
    </dgm:pt>
    <dgm:pt modelId="{7157E382-AB8B-F946-959B-070F67D214E9}" type="pres">
      <dgm:prSet presAssocID="{BD7B9716-E5BD-7B46-826A-89DB6D15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49F8A35-917E-D544-9F06-98D47911B63C}" type="pres">
      <dgm:prSet presAssocID="{1025B901-5DD0-7D4D-8EE6-CFBF234CBAE6}" presName="circ2" presStyleLbl="vennNode1" presStyleIdx="1" presStyleCnt="3"/>
      <dgm:spPr/>
    </dgm:pt>
    <dgm:pt modelId="{E684E699-3437-1648-A58F-45510D29C850}" type="pres">
      <dgm:prSet presAssocID="{1025B901-5DD0-7D4D-8EE6-CFBF234CBA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EDD0844-64BA-024B-85F1-CE5FA228DFB5}" type="pres">
      <dgm:prSet presAssocID="{2B87E1A8-CD45-A74B-BCBB-507D72EDF368}" presName="circ3" presStyleLbl="vennNode1" presStyleIdx="2" presStyleCnt="3"/>
      <dgm:spPr/>
    </dgm:pt>
    <dgm:pt modelId="{D08CAF63-68B5-4741-90A4-2F3BF7312218}" type="pres">
      <dgm:prSet presAssocID="{2B87E1A8-CD45-A74B-BCBB-507D72EDF36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DCCDA10-E411-284F-AAF3-F690701AAFCA}" srcId="{298D5B1D-7A34-0B4A-96C1-49D35A3EC848}" destId="{BD7B9716-E5BD-7B46-826A-89DB6D15423C}" srcOrd="0" destOrd="0" parTransId="{7BECA420-490E-AB45-8AE2-BAB7F0585D98}" sibTransId="{FE812A60-C6A8-384F-BF21-CD01FF5299DB}"/>
    <dgm:cxn modelId="{6DA57319-5883-664F-85F6-BE1A15420B58}" type="presOf" srcId="{1025B901-5DD0-7D4D-8EE6-CFBF234CBAE6}" destId="{B49F8A35-917E-D544-9F06-98D47911B63C}" srcOrd="0" destOrd="0" presId="urn:microsoft.com/office/officeart/2005/8/layout/venn1"/>
    <dgm:cxn modelId="{81B94528-4B46-2F49-8E12-5882F3804CEA}" srcId="{298D5B1D-7A34-0B4A-96C1-49D35A3EC848}" destId="{1025B901-5DD0-7D4D-8EE6-CFBF234CBAE6}" srcOrd="1" destOrd="0" parTransId="{FC4AD4EC-464B-8B45-A640-F59C076EBDAC}" sibTransId="{0ECE990F-B0B8-CA4B-82DB-E3A491447376}"/>
    <dgm:cxn modelId="{78591231-5016-6743-83E2-1E1A9122676E}" srcId="{298D5B1D-7A34-0B4A-96C1-49D35A3EC848}" destId="{2B87E1A8-CD45-A74B-BCBB-507D72EDF368}" srcOrd="2" destOrd="0" parTransId="{0D1DB935-537B-354E-A568-3790B391DC93}" sibTransId="{D0253DDA-8E43-0041-ABD6-C3F88284BF74}"/>
    <dgm:cxn modelId="{C3792035-A347-CD4D-9C76-F37961F25719}" type="presOf" srcId="{1025B901-5DD0-7D4D-8EE6-CFBF234CBAE6}" destId="{E684E699-3437-1648-A58F-45510D29C850}" srcOrd="1" destOrd="0" presId="urn:microsoft.com/office/officeart/2005/8/layout/venn1"/>
    <dgm:cxn modelId="{70D36340-7B39-B74F-9EC2-61C192DBC746}" type="presOf" srcId="{2B87E1A8-CD45-A74B-BCBB-507D72EDF368}" destId="{D08CAF63-68B5-4741-90A4-2F3BF7312218}" srcOrd="1" destOrd="0" presId="urn:microsoft.com/office/officeart/2005/8/layout/venn1"/>
    <dgm:cxn modelId="{83BFB955-9A38-0345-975D-C729D2334E0A}" type="presOf" srcId="{BD7B9716-E5BD-7B46-826A-89DB6D15423C}" destId="{66A99CCD-C678-8542-B4DC-7C1292200CD2}" srcOrd="0" destOrd="0" presId="urn:microsoft.com/office/officeart/2005/8/layout/venn1"/>
    <dgm:cxn modelId="{ED6494A9-9223-FA4C-A03C-3382796340AE}" type="presOf" srcId="{BD7B9716-E5BD-7B46-826A-89DB6D15423C}" destId="{7157E382-AB8B-F946-959B-070F67D214E9}" srcOrd="1" destOrd="0" presId="urn:microsoft.com/office/officeart/2005/8/layout/venn1"/>
    <dgm:cxn modelId="{BD7E85E4-048D-F147-B26D-1E8163AD5D86}" type="presOf" srcId="{2B87E1A8-CD45-A74B-BCBB-507D72EDF368}" destId="{1EDD0844-64BA-024B-85F1-CE5FA228DFB5}" srcOrd="0" destOrd="0" presId="urn:microsoft.com/office/officeart/2005/8/layout/venn1"/>
    <dgm:cxn modelId="{201B81E7-6B36-4642-B8AE-E3BBDA8E1DF5}" type="presOf" srcId="{298D5B1D-7A34-0B4A-96C1-49D35A3EC848}" destId="{70E02C94-6770-BD4D-AC82-BE38DC8CD569}" srcOrd="0" destOrd="0" presId="urn:microsoft.com/office/officeart/2005/8/layout/venn1"/>
    <dgm:cxn modelId="{9261EC57-5850-154A-9416-FCFFBFDE05A0}" type="presParOf" srcId="{70E02C94-6770-BD4D-AC82-BE38DC8CD569}" destId="{66A99CCD-C678-8542-B4DC-7C1292200CD2}" srcOrd="0" destOrd="0" presId="urn:microsoft.com/office/officeart/2005/8/layout/venn1"/>
    <dgm:cxn modelId="{B8FAD28F-59C1-124F-BC44-8FB5DF975DFB}" type="presParOf" srcId="{70E02C94-6770-BD4D-AC82-BE38DC8CD569}" destId="{7157E382-AB8B-F946-959B-070F67D214E9}" srcOrd="1" destOrd="0" presId="urn:microsoft.com/office/officeart/2005/8/layout/venn1"/>
    <dgm:cxn modelId="{FC66A858-20FB-394B-8609-8726246B4FD2}" type="presParOf" srcId="{70E02C94-6770-BD4D-AC82-BE38DC8CD569}" destId="{B49F8A35-917E-D544-9F06-98D47911B63C}" srcOrd="2" destOrd="0" presId="urn:microsoft.com/office/officeart/2005/8/layout/venn1"/>
    <dgm:cxn modelId="{D6E7DC38-E6DB-1E43-9279-3EBD362187B7}" type="presParOf" srcId="{70E02C94-6770-BD4D-AC82-BE38DC8CD569}" destId="{E684E699-3437-1648-A58F-45510D29C850}" srcOrd="3" destOrd="0" presId="urn:microsoft.com/office/officeart/2005/8/layout/venn1"/>
    <dgm:cxn modelId="{65495FC9-113A-DA4B-81ED-DB6CF775A9F9}" type="presParOf" srcId="{70E02C94-6770-BD4D-AC82-BE38DC8CD569}" destId="{1EDD0844-64BA-024B-85F1-CE5FA228DFB5}" srcOrd="4" destOrd="0" presId="urn:microsoft.com/office/officeart/2005/8/layout/venn1"/>
    <dgm:cxn modelId="{AE4FBC8F-E097-DD44-A950-64502F9DD08C}" type="presParOf" srcId="{70E02C94-6770-BD4D-AC82-BE38DC8CD569}" destId="{D08CAF63-68B5-4741-90A4-2F3BF7312218}" srcOrd="5" destOrd="0" presId="urn:microsoft.com/office/officeart/2005/8/layout/venn1"/>
  </dgm:cxnLst>
  <dgm:bg/>
  <dgm:whole>
    <a:ln w="317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8EF93-21B4-C044-8E22-36B357EE4A04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F8026F-FEC0-1448-8449-45AE93C25372}">
      <dgm:prSet phldrT="[Text]"/>
      <dgm:spPr/>
      <dgm:t>
        <a:bodyPr/>
        <a:lstStyle/>
        <a:p>
          <a:r>
            <a:rPr lang="en-US" dirty="0">
              <a:latin typeface="National 2" panose="020B0504030502020203" pitchFamily="34" charset="77"/>
            </a:rPr>
            <a:t>Supervised Learning</a:t>
          </a:r>
        </a:p>
      </dgm:t>
    </dgm:pt>
    <dgm:pt modelId="{019C1F0D-B7A7-E142-80B1-83EF64612F9B}" type="parTrans" cxnId="{6D51FAD4-631F-064C-BDE0-2AD53BDC1E03}">
      <dgm:prSet/>
      <dgm:spPr/>
      <dgm:t>
        <a:bodyPr/>
        <a:lstStyle/>
        <a:p>
          <a:endParaRPr lang="en-US"/>
        </a:p>
      </dgm:t>
    </dgm:pt>
    <dgm:pt modelId="{4B0333CA-01FF-1E40-8337-58EBFE2E1CCC}" type="sibTrans" cxnId="{6D51FAD4-631F-064C-BDE0-2AD53BDC1E03}">
      <dgm:prSet/>
      <dgm:spPr/>
      <dgm:t>
        <a:bodyPr/>
        <a:lstStyle/>
        <a:p>
          <a:endParaRPr lang="en-US"/>
        </a:p>
      </dgm:t>
    </dgm:pt>
    <dgm:pt modelId="{61FE2A2C-7627-8A44-BE4B-6759FC16226B}">
      <dgm:prSet phldrT="[Text]"/>
      <dgm:spPr/>
      <dgm:t>
        <a:bodyPr/>
        <a:lstStyle/>
        <a:p>
          <a:r>
            <a:rPr lang="en-US" dirty="0">
              <a:latin typeface="National 2" panose="020B0504030502020203" pitchFamily="34" charset="77"/>
            </a:rPr>
            <a:t>Classification</a:t>
          </a:r>
        </a:p>
      </dgm:t>
    </dgm:pt>
    <dgm:pt modelId="{324DA0C7-7D68-9046-A7FB-B4D595AEAD6E}" type="parTrans" cxnId="{27377790-A730-F44B-8863-4B2ABCBAAFA3}">
      <dgm:prSet/>
      <dgm:spPr/>
      <dgm:t>
        <a:bodyPr/>
        <a:lstStyle/>
        <a:p>
          <a:endParaRPr lang="en-US"/>
        </a:p>
      </dgm:t>
    </dgm:pt>
    <dgm:pt modelId="{F1F35E72-D1DC-0047-B600-FFFDC1854D09}" type="sibTrans" cxnId="{27377790-A730-F44B-8863-4B2ABCBAAFA3}">
      <dgm:prSet/>
      <dgm:spPr/>
      <dgm:t>
        <a:bodyPr/>
        <a:lstStyle/>
        <a:p>
          <a:endParaRPr lang="en-US"/>
        </a:p>
      </dgm:t>
    </dgm:pt>
    <dgm:pt modelId="{B7731878-F6B9-6444-9DA1-9C34783BC4C7}">
      <dgm:prSet phldrT="[Text]"/>
      <dgm:spPr/>
      <dgm:t>
        <a:bodyPr/>
        <a:lstStyle/>
        <a:p>
          <a:r>
            <a:rPr lang="en-US" dirty="0">
              <a:latin typeface="National 2" panose="020B0504030502020203" pitchFamily="34" charset="77"/>
            </a:rPr>
            <a:t>Regression</a:t>
          </a:r>
        </a:p>
      </dgm:t>
    </dgm:pt>
    <dgm:pt modelId="{C9AE12C4-FF44-594F-BEF0-C6128A3BF3B8}" type="parTrans" cxnId="{70CD30EF-5B5E-1444-8886-177D24DC2002}">
      <dgm:prSet/>
      <dgm:spPr/>
      <dgm:t>
        <a:bodyPr/>
        <a:lstStyle/>
        <a:p>
          <a:endParaRPr lang="en-US"/>
        </a:p>
      </dgm:t>
    </dgm:pt>
    <dgm:pt modelId="{CF5DE6DE-A215-1049-87A2-A60838162A74}" type="sibTrans" cxnId="{70CD30EF-5B5E-1444-8886-177D24DC2002}">
      <dgm:prSet/>
      <dgm:spPr/>
      <dgm:t>
        <a:bodyPr/>
        <a:lstStyle/>
        <a:p>
          <a:endParaRPr lang="en-US"/>
        </a:p>
      </dgm:t>
    </dgm:pt>
    <dgm:pt modelId="{FA51B8B2-712C-6248-98B2-0C00B060773B}">
      <dgm:prSet phldrT="[Text]"/>
      <dgm:spPr/>
      <dgm:t>
        <a:bodyPr/>
        <a:lstStyle/>
        <a:p>
          <a:r>
            <a:rPr lang="en-US" dirty="0">
              <a:latin typeface="National 2" panose="020B0504030502020203" pitchFamily="34" charset="77"/>
            </a:rPr>
            <a:t>Unsupervised Learning</a:t>
          </a:r>
        </a:p>
      </dgm:t>
    </dgm:pt>
    <dgm:pt modelId="{7914DBC9-9C08-324B-B9E8-63EF217C30A9}" type="parTrans" cxnId="{BA172018-575F-7A47-8992-B8A9F74EEF09}">
      <dgm:prSet/>
      <dgm:spPr/>
      <dgm:t>
        <a:bodyPr/>
        <a:lstStyle/>
        <a:p>
          <a:endParaRPr lang="en-US"/>
        </a:p>
      </dgm:t>
    </dgm:pt>
    <dgm:pt modelId="{A1D8D610-F126-2148-869B-DB8E7CC15011}" type="sibTrans" cxnId="{BA172018-575F-7A47-8992-B8A9F74EEF09}">
      <dgm:prSet/>
      <dgm:spPr/>
      <dgm:t>
        <a:bodyPr/>
        <a:lstStyle/>
        <a:p>
          <a:endParaRPr lang="en-US"/>
        </a:p>
      </dgm:t>
    </dgm:pt>
    <dgm:pt modelId="{51CA6E63-E9D8-B84C-809D-4379056D3277}">
      <dgm:prSet phldrT="[Text]"/>
      <dgm:spPr/>
      <dgm:t>
        <a:bodyPr/>
        <a:lstStyle/>
        <a:p>
          <a:r>
            <a:rPr lang="en-US" dirty="0">
              <a:latin typeface="National 2" panose="020B0504030502020203" pitchFamily="34" charset="77"/>
            </a:rPr>
            <a:t>Clustering</a:t>
          </a:r>
        </a:p>
      </dgm:t>
    </dgm:pt>
    <dgm:pt modelId="{F6FC5803-4D4B-994D-8712-CE918AF45B25}" type="parTrans" cxnId="{0F128F8F-3AF5-5D48-9998-5059A404DEC8}">
      <dgm:prSet/>
      <dgm:spPr/>
      <dgm:t>
        <a:bodyPr/>
        <a:lstStyle/>
        <a:p>
          <a:endParaRPr lang="en-US"/>
        </a:p>
      </dgm:t>
    </dgm:pt>
    <dgm:pt modelId="{B1F093E9-8DFE-3445-92B9-B19AE337A815}" type="sibTrans" cxnId="{0F128F8F-3AF5-5D48-9998-5059A404DEC8}">
      <dgm:prSet/>
      <dgm:spPr/>
      <dgm:t>
        <a:bodyPr/>
        <a:lstStyle/>
        <a:p>
          <a:endParaRPr lang="en-US"/>
        </a:p>
      </dgm:t>
    </dgm:pt>
    <dgm:pt modelId="{DE048556-5CBF-C147-B271-E8F3BA1158EA}">
      <dgm:prSet phldrT="[Text]"/>
      <dgm:spPr/>
      <dgm:t>
        <a:bodyPr/>
        <a:lstStyle/>
        <a:p>
          <a:r>
            <a:rPr lang="en-US" dirty="0">
              <a:latin typeface="National 2" panose="020B0504030502020203" pitchFamily="34" charset="77"/>
            </a:rPr>
            <a:t>Anomaly Detection</a:t>
          </a:r>
        </a:p>
      </dgm:t>
    </dgm:pt>
    <dgm:pt modelId="{CDFC21FE-92A4-BB41-ACE8-720ECF9AF5F4}" type="parTrans" cxnId="{4D27E00F-19C3-0442-91F5-86F8656A8C30}">
      <dgm:prSet/>
      <dgm:spPr/>
      <dgm:t>
        <a:bodyPr/>
        <a:lstStyle/>
        <a:p>
          <a:endParaRPr lang="en-US"/>
        </a:p>
      </dgm:t>
    </dgm:pt>
    <dgm:pt modelId="{14527BE4-51C6-0944-97BF-3DCD8B02FFA7}" type="sibTrans" cxnId="{4D27E00F-19C3-0442-91F5-86F8656A8C30}">
      <dgm:prSet/>
      <dgm:spPr/>
      <dgm:t>
        <a:bodyPr/>
        <a:lstStyle/>
        <a:p>
          <a:endParaRPr lang="en-US"/>
        </a:p>
      </dgm:t>
    </dgm:pt>
    <dgm:pt modelId="{846CA9FE-FDE0-CA4E-AF25-4CEDDDE5329E}">
      <dgm:prSet phldrT="[Text]"/>
      <dgm:spPr/>
      <dgm:t>
        <a:bodyPr/>
        <a:lstStyle/>
        <a:p>
          <a:r>
            <a:rPr lang="en-US" dirty="0">
              <a:latin typeface="National 2" panose="020B0504030502020203" pitchFamily="34" charset="77"/>
            </a:rPr>
            <a:t>Semi-supervised Learning</a:t>
          </a:r>
        </a:p>
      </dgm:t>
    </dgm:pt>
    <dgm:pt modelId="{497435FD-BE85-8440-90F8-F5F13217AFE1}" type="parTrans" cxnId="{B4F261FE-6644-B241-922A-6BB9B1A79F5E}">
      <dgm:prSet/>
      <dgm:spPr/>
      <dgm:t>
        <a:bodyPr/>
        <a:lstStyle/>
        <a:p>
          <a:endParaRPr lang="en-US"/>
        </a:p>
      </dgm:t>
    </dgm:pt>
    <dgm:pt modelId="{40679932-69E9-0249-8676-FD9E149D484E}" type="sibTrans" cxnId="{B4F261FE-6644-B241-922A-6BB9B1A79F5E}">
      <dgm:prSet/>
      <dgm:spPr/>
      <dgm:t>
        <a:bodyPr/>
        <a:lstStyle/>
        <a:p>
          <a:endParaRPr lang="en-US"/>
        </a:p>
      </dgm:t>
    </dgm:pt>
    <dgm:pt modelId="{610131A9-9FA1-5347-B045-D27F07418217}">
      <dgm:prSet phldrT="[Text]"/>
      <dgm:spPr/>
      <dgm:t>
        <a:bodyPr/>
        <a:lstStyle/>
        <a:p>
          <a:r>
            <a:rPr lang="en-US" dirty="0">
              <a:latin typeface="National 2" panose="020B0504030502020203" pitchFamily="34" charset="77"/>
            </a:rPr>
            <a:t>Mix of labeled and unlabeled data</a:t>
          </a:r>
        </a:p>
      </dgm:t>
    </dgm:pt>
    <dgm:pt modelId="{ECDA0EE7-5AC7-894B-9A23-9EA1A30151FB}" type="parTrans" cxnId="{BE37CF7F-737F-9B4B-926C-0AFAAE0F8679}">
      <dgm:prSet/>
      <dgm:spPr/>
      <dgm:t>
        <a:bodyPr/>
        <a:lstStyle/>
        <a:p>
          <a:endParaRPr lang="en-US"/>
        </a:p>
      </dgm:t>
    </dgm:pt>
    <dgm:pt modelId="{FAC8452D-F874-2749-8F4A-5DC4900CD4F5}" type="sibTrans" cxnId="{BE37CF7F-737F-9B4B-926C-0AFAAE0F8679}">
      <dgm:prSet/>
      <dgm:spPr/>
      <dgm:t>
        <a:bodyPr/>
        <a:lstStyle/>
        <a:p>
          <a:endParaRPr lang="en-US"/>
        </a:p>
      </dgm:t>
    </dgm:pt>
    <dgm:pt modelId="{FF3D27B6-D1F6-7A44-8B32-CDDE22581738}">
      <dgm:prSet phldrT="[Text]"/>
      <dgm:spPr/>
      <dgm:t>
        <a:bodyPr/>
        <a:lstStyle/>
        <a:p>
          <a:r>
            <a:rPr lang="en-US" dirty="0">
              <a:latin typeface="National 2" panose="020B0504030502020203" pitchFamily="34" charset="77"/>
            </a:rPr>
            <a:t>Self-supervised Learning</a:t>
          </a:r>
        </a:p>
      </dgm:t>
    </dgm:pt>
    <dgm:pt modelId="{408BD36B-2B28-BA4F-B26B-68395F6D1FB8}" type="parTrans" cxnId="{5F18FA13-A26D-C141-9BBC-28239AC684DE}">
      <dgm:prSet/>
      <dgm:spPr/>
      <dgm:t>
        <a:bodyPr/>
        <a:lstStyle/>
        <a:p>
          <a:endParaRPr lang="en-US"/>
        </a:p>
      </dgm:t>
    </dgm:pt>
    <dgm:pt modelId="{DD4EF947-2984-6B43-97D0-3927C1069704}" type="sibTrans" cxnId="{5F18FA13-A26D-C141-9BBC-28239AC684DE}">
      <dgm:prSet/>
      <dgm:spPr/>
      <dgm:t>
        <a:bodyPr/>
        <a:lstStyle/>
        <a:p>
          <a:endParaRPr lang="en-US"/>
        </a:p>
      </dgm:t>
    </dgm:pt>
    <dgm:pt modelId="{819F22EE-2413-7F4E-AA10-4CD5143D7F66}">
      <dgm:prSet phldrT="[Text]"/>
      <dgm:spPr/>
      <dgm:t>
        <a:bodyPr/>
        <a:lstStyle/>
        <a:p>
          <a:r>
            <a:rPr lang="en-US" dirty="0">
              <a:latin typeface="National 2" panose="020B0504030502020203" pitchFamily="34" charset="77"/>
            </a:rPr>
            <a:t>Language modeling</a:t>
          </a:r>
        </a:p>
      </dgm:t>
    </dgm:pt>
    <dgm:pt modelId="{570F45D3-20E3-2C4E-81CF-0954D64DA17D}" type="parTrans" cxnId="{05E688C7-52AC-AE49-87E4-1CBFA650633E}">
      <dgm:prSet/>
      <dgm:spPr/>
      <dgm:t>
        <a:bodyPr/>
        <a:lstStyle/>
        <a:p>
          <a:endParaRPr lang="en-US"/>
        </a:p>
      </dgm:t>
    </dgm:pt>
    <dgm:pt modelId="{71B541F7-012C-454D-9618-FA67AB3E63B0}" type="sibTrans" cxnId="{05E688C7-52AC-AE49-87E4-1CBFA650633E}">
      <dgm:prSet/>
      <dgm:spPr/>
      <dgm:t>
        <a:bodyPr/>
        <a:lstStyle/>
        <a:p>
          <a:endParaRPr lang="en-US"/>
        </a:p>
      </dgm:t>
    </dgm:pt>
    <dgm:pt modelId="{4EE875C3-97E0-264B-853F-86C56DAD8F23}" type="pres">
      <dgm:prSet presAssocID="{2B78EF93-21B4-C044-8E22-36B357EE4A04}" presName="theList" presStyleCnt="0">
        <dgm:presLayoutVars>
          <dgm:dir/>
          <dgm:animLvl val="lvl"/>
          <dgm:resizeHandles val="exact"/>
        </dgm:presLayoutVars>
      </dgm:prSet>
      <dgm:spPr/>
    </dgm:pt>
    <dgm:pt modelId="{3F3F68F2-3F07-AC4C-BB77-8AE8169FFF76}" type="pres">
      <dgm:prSet presAssocID="{45F8026F-FEC0-1448-8449-45AE93C25372}" presName="compNode" presStyleCnt="0"/>
      <dgm:spPr/>
    </dgm:pt>
    <dgm:pt modelId="{3DAC6A62-A693-3340-AB78-7174D8D0CAB9}" type="pres">
      <dgm:prSet presAssocID="{45F8026F-FEC0-1448-8449-45AE93C25372}" presName="aNode" presStyleLbl="bgShp" presStyleIdx="0" presStyleCnt="4"/>
      <dgm:spPr/>
    </dgm:pt>
    <dgm:pt modelId="{23867060-AC71-A54C-9D98-786A41517B57}" type="pres">
      <dgm:prSet presAssocID="{45F8026F-FEC0-1448-8449-45AE93C25372}" presName="textNode" presStyleLbl="bgShp" presStyleIdx="0" presStyleCnt="4"/>
      <dgm:spPr/>
    </dgm:pt>
    <dgm:pt modelId="{EE8060ED-03C1-6A4A-B64B-D7AF97D02715}" type="pres">
      <dgm:prSet presAssocID="{45F8026F-FEC0-1448-8449-45AE93C25372}" presName="compChildNode" presStyleCnt="0"/>
      <dgm:spPr/>
    </dgm:pt>
    <dgm:pt modelId="{9B772656-DECF-7F47-AB1E-0C3DA193194F}" type="pres">
      <dgm:prSet presAssocID="{45F8026F-FEC0-1448-8449-45AE93C25372}" presName="theInnerList" presStyleCnt="0"/>
      <dgm:spPr/>
    </dgm:pt>
    <dgm:pt modelId="{F80082F8-C127-4846-A59A-9DF66D894F90}" type="pres">
      <dgm:prSet presAssocID="{61FE2A2C-7627-8A44-BE4B-6759FC16226B}" presName="childNode" presStyleLbl="node1" presStyleIdx="0" presStyleCnt="6">
        <dgm:presLayoutVars>
          <dgm:bulletEnabled val="1"/>
        </dgm:presLayoutVars>
      </dgm:prSet>
      <dgm:spPr/>
    </dgm:pt>
    <dgm:pt modelId="{130FA259-06BB-2148-AA7E-7791F233EA1E}" type="pres">
      <dgm:prSet presAssocID="{61FE2A2C-7627-8A44-BE4B-6759FC16226B}" presName="aSpace2" presStyleCnt="0"/>
      <dgm:spPr/>
    </dgm:pt>
    <dgm:pt modelId="{81BEAB25-A512-8546-93AF-DCF9CCA4028B}" type="pres">
      <dgm:prSet presAssocID="{B7731878-F6B9-6444-9DA1-9C34783BC4C7}" presName="childNode" presStyleLbl="node1" presStyleIdx="1" presStyleCnt="6">
        <dgm:presLayoutVars>
          <dgm:bulletEnabled val="1"/>
        </dgm:presLayoutVars>
      </dgm:prSet>
      <dgm:spPr/>
    </dgm:pt>
    <dgm:pt modelId="{54FA80D8-AFEA-C845-A90D-B4BEE71B9AA1}" type="pres">
      <dgm:prSet presAssocID="{45F8026F-FEC0-1448-8449-45AE93C25372}" presName="aSpace" presStyleCnt="0"/>
      <dgm:spPr/>
    </dgm:pt>
    <dgm:pt modelId="{81CCA09E-4EA7-1A43-971B-5FB62CC23FF1}" type="pres">
      <dgm:prSet presAssocID="{FA51B8B2-712C-6248-98B2-0C00B060773B}" presName="compNode" presStyleCnt="0"/>
      <dgm:spPr/>
    </dgm:pt>
    <dgm:pt modelId="{800DCEDB-01CC-9B4E-A6CC-9D6D89305220}" type="pres">
      <dgm:prSet presAssocID="{FA51B8B2-712C-6248-98B2-0C00B060773B}" presName="aNode" presStyleLbl="bgShp" presStyleIdx="1" presStyleCnt="4"/>
      <dgm:spPr/>
    </dgm:pt>
    <dgm:pt modelId="{5CF03182-A179-F345-B542-F8D70FFC0FAF}" type="pres">
      <dgm:prSet presAssocID="{FA51B8B2-712C-6248-98B2-0C00B060773B}" presName="textNode" presStyleLbl="bgShp" presStyleIdx="1" presStyleCnt="4"/>
      <dgm:spPr/>
    </dgm:pt>
    <dgm:pt modelId="{659C3348-4758-734B-922B-6103C95CAC43}" type="pres">
      <dgm:prSet presAssocID="{FA51B8B2-712C-6248-98B2-0C00B060773B}" presName="compChildNode" presStyleCnt="0"/>
      <dgm:spPr/>
    </dgm:pt>
    <dgm:pt modelId="{73D562B1-7D51-B242-8F69-2299119DDC0B}" type="pres">
      <dgm:prSet presAssocID="{FA51B8B2-712C-6248-98B2-0C00B060773B}" presName="theInnerList" presStyleCnt="0"/>
      <dgm:spPr/>
    </dgm:pt>
    <dgm:pt modelId="{5759A4C4-E8CA-9540-82A6-3B69CA1F8D20}" type="pres">
      <dgm:prSet presAssocID="{51CA6E63-E9D8-B84C-809D-4379056D3277}" presName="childNode" presStyleLbl="node1" presStyleIdx="2" presStyleCnt="6">
        <dgm:presLayoutVars>
          <dgm:bulletEnabled val="1"/>
        </dgm:presLayoutVars>
      </dgm:prSet>
      <dgm:spPr/>
    </dgm:pt>
    <dgm:pt modelId="{1992728C-565F-3148-920E-DAB83234AA91}" type="pres">
      <dgm:prSet presAssocID="{51CA6E63-E9D8-B84C-809D-4379056D3277}" presName="aSpace2" presStyleCnt="0"/>
      <dgm:spPr/>
    </dgm:pt>
    <dgm:pt modelId="{F60B7216-F47E-CE46-8229-42EC755DBFF6}" type="pres">
      <dgm:prSet presAssocID="{DE048556-5CBF-C147-B271-E8F3BA1158EA}" presName="childNode" presStyleLbl="node1" presStyleIdx="3" presStyleCnt="6">
        <dgm:presLayoutVars>
          <dgm:bulletEnabled val="1"/>
        </dgm:presLayoutVars>
      </dgm:prSet>
      <dgm:spPr/>
    </dgm:pt>
    <dgm:pt modelId="{5E001628-E191-E34F-AA27-6A72AECD6BBB}" type="pres">
      <dgm:prSet presAssocID="{FA51B8B2-712C-6248-98B2-0C00B060773B}" presName="aSpace" presStyleCnt="0"/>
      <dgm:spPr/>
    </dgm:pt>
    <dgm:pt modelId="{48745136-4F3C-844B-9CD3-FAC11FB1D2C6}" type="pres">
      <dgm:prSet presAssocID="{846CA9FE-FDE0-CA4E-AF25-4CEDDDE5329E}" presName="compNode" presStyleCnt="0"/>
      <dgm:spPr/>
    </dgm:pt>
    <dgm:pt modelId="{B9D3E16C-8A5A-FA43-B473-319483ADB074}" type="pres">
      <dgm:prSet presAssocID="{846CA9FE-FDE0-CA4E-AF25-4CEDDDE5329E}" presName="aNode" presStyleLbl="bgShp" presStyleIdx="2" presStyleCnt="4"/>
      <dgm:spPr/>
    </dgm:pt>
    <dgm:pt modelId="{8B43F404-0E82-9844-9166-E75AACBF6EC7}" type="pres">
      <dgm:prSet presAssocID="{846CA9FE-FDE0-CA4E-AF25-4CEDDDE5329E}" presName="textNode" presStyleLbl="bgShp" presStyleIdx="2" presStyleCnt="4"/>
      <dgm:spPr/>
    </dgm:pt>
    <dgm:pt modelId="{4BC41F42-115C-E044-9D0D-390EC318FDD8}" type="pres">
      <dgm:prSet presAssocID="{846CA9FE-FDE0-CA4E-AF25-4CEDDDE5329E}" presName="compChildNode" presStyleCnt="0"/>
      <dgm:spPr/>
    </dgm:pt>
    <dgm:pt modelId="{4379C1FF-2007-2043-B72C-28293D999026}" type="pres">
      <dgm:prSet presAssocID="{846CA9FE-FDE0-CA4E-AF25-4CEDDDE5329E}" presName="theInnerList" presStyleCnt="0"/>
      <dgm:spPr/>
    </dgm:pt>
    <dgm:pt modelId="{8DF3E00B-4FD1-EB45-B2B3-D346EC0F8FFE}" type="pres">
      <dgm:prSet presAssocID="{610131A9-9FA1-5347-B045-D27F07418217}" presName="childNode" presStyleLbl="node1" presStyleIdx="4" presStyleCnt="6">
        <dgm:presLayoutVars>
          <dgm:bulletEnabled val="1"/>
        </dgm:presLayoutVars>
      </dgm:prSet>
      <dgm:spPr/>
    </dgm:pt>
    <dgm:pt modelId="{9B1BC38B-79D5-BE4D-9516-324E4E3D88DD}" type="pres">
      <dgm:prSet presAssocID="{846CA9FE-FDE0-CA4E-AF25-4CEDDDE5329E}" presName="aSpace" presStyleCnt="0"/>
      <dgm:spPr/>
    </dgm:pt>
    <dgm:pt modelId="{8C40FB04-F7C0-7547-9AF9-A863C888A35E}" type="pres">
      <dgm:prSet presAssocID="{FF3D27B6-D1F6-7A44-8B32-CDDE22581738}" presName="compNode" presStyleCnt="0"/>
      <dgm:spPr/>
    </dgm:pt>
    <dgm:pt modelId="{ABACF5B6-2035-4344-9423-47ACDA522882}" type="pres">
      <dgm:prSet presAssocID="{FF3D27B6-D1F6-7A44-8B32-CDDE22581738}" presName="aNode" presStyleLbl="bgShp" presStyleIdx="3" presStyleCnt="4"/>
      <dgm:spPr/>
    </dgm:pt>
    <dgm:pt modelId="{08AD8E23-0CAF-5B46-9BFC-2FD43C13A0C2}" type="pres">
      <dgm:prSet presAssocID="{FF3D27B6-D1F6-7A44-8B32-CDDE22581738}" presName="textNode" presStyleLbl="bgShp" presStyleIdx="3" presStyleCnt="4"/>
      <dgm:spPr/>
    </dgm:pt>
    <dgm:pt modelId="{592FE62F-7D58-AC4C-8FC9-44B6E9D0A4A0}" type="pres">
      <dgm:prSet presAssocID="{FF3D27B6-D1F6-7A44-8B32-CDDE22581738}" presName="compChildNode" presStyleCnt="0"/>
      <dgm:spPr/>
    </dgm:pt>
    <dgm:pt modelId="{F0024FF5-A781-2E4C-A3EF-D19EC3E05F70}" type="pres">
      <dgm:prSet presAssocID="{FF3D27B6-D1F6-7A44-8B32-CDDE22581738}" presName="theInnerList" presStyleCnt="0"/>
      <dgm:spPr/>
    </dgm:pt>
    <dgm:pt modelId="{6D4313CF-63BE-3F42-BC3A-D927330170C8}" type="pres">
      <dgm:prSet presAssocID="{819F22EE-2413-7F4E-AA10-4CD5143D7F66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79F4E70B-E041-E34B-A189-FF35610FFF79}" type="presOf" srcId="{51CA6E63-E9D8-B84C-809D-4379056D3277}" destId="{5759A4C4-E8CA-9540-82A6-3B69CA1F8D20}" srcOrd="0" destOrd="0" presId="urn:microsoft.com/office/officeart/2005/8/layout/lProcess2"/>
    <dgm:cxn modelId="{4D27E00F-19C3-0442-91F5-86F8656A8C30}" srcId="{FA51B8B2-712C-6248-98B2-0C00B060773B}" destId="{DE048556-5CBF-C147-B271-E8F3BA1158EA}" srcOrd="1" destOrd="0" parTransId="{CDFC21FE-92A4-BB41-ACE8-720ECF9AF5F4}" sibTransId="{14527BE4-51C6-0944-97BF-3DCD8B02FFA7}"/>
    <dgm:cxn modelId="{5F18FA13-A26D-C141-9BBC-28239AC684DE}" srcId="{2B78EF93-21B4-C044-8E22-36B357EE4A04}" destId="{FF3D27B6-D1F6-7A44-8B32-CDDE22581738}" srcOrd="3" destOrd="0" parTransId="{408BD36B-2B28-BA4F-B26B-68395F6D1FB8}" sibTransId="{DD4EF947-2984-6B43-97D0-3927C1069704}"/>
    <dgm:cxn modelId="{F074C317-C96B-BD4C-81ED-868CABFC51B9}" type="presOf" srcId="{846CA9FE-FDE0-CA4E-AF25-4CEDDDE5329E}" destId="{8B43F404-0E82-9844-9166-E75AACBF6EC7}" srcOrd="1" destOrd="0" presId="urn:microsoft.com/office/officeart/2005/8/layout/lProcess2"/>
    <dgm:cxn modelId="{BA172018-575F-7A47-8992-B8A9F74EEF09}" srcId="{2B78EF93-21B4-C044-8E22-36B357EE4A04}" destId="{FA51B8B2-712C-6248-98B2-0C00B060773B}" srcOrd="1" destOrd="0" parTransId="{7914DBC9-9C08-324B-B9E8-63EF217C30A9}" sibTransId="{A1D8D610-F126-2148-869B-DB8E7CC15011}"/>
    <dgm:cxn modelId="{7F4EF927-F882-B34E-83B2-2846387C9611}" type="presOf" srcId="{846CA9FE-FDE0-CA4E-AF25-4CEDDDE5329E}" destId="{B9D3E16C-8A5A-FA43-B473-319483ADB074}" srcOrd="0" destOrd="0" presId="urn:microsoft.com/office/officeart/2005/8/layout/lProcess2"/>
    <dgm:cxn modelId="{39183639-1226-1A46-ACE8-A8277406504D}" type="presOf" srcId="{61FE2A2C-7627-8A44-BE4B-6759FC16226B}" destId="{F80082F8-C127-4846-A59A-9DF66D894F90}" srcOrd="0" destOrd="0" presId="urn:microsoft.com/office/officeart/2005/8/layout/lProcess2"/>
    <dgm:cxn modelId="{95E42C41-9FC5-B94F-837D-90E1645AA2AB}" type="presOf" srcId="{FF3D27B6-D1F6-7A44-8B32-CDDE22581738}" destId="{ABACF5B6-2035-4344-9423-47ACDA522882}" srcOrd="0" destOrd="0" presId="urn:microsoft.com/office/officeart/2005/8/layout/lProcess2"/>
    <dgm:cxn modelId="{2DD87445-F346-6343-9E9C-097DA7BF10D5}" type="presOf" srcId="{FA51B8B2-712C-6248-98B2-0C00B060773B}" destId="{5CF03182-A179-F345-B542-F8D70FFC0FAF}" srcOrd="1" destOrd="0" presId="urn:microsoft.com/office/officeart/2005/8/layout/lProcess2"/>
    <dgm:cxn modelId="{8CF86775-1D89-574D-90DD-8359210D5334}" type="presOf" srcId="{B7731878-F6B9-6444-9DA1-9C34783BC4C7}" destId="{81BEAB25-A512-8546-93AF-DCF9CCA4028B}" srcOrd="0" destOrd="0" presId="urn:microsoft.com/office/officeart/2005/8/layout/lProcess2"/>
    <dgm:cxn modelId="{BE37CF7F-737F-9B4B-926C-0AFAAE0F8679}" srcId="{846CA9FE-FDE0-CA4E-AF25-4CEDDDE5329E}" destId="{610131A9-9FA1-5347-B045-D27F07418217}" srcOrd="0" destOrd="0" parTransId="{ECDA0EE7-5AC7-894B-9A23-9EA1A30151FB}" sibTransId="{FAC8452D-F874-2749-8F4A-5DC4900CD4F5}"/>
    <dgm:cxn modelId="{1F2C5881-F585-CA4D-8799-AFF0582E0F7B}" type="presOf" srcId="{FF3D27B6-D1F6-7A44-8B32-CDDE22581738}" destId="{08AD8E23-0CAF-5B46-9BFC-2FD43C13A0C2}" srcOrd="1" destOrd="0" presId="urn:microsoft.com/office/officeart/2005/8/layout/lProcess2"/>
    <dgm:cxn modelId="{ADE27C89-C027-3948-8547-BC147D6CFF62}" type="presOf" srcId="{FA51B8B2-712C-6248-98B2-0C00B060773B}" destId="{800DCEDB-01CC-9B4E-A6CC-9D6D89305220}" srcOrd="0" destOrd="0" presId="urn:microsoft.com/office/officeart/2005/8/layout/lProcess2"/>
    <dgm:cxn modelId="{0F128F8F-3AF5-5D48-9998-5059A404DEC8}" srcId="{FA51B8B2-712C-6248-98B2-0C00B060773B}" destId="{51CA6E63-E9D8-B84C-809D-4379056D3277}" srcOrd="0" destOrd="0" parTransId="{F6FC5803-4D4B-994D-8712-CE918AF45B25}" sibTransId="{B1F093E9-8DFE-3445-92B9-B19AE337A815}"/>
    <dgm:cxn modelId="{27377790-A730-F44B-8863-4B2ABCBAAFA3}" srcId="{45F8026F-FEC0-1448-8449-45AE93C25372}" destId="{61FE2A2C-7627-8A44-BE4B-6759FC16226B}" srcOrd="0" destOrd="0" parTransId="{324DA0C7-7D68-9046-A7FB-B4D595AEAD6E}" sibTransId="{F1F35E72-D1DC-0047-B600-FFFDC1854D09}"/>
    <dgm:cxn modelId="{9012F09E-DE16-6246-8F10-11E1BD979D2C}" type="presOf" srcId="{819F22EE-2413-7F4E-AA10-4CD5143D7F66}" destId="{6D4313CF-63BE-3F42-BC3A-D927330170C8}" srcOrd="0" destOrd="0" presId="urn:microsoft.com/office/officeart/2005/8/layout/lProcess2"/>
    <dgm:cxn modelId="{D7A154AB-54FB-A448-B9D0-9C6D98A1C0F3}" type="presOf" srcId="{45F8026F-FEC0-1448-8449-45AE93C25372}" destId="{23867060-AC71-A54C-9D98-786A41517B57}" srcOrd="1" destOrd="0" presId="urn:microsoft.com/office/officeart/2005/8/layout/lProcess2"/>
    <dgm:cxn modelId="{05E688C7-52AC-AE49-87E4-1CBFA650633E}" srcId="{FF3D27B6-D1F6-7A44-8B32-CDDE22581738}" destId="{819F22EE-2413-7F4E-AA10-4CD5143D7F66}" srcOrd="0" destOrd="0" parTransId="{570F45D3-20E3-2C4E-81CF-0954D64DA17D}" sibTransId="{71B541F7-012C-454D-9618-FA67AB3E63B0}"/>
    <dgm:cxn modelId="{507CB7D2-5406-7840-B933-A4AA3BDAE4F3}" type="presOf" srcId="{610131A9-9FA1-5347-B045-D27F07418217}" destId="{8DF3E00B-4FD1-EB45-B2B3-D346EC0F8FFE}" srcOrd="0" destOrd="0" presId="urn:microsoft.com/office/officeart/2005/8/layout/lProcess2"/>
    <dgm:cxn modelId="{6D51FAD4-631F-064C-BDE0-2AD53BDC1E03}" srcId="{2B78EF93-21B4-C044-8E22-36B357EE4A04}" destId="{45F8026F-FEC0-1448-8449-45AE93C25372}" srcOrd="0" destOrd="0" parTransId="{019C1F0D-B7A7-E142-80B1-83EF64612F9B}" sibTransId="{4B0333CA-01FF-1E40-8337-58EBFE2E1CCC}"/>
    <dgm:cxn modelId="{A858CEDE-3CF7-F649-BD81-409D33489BCB}" type="presOf" srcId="{DE048556-5CBF-C147-B271-E8F3BA1158EA}" destId="{F60B7216-F47E-CE46-8229-42EC755DBFF6}" srcOrd="0" destOrd="0" presId="urn:microsoft.com/office/officeart/2005/8/layout/lProcess2"/>
    <dgm:cxn modelId="{80852FE5-3800-1048-8616-689968F0BA35}" type="presOf" srcId="{2B78EF93-21B4-C044-8E22-36B357EE4A04}" destId="{4EE875C3-97E0-264B-853F-86C56DAD8F23}" srcOrd="0" destOrd="0" presId="urn:microsoft.com/office/officeart/2005/8/layout/lProcess2"/>
    <dgm:cxn modelId="{70CD30EF-5B5E-1444-8886-177D24DC2002}" srcId="{45F8026F-FEC0-1448-8449-45AE93C25372}" destId="{B7731878-F6B9-6444-9DA1-9C34783BC4C7}" srcOrd="1" destOrd="0" parTransId="{C9AE12C4-FF44-594F-BEF0-C6128A3BF3B8}" sibTransId="{CF5DE6DE-A215-1049-87A2-A60838162A74}"/>
    <dgm:cxn modelId="{5BA574F3-9BCD-8149-94D7-37280AF40BD0}" type="presOf" srcId="{45F8026F-FEC0-1448-8449-45AE93C25372}" destId="{3DAC6A62-A693-3340-AB78-7174D8D0CAB9}" srcOrd="0" destOrd="0" presId="urn:microsoft.com/office/officeart/2005/8/layout/lProcess2"/>
    <dgm:cxn modelId="{B4F261FE-6644-B241-922A-6BB9B1A79F5E}" srcId="{2B78EF93-21B4-C044-8E22-36B357EE4A04}" destId="{846CA9FE-FDE0-CA4E-AF25-4CEDDDE5329E}" srcOrd="2" destOrd="0" parTransId="{497435FD-BE85-8440-90F8-F5F13217AFE1}" sibTransId="{40679932-69E9-0249-8676-FD9E149D484E}"/>
    <dgm:cxn modelId="{F0D20748-41CB-2846-8A41-E00FF25BA64C}" type="presParOf" srcId="{4EE875C3-97E0-264B-853F-86C56DAD8F23}" destId="{3F3F68F2-3F07-AC4C-BB77-8AE8169FFF76}" srcOrd="0" destOrd="0" presId="urn:microsoft.com/office/officeart/2005/8/layout/lProcess2"/>
    <dgm:cxn modelId="{842B25BB-6815-1441-BC8E-E4236328DFCE}" type="presParOf" srcId="{3F3F68F2-3F07-AC4C-BB77-8AE8169FFF76}" destId="{3DAC6A62-A693-3340-AB78-7174D8D0CAB9}" srcOrd="0" destOrd="0" presId="urn:microsoft.com/office/officeart/2005/8/layout/lProcess2"/>
    <dgm:cxn modelId="{0FC406A3-D6E0-284A-B299-3A68C073DB1F}" type="presParOf" srcId="{3F3F68F2-3F07-AC4C-BB77-8AE8169FFF76}" destId="{23867060-AC71-A54C-9D98-786A41517B57}" srcOrd="1" destOrd="0" presId="urn:microsoft.com/office/officeart/2005/8/layout/lProcess2"/>
    <dgm:cxn modelId="{68DAE1C8-442D-0447-9B89-C98696EBD7E0}" type="presParOf" srcId="{3F3F68F2-3F07-AC4C-BB77-8AE8169FFF76}" destId="{EE8060ED-03C1-6A4A-B64B-D7AF97D02715}" srcOrd="2" destOrd="0" presId="urn:microsoft.com/office/officeart/2005/8/layout/lProcess2"/>
    <dgm:cxn modelId="{524FE02F-973C-2F49-98DB-A9D379FFD040}" type="presParOf" srcId="{EE8060ED-03C1-6A4A-B64B-D7AF97D02715}" destId="{9B772656-DECF-7F47-AB1E-0C3DA193194F}" srcOrd="0" destOrd="0" presId="urn:microsoft.com/office/officeart/2005/8/layout/lProcess2"/>
    <dgm:cxn modelId="{226C0C98-F91F-DB4B-A7B6-93A67D268BF0}" type="presParOf" srcId="{9B772656-DECF-7F47-AB1E-0C3DA193194F}" destId="{F80082F8-C127-4846-A59A-9DF66D894F90}" srcOrd="0" destOrd="0" presId="urn:microsoft.com/office/officeart/2005/8/layout/lProcess2"/>
    <dgm:cxn modelId="{3026AA2E-5F39-E948-940B-6E42B0E567C6}" type="presParOf" srcId="{9B772656-DECF-7F47-AB1E-0C3DA193194F}" destId="{130FA259-06BB-2148-AA7E-7791F233EA1E}" srcOrd="1" destOrd="0" presId="urn:microsoft.com/office/officeart/2005/8/layout/lProcess2"/>
    <dgm:cxn modelId="{9A0DE242-F23D-954B-BC77-9C80C70C9355}" type="presParOf" srcId="{9B772656-DECF-7F47-AB1E-0C3DA193194F}" destId="{81BEAB25-A512-8546-93AF-DCF9CCA4028B}" srcOrd="2" destOrd="0" presId="urn:microsoft.com/office/officeart/2005/8/layout/lProcess2"/>
    <dgm:cxn modelId="{C39CA6D0-175C-9847-9CF7-0843F4D9E1E2}" type="presParOf" srcId="{4EE875C3-97E0-264B-853F-86C56DAD8F23}" destId="{54FA80D8-AFEA-C845-A90D-B4BEE71B9AA1}" srcOrd="1" destOrd="0" presId="urn:microsoft.com/office/officeart/2005/8/layout/lProcess2"/>
    <dgm:cxn modelId="{0093B22F-7D9B-8741-BFD5-839DDB3FB007}" type="presParOf" srcId="{4EE875C3-97E0-264B-853F-86C56DAD8F23}" destId="{81CCA09E-4EA7-1A43-971B-5FB62CC23FF1}" srcOrd="2" destOrd="0" presId="urn:microsoft.com/office/officeart/2005/8/layout/lProcess2"/>
    <dgm:cxn modelId="{066364E5-9633-0F43-A106-284DCA3E6BD8}" type="presParOf" srcId="{81CCA09E-4EA7-1A43-971B-5FB62CC23FF1}" destId="{800DCEDB-01CC-9B4E-A6CC-9D6D89305220}" srcOrd="0" destOrd="0" presId="urn:microsoft.com/office/officeart/2005/8/layout/lProcess2"/>
    <dgm:cxn modelId="{6D1A8321-1B9C-C747-BAEC-0B73DFE9EFD8}" type="presParOf" srcId="{81CCA09E-4EA7-1A43-971B-5FB62CC23FF1}" destId="{5CF03182-A179-F345-B542-F8D70FFC0FAF}" srcOrd="1" destOrd="0" presId="urn:microsoft.com/office/officeart/2005/8/layout/lProcess2"/>
    <dgm:cxn modelId="{92468E61-8A91-794E-9715-03FB1C09100F}" type="presParOf" srcId="{81CCA09E-4EA7-1A43-971B-5FB62CC23FF1}" destId="{659C3348-4758-734B-922B-6103C95CAC43}" srcOrd="2" destOrd="0" presId="urn:microsoft.com/office/officeart/2005/8/layout/lProcess2"/>
    <dgm:cxn modelId="{8F483172-3BD0-214C-91E0-BCFA7C6B868B}" type="presParOf" srcId="{659C3348-4758-734B-922B-6103C95CAC43}" destId="{73D562B1-7D51-B242-8F69-2299119DDC0B}" srcOrd="0" destOrd="0" presId="urn:microsoft.com/office/officeart/2005/8/layout/lProcess2"/>
    <dgm:cxn modelId="{63EC4FF8-6EB1-B748-BB6E-8264129A266D}" type="presParOf" srcId="{73D562B1-7D51-B242-8F69-2299119DDC0B}" destId="{5759A4C4-E8CA-9540-82A6-3B69CA1F8D20}" srcOrd="0" destOrd="0" presId="urn:microsoft.com/office/officeart/2005/8/layout/lProcess2"/>
    <dgm:cxn modelId="{5F8D40D9-9E5C-DC44-A1AA-BCCC5338F65B}" type="presParOf" srcId="{73D562B1-7D51-B242-8F69-2299119DDC0B}" destId="{1992728C-565F-3148-920E-DAB83234AA91}" srcOrd="1" destOrd="0" presId="urn:microsoft.com/office/officeart/2005/8/layout/lProcess2"/>
    <dgm:cxn modelId="{881328E8-07B9-7343-AB6A-1F4DBF1AE7FD}" type="presParOf" srcId="{73D562B1-7D51-B242-8F69-2299119DDC0B}" destId="{F60B7216-F47E-CE46-8229-42EC755DBFF6}" srcOrd="2" destOrd="0" presId="urn:microsoft.com/office/officeart/2005/8/layout/lProcess2"/>
    <dgm:cxn modelId="{45115F8B-92C1-C547-A3E1-04A332C9E574}" type="presParOf" srcId="{4EE875C3-97E0-264B-853F-86C56DAD8F23}" destId="{5E001628-E191-E34F-AA27-6A72AECD6BBB}" srcOrd="3" destOrd="0" presId="urn:microsoft.com/office/officeart/2005/8/layout/lProcess2"/>
    <dgm:cxn modelId="{D71CE474-94C4-2846-BFB1-EF19651BFC0F}" type="presParOf" srcId="{4EE875C3-97E0-264B-853F-86C56DAD8F23}" destId="{48745136-4F3C-844B-9CD3-FAC11FB1D2C6}" srcOrd="4" destOrd="0" presId="urn:microsoft.com/office/officeart/2005/8/layout/lProcess2"/>
    <dgm:cxn modelId="{4C751578-5CAC-BB45-94C1-460D5D0CCDF9}" type="presParOf" srcId="{48745136-4F3C-844B-9CD3-FAC11FB1D2C6}" destId="{B9D3E16C-8A5A-FA43-B473-319483ADB074}" srcOrd="0" destOrd="0" presId="urn:microsoft.com/office/officeart/2005/8/layout/lProcess2"/>
    <dgm:cxn modelId="{67087F34-9FFE-334A-A507-93B007C9659E}" type="presParOf" srcId="{48745136-4F3C-844B-9CD3-FAC11FB1D2C6}" destId="{8B43F404-0E82-9844-9166-E75AACBF6EC7}" srcOrd="1" destOrd="0" presId="urn:microsoft.com/office/officeart/2005/8/layout/lProcess2"/>
    <dgm:cxn modelId="{75ACF4AB-9FA8-C247-9C5E-E804908771E9}" type="presParOf" srcId="{48745136-4F3C-844B-9CD3-FAC11FB1D2C6}" destId="{4BC41F42-115C-E044-9D0D-390EC318FDD8}" srcOrd="2" destOrd="0" presId="urn:microsoft.com/office/officeart/2005/8/layout/lProcess2"/>
    <dgm:cxn modelId="{8B5FF5C2-4519-D84A-8B0B-FB8DBEACC8D9}" type="presParOf" srcId="{4BC41F42-115C-E044-9D0D-390EC318FDD8}" destId="{4379C1FF-2007-2043-B72C-28293D999026}" srcOrd="0" destOrd="0" presId="urn:microsoft.com/office/officeart/2005/8/layout/lProcess2"/>
    <dgm:cxn modelId="{10F67624-9259-4444-AEE3-74398F451F3C}" type="presParOf" srcId="{4379C1FF-2007-2043-B72C-28293D999026}" destId="{8DF3E00B-4FD1-EB45-B2B3-D346EC0F8FFE}" srcOrd="0" destOrd="0" presId="urn:microsoft.com/office/officeart/2005/8/layout/lProcess2"/>
    <dgm:cxn modelId="{C1B1EBFA-0961-5847-B307-359DE86718E2}" type="presParOf" srcId="{4EE875C3-97E0-264B-853F-86C56DAD8F23}" destId="{9B1BC38B-79D5-BE4D-9516-324E4E3D88DD}" srcOrd="5" destOrd="0" presId="urn:microsoft.com/office/officeart/2005/8/layout/lProcess2"/>
    <dgm:cxn modelId="{8D8AA089-BE8C-5D40-AA3E-D482A6ADF133}" type="presParOf" srcId="{4EE875C3-97E0-264B-853F-86C56DAD8F23}" destId="{8C40FB04-F7C0-7547-9AF9-A863C888A35E}" srcOrd="6" destOrd="0" presId="urn:microsoft.com/office/officeart/2005/8/layout/lProcess2"/>
    <dgm:cxn modelId="{BACB4F21-D347-614A-9A00-99F421217377}" type="presParOf" srcId="{8C40FB04-F7C0-7547-9AF9-A863C888A35E}" destId="{ABACF5B6-2035-4344-9423-47ACDA522882}" srcOrd="0" destOrd="0" presId="urn:microsoft.com/office/officeart/2005/8/layout/lProcess2"/>
    <dgm:cxn modelId="{20E6BB52-F86A-044F-9E51-4C8710C43F04}" type="presParOf" srcId="{8C40FB04-F7C0-7547-9AF9-A863C888A35E}" destId="{08AD8E23-0CAF-5B46-9BFC-2FD43C13A0C2}" srcOrd="1" destOrd="0" presId="urn:microsoft.com/office/officeart/2005/8/layout/lProcess2"/>
    <dgm:cxn modelId="{8A9F9BFE-CE4D-5E47-8FAF-263C6D171D62}" type="presParOf" srcId="{8C40FB04-F7C0-7547-9AF9-A863C888A35E}" destId="{592FE62F-7D58-AC4C-8FC9-44B6E9D0A4A0}" srcOrd="2" destOrd="0" presId="urn:microsoft.com/office/officeart/2005/8/layout/lProcess2"/>
    <dgm:cxn modelId="{BB94E48F-D24B-DE43-8780-031599D90159}" type="presParOf" srcId="{592FE62F-7D58-AC4C-8FC9-44B6E9D0A4A0}" destId="{F0024FF5-A781-2E4C-A3EF-D19EC3E05F70}" srcOrd="0" destOrd="0" presId="urn:microsoft.com/office/officeart/2005/8/layout/lProcess2"/>
    <dgm:cxn modelId="{9E37F63E-F507-5746-AA3F-4CCD174E7879}" type="presParOf" srcId="{F0024FF5-A781-2E4C-A3EF-D19EC3E05F70}" destId="{6D4313CF-63BE-3F42-BC3A-D927330170C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99CCD-C678-8542-B4DC-7C1292200CD2}">
      <dsp:nvSpPr>
        <dsp:cNvPr id="0" name=""/>
        <dsp:cNvSpPr/>
      </dsp:nvSpPr>
      <dsp:spPr>
        <a:xfrm>
          <a:off x="1175687" y="45484"/>
          <a:ext cx="2183252" cy="21832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National 2" panose="020B0504030502020203" pitchFamily="34" charset="77"/>
            </a:rPr>
            <a:t>Machine Learning</a:t>
          </a:r>
        </a:p>
      </dsp:txBody>
      <dsp:txXfrm>
        <a:off x="1466788" y="427553"/>
        <a:ext cx="1601051" cy="982463"/>
      </dsp:txXfrm>
    </dsp:sp>
    <dsp:sp modelId="{B49F8A35-917E-D544-9F06-98D47911B63C}">
      <dsp:nvSpPr>
        <dsp:cNvPr id="0" name=""/>
        <dsp:cNvSpPr/>
      </dsp:nvSpPr>
      <dsp:spPr>
        <a:xfrm>
          <a:off x="1963478" y="1410017"/>
          <a:ext cx="2183252" cy="21832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ational 2" panose="020B0504030502020203" pitchFamily="34" charset="77"/>
            </a:rPr>
            <a:t>Deep Learning</a:t>
          </a:r>
        </a:p>
      </dsp:txBody>
      <dsp:txXfrm>
        <a:off x="2631189" y="1974024"/>
        <a:ext cx="1309951" cy="1200788"/>
      </dsp:txXfrm>
    </dsp:sp>
    <dsp:sp modelId="{1EDD0844-64BA-024B-85F1-CE5FA228DFB5}">
      <dsp:nvSpPr>
        <dsp:cNvPr id="0" name=""/>
        <dsp:cNvSpPr/>
      </dsp:nvSpPr>
      <dsp:spPr>
        <a:xfrm>
          <a:off x="387897" y="1410017"/>
          <a:ext cx="2183252" cy="21832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National 2" panose="020B0504030502020203" pitchFamily="34" charset="77"/>
            </a:rPr>
            <a:t>Artificial </a:t>
          </a:r>
          <a:r>
            <a:rPr lang="en-US" sz="1900" b="0" i="0" kern="1200" dirty="0">
              <a:latin typeface="National 2 Medium" panose="020B0504030502020203" pitchFamily="34" charset="77"/>
            </a:rPr>
            <a:t>General</a:t>
          </a:r>
          <a:r>
            <a:rPr lang="en-US" sz="1900" kern="1200" dirty="0">
              <a:latin typeface="National 2" panose="020B0504030502020203" pitchFamily="34" charset="77"/>
            </a:rPr>
            <a:t> Intelligence</a:t>
          </a:r>
        </a:p>
      </dsp:txBody>
      <dsp:txXfrm>
        <a:off x="593487" y="1974024"/>
        <a:ext cx="1309951" cy="1200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C6A62-A693-3340-AB78-7174D8D0CAB9}">
      <dsp:nvSpPr>
        <dsp:cNvPr id="0" name=""/>
        <dsp:cNvSpPr/>
      </dsp:nvSpPr>
      <dsp:spPr>
        <a:xfrm>
          <a:off x="2783" y="0"/>
          <a:ext cx="2731436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National 2" panose="020B0504030502020203" pitchFamily="34" charset="77"/>
            </a:rPr>
            <a:t>Supervised Learning</a:t>
          </a:r>
        </a:p>
      </dsp:txBody>
      <dsp:txXfrm>
        <a:off x="2783" y="0"/>
        <a:ext cx="2731436" cy="1238249"/>
      </dsp:txXfrm>
    </dsp:sp>
    <dsp:sp modelId="{F80082F8-C127-4846-A59A-9DF66D894F90}">
      <dsp:nvSpPr>
        <dsp:cNvPr id="0" name=""/>
        <dsp:cNvSpPr/>
      </dsp:nvSpPr>
      <dsp:spPr>
        <a:xfrm>
          <a:off x="275927" y="1239459"/>
          <a:ext cx="2185149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National 2" panose="020B0504030502020203" pitchFamily="34" charset="77"/>
            </a:rPr>
            <a:t>Classification</a:t>
          </a:r>
        </a:p>
      </dsp:txBody>
      <dsp:txXfrm>
        <a:off x="312377" y="1275909"/>
        <a:ext cx="2112249" cy="1171597"/>
      </dsp:txXfrm>
    </dsp:sp>
    <dsp:sp modelId="{81BEAB25-A512-8546-93AF-DCF9CCA4028B}">
      <dsp:nvSpPr>
        <dsp:cNvPr id="0" name=""/>
        <dsp:cNvSpPr/>
      </dsp:nvSpPr>
      <dsp:spPr>
        <a:xfrm>
          <a:off x="275927" y="2675418"/>
          <a:ext cx="2185149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National 2" panose="020B0504030502020203" pitchFamily="34" charset="77"/>
            </a:rPr>
            <a:t>Regression</a:t>
          </a:r>
        </a:p>
      </dsp:txBody>
      <dsp:txXfrm>
        <a:off x="312377" y="2711868"/>
        <a:ext cx="2112249" cy="1171597"/>
      </dsp:txXfrm>
    </dsp:sp>
    <dsp:sp modelId="{800DCEDB-01CC-9B4E-A6CC-9D6D89305220}">
      <dsp:nvSpPr>
        <dsp:cNvPr id="0" name=""/>
        <dsp:cNvSpPr/>
      </dsp:nvSpPr>
      <dsp:spPr>
        <a:xfrm>
          <a:off x="2939077" y="0"/>
          <a:ext cx="2731436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National 2" panose="020B0504030502020203" pitchFamily="34" charset="77"/>
            </a:rPr>
            <a:t>Unsupervised Learning</a:t>
          </a:r>
        </a:p>
      </dsp:txBody>
      <dsp:txXfrm>
        <a:off x="2939077" y="0"/>
        <a:ext cx="2731436" cy="1238249"/>
      </dsp:txXfrm>
    </dsp:sp>
    <dsp:sp modelId="{5759A4C4-E8CA-9540-82A6-3B69CA1F8D20}">
      <dsp:nvSpPr>
        <dsp:cNvPr id="0" name=""/>
        <dsp:cNvSpPr/>
      </dsp:nvSpPr>
      <dsp:spPr>
        <a:xfrm>
          <a:off x="3212221" y="1239459"/>
          <a:ext cx="2185149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National 2" panose="020B0504030502020203" pitchFamily="34" charset="77"/>
            </a:rPr>
            <a:t>Clustering</a:t>
          </a:r>
        </a:p>
      </dsp:txBody>
      <dsp:txXfrm>
        <a:off x="3248671" y="1275909"/>
        <a:ext cx="2112249" cy="1171597"/>
      </dsp:txXfrm>
    </dsp:sp>
    <dsp:sp modelId="{F60B7216-F47E-CE46-8229-42EC755DBFF6}">
      <dsp:nvSpPr>
        <dsp:cNvPr id="0" name=""/>
        <dsp:cNvSpPr/>
      </dsp:nvSpPr>
      <dsp:spPr>
        <a:xfrm>
          <a:off x="3212221" y="2675418"/>
          <a:ext cx="2185149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National 2" panose="020B0504030502020203" pitchFamily="34" charset="77"/>
            </a:rPr>
            <a:t>Anomaly Detection</a:t>
          </a:r>
        </a:p>
      </dsp:txBody>
      <dsp:txXfrm>
        <a:off x="3248671" y="2711868"/>
        <a:ext cx="2112249" cy="1171597"/>
      </dsp:txXfrm>
    </dsp:sp>
    <dsp:sp modelId="{B9D3E16C-8A5A-FA43-B473-319483ADB074}">
      <dsp:nvSpPr>
        <dsp:cNvPr id="0" name=""/>
        <dsp:cNvSpPr/>
      </dsp:nvSpPr>
      <dsp:spPr>
        <a:xfrm>
          <a:off x="5875372" y="0"/>
          <a:ext cx="2731436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National 2" panose="020B0504030502020203" pitchFamily="34" charset="77"/>
            </a:rPr>
            <a:t>Semi-supervised Learning</a:t>
          </a:r>
        </a:p>
      </dsp:txBody>
      <dsp:txXfrm>
        <a:off x="5875372" y="0"/>
        <a:ext cx="2731436" cy="1238249"/>
      </dsp:txXfrm>
    </dsp:sp>
    <dsp:sp modelId="{8DF3E00B-4FD1-EB45-B2B3-D346EC0F8FFE}">
      <dsp:nvSpPr>
        <dsp:cNvPr id="0" name=""/>
        <dsp:cNvSpPr/>
      </dsp:nvSpPr>
      <dsp:spPr>
        <a:xfrm>
          <a:off x="6148516" y="1238249"/>
          <a:ext cx="2185149" cy="2682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National 2" panose="020B0504030502020203" pitchFamily="34" charset="77"/>
            </a:rPr>
            <a:t>Mix of labeled and unlabeled data</a:t>
          </a:r>
        </a:p>
      </dsp:txBody>
      <dsp:txXfrm>
        <a:off x="6212517" y="1302250"/>
        <a:ext cx="2057147" cy="2554873"/>
      </dsp:txXfrm>
    </dsp:sp>
    <dsp:sp modelId="{ABACF5B6-2035-4344-9423-47ACDA522882}">
      <dsp:nvSpPr>
        <dsp:cNvPr id="0" name=""/>
        <dsp:cNvSpPr/>
      </dsp:nvSpPr>
      <dsp:spPr>
        <a:xfrm>
          <a:off x="8811666" y="0"/>
          <a:ext cx="2731436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National 2" panose="020B0504030502020203" pitchFamily="34" charset="77"/>
            </a:rPr>
            <a:t>Self-supervised Learning</a:t>
          </a:r>
        </a:p>
      </dsp:txBody>
      <dsp:txXfrm>
        <a:off x="8811666" y="0"/>
        <a:ext cx="2731436" cy="1238249"/>
      </dsp:txXfrm>
    </dsp:sp>
    <dsp:sp modelId="{6D4313CF-63BE-3F42-BC3A-D927330170C8}">
      <dsp:nvSpPr>
        <dsp:cNvPr id="0" name=""/>
        <dsp:cNvSpPr/>
      </dsp:nvSpPr>
      <dsp:spPr>
        <a:xfrm>
          <a:off x="9084810" y="1238249"/>
          <a:ext cx="2185149" cy="2682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National 2" panose="020B0504030502020203" pitchFamily="34" charset="77"/>
            </a:rPr>
            <a:t>Language modeling</a:t>
          </a:r>
        </a:p>
      </dsp:txBody>
      <dsp:txXfrm>
        <a:off x="9148811" y="1302250"/>
        <a:ext cx="2057147" cy="2554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20/4/2023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20/4/2023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Gentle Introduction to Machine Learning: Regression</a:t>
            </a:r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Regression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 dirty="0"/>
              <a:t>Gentle Introduction to Machine Learning: Regression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25, 2023</a:t>
            </a:r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6EE773-817D-1FD6-0F3D-FD50CEBD2C9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machine learning model, ever: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1665AE-8B12-7DE8-7912-A0672A11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Basics</a:t>
            </a:r>
            <a:br>
              <a:rPr lang="en-US" dirty="0"/>
            </a:br>
            <a:r>
              <a:rPr lang="en-US" dirty="0"/>
              <a:t>Intro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A8E83-BAAB-1041-BBE8-54CD548C2B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94FF7-805B-422A-8487-76C1F85B25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580E06-B536-C225-92F0-D7F449FA8363}"/>
              </a:ext>
            </a:extLst>
          </p:cNvPr>
          <p:cNvSpPr/>
          <p:nvPr/>
        </p:nvSpPr>
        <p:spPr>
          <a:xfrm>
            <a:off x="4966428" y="3429000"/>
            <a:ext cx="2286000" cy="228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Mystery</a:t>
            </a:r>
            <a:br>
              <a:rPr lang="en-US" dirty="0"/>
            </a:br>
            <a:r>
              <a:rPr lang="en-US" dirty="0"/>
              <a:t>Box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B09108-D093-19A3-875B-43FCB6A80FD7}"/>
              </a:ext>
            </a:extLst>
          </p:cNvPr>
          <p:cNvGrpSpPr/>
          <p:nvPr/>
        </p:nvGrpSpPr>
        <p:grpSpPr>
          <a:xfrm>
            <a:off x="1447800" y="4365827"/>
            <a:ext cx="3442428" cy="422103"/>
            <a:chOff x="1447800" y="4365827"/>
            <a:chExt cx="3442428" cy="42210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AACEBAA-4612-1E04-4ADC-E19A1B0DA4B1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572000"/>
              <a:ext cx="1842228" cy="0"/>
            </a:xfrm>
            <a:prstGeom prst="straightConnector1">
              <a:avLst/>
            </a:prstGeom>
            <a:ln w="63500" cap="rnd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EA44EC-F4CE-E724-2873-D4AFA546FFA3}"/>
                </a:ext>
              </a:extLst>
            </p:cNvPr>
            <p:cNvSpPr txBox="1"/>
            <p:nvPr/>
          </p:nvSpPr>
          <p:spPr>
            <a:xfrm>
              <a:off x="1447800" y="4365827"/>
              <a:ext cx="1451038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Input data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01FBA-08A2-C4C1-761A-D7AB52654C4A}"/>
              </a:ext>
            </a:extLst>
          </p:cNvPr>
          <p:cNvGrpSpPr/>
          <p:nvPr/>
        </p:nvGrpSpPr>
        <p:grpSpPr>
          <a:xfrm>
            <a:off x="7315200" y="4365827"/>
            <a:ext cx="3665435" cy="422103"/>
            <a:chOff x="7315200" y="4365827"/>
            <a:chExt cx="3665435" cy="42210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AC19D8F-2800-B141-D4ED-27CB5880BDD0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4572000"/>
              <a:ext cx="1842228" cy="0"/>
            </a:xfrm>
            <a:prstGeom prst="straightConnector1">
              <a:avLst/>
            </a:prstGeom>
            <a:ln w="63500" cap="rnd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8EC550-C7F2-7F59-6891-1D8C3D4B3F00}"/>
                </a:ext>
              </a:extLst>
            </p:cNvPr>
            <p:cNvSpPr txBox="1"/>
            <p:nvPr/>
          </p:nvSpPr>
          <p:spPr>
            <a:xfrm>
              <a:off x="9309985" y="4365827"/>
              <a:ext cx="1670650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Output data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71C64C5-A05D-A9AE-F763-32084C027ABB}"/>
              </a:ext>
            </a:extLst>
          </p:cNvPr>
          <p:cNvSpPr txBox="1"/>
          <p:nvPr/>
        </p:nvSpPr>
        <p:spPr>
          <a:xfrm>
            <a:off x="321508" y="3217948"/>
            <a:ext cx="1970861" cy="42210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Trained model:</a:t>
            </a:r>
          </a:p>
        </p:txBody>
      </p:sp>
    </p:spTree>
    <p:extLst>
      <p:ext uri="{BB962C8B-B14F-4D97-AF65-F5344CB8AC3E}">
        <p14:creationId xmlns:p14="http://schemas.microsoft.com/office/powerpoint/2010/main" val="522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A7DC67-01C2-48A5-35EB-4EE93B8FDEF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Training process:</a:t>
            </a:r>
          </a:p>
          <a:p>
            <a:pPr marL="457200" indent="-457200"/>
            <a:r>
              <a:rPr lang="en-US" dirty="0">
                <a:latin typeface="National 2" panose="020B0504030502020203" pitchFamily="34" charset="77"/>
              </a:rPr>
              <a:t>Choose a model structure for your problem</a:t>
            </a:r>
          </a:p>
          <a:p>
            <a:pPr marL="914400" lvl="1" indent="-457200"/>
            <a:r>
              <a:rPr lang="en-US" dirty="0">
                <a:latin typeface="National 2" panose="020B0504030502020203" pitchFamily="34" charset="77"/>
              </a:rPr>
              <a:t>Every model has parameters that can be changed to better fit the problem at hand</a:t>
            </a:r>
          </a:p>
          <a:p>
            <a:pPr marL="457200" indent="-457200"/>
            <a:r>
              <a:rPr lang="en-US" dirty="0">
                <a:latin typeface="National 2" panose="020B0504030502020203" pitchFamily="34" charset="77"/>
              </a:rPr>
              <a:t>Show the model plenty of data</a:t>
            </a:r>
          </a:p>
          <a:p>
            <a:pPr marL="457200" indent="-457200"/>
            <a:r>
              <a:rPr lang="en-US" dirty="0">
                <a:latin typeface="National 2" panose="020B0504030502020203" pitchFamily="34" charset="77"/>
              </a:rPr>
              <a:t>Adapt the model’s parameters to best fit the data</a:t>
            </a:r>
          </a:p>
          <a:p>
            <a:pPr marL="457200" indent="-457200"/>
            <a:r>
              <a:rPr lang="en-US" dirty="0">
                <a:latin typeface="National 2" panose="020B0504030502020203" pitchFamily="34" charset="77"/>
              </a:rPr>
              <a:t>Challenge: How do we know what is the “best fit”?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3131A0-29D2-D8D6-76B6-3F1CE7E9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Basics</a:t>
            </a:r>
            <a:br>
              <a:rPr lang="en-US" dirty="0"/>
            </a:br>
            <a:r>
              <a:rPr lang="en-US" dirty="0"/>
              <a:t>Intro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AB2A2-4A9E-9FE7-6E01-ADAEAEFFA4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0379E-7861-FCCA-ABE3-F2909257BF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02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6EE773-817D-1FD6-0F3D-FD50CEBD2C9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machine learning model, ever: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1665AE-8B12-7DE8-7912-A0672A11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Basics</a:t>
            </a:r>
            <a:br>
              <a:rPr lang="en-US" dirty="0"/>
            </a:br>
            <a:r>
              <a:rPr lang="en-US" dirty="0"/>
              <a:t>Intro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A8E83-BAAB-1041-BBE8-54CD548C2B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94FF7-805B-422A-8487-76C1F85B25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580E06-B536-C225-92F0-D7F449FA8363}"/>
              </a:ext>
            </a:extLst>
          </p:cNvPr>
          <p:cNvSpPr/>
          <p:nvPr/>
        </p:nvSpPr>
        <p:spPr>
          <a:xfrm>
            <a:off x="4966428" y="3429000"/>
            <a:ext cx="2286000" cy="228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Mystery</a:t>
            </a:r>
            <a:br>
              <a:rPr lang="en-US" dirty="0"/>
            </a:br>
            <a:r>
              <a:rPr lang="en-US" dirty="0"/>
              <a:t>Box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B09108-D093-19A3-875B-43FCB6A80FD7}"/>
              </a:ext>
            </a:extLst>
          </p:cNvPr>
          <p:cNvGrpSpPr/>
          <p:nvPr/>
        </p:nvGrpSpPr>
        <p:grpSpPr>
          <a:xfrm>
            <a:off x="1219200" y="4365827"/>
            <a:ext cx="3671028" cy="422103"/>
            <a:chOff x="1219200" y="4365827"/>
            <a:chExt cx="3671028" cy="42210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AACEBAA-4612-1E04-4ADC-E19A1B0DA4B1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572000"/>
              <a:ext cx="1842228" cy="0"/>
            </a:xfrm>
            <a:prstGeom prst="straightConnector1">
              <a:avLst/>
            </a:prstGeom>
            <a:ln w="63500" cap="rnd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EA44EC-F4CE-E724-2873-D4AFA546FFA3}"/>
                </a:ext>
              </a:extLst>
            </p:cNvPr>
            <p:cNvSpPr txBox="1"/>
            <p:nvPr/>
          </p:nvSpPr>
          <p:spPr>
            <a:xfrm>
              <a:off x="1219200" y="4365827"/>
              <a:ext cx="1789529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Training data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01FBA-08A2-C4C1-761A-D7AB52654C4A}"/>
              </a:ext>
            </a:extLst>
          </p:cNvPr>
          <p:cNvGrpSpPr/>
          <p:nvPr/>
        </p:nvGrpSpPr>
        <p:grpSpPr>
          <a:xfrm>
            <a:off x="7315200" y="4367998"/>
            <a:ext cx="3890598" cy="422103"/>
            <a:chOff x="7315200" y="4367998"/>
            <a:chExt cx="3890598" cy="42210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AC19D8F-2800-B141-D4ED-27CB5880BDD0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4572000"/>
              <a:ext cx="1842228" cy="0"/>
            </a:xfrm>
            <a:prstGeom prst="straightConnector1">
              <a:avLst/>
            </a:prstGeom>
            <a:ln w="63500" cap="rnd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8EC550-C7F2-7F59-6891-1D8C3D4B3F00}"/>
                </a:ext>
              </a:extLst>
            </p:cNvPr>
            <p:cNvSpPr txBox="1"/>
            <p:nvPr/>
          </p:nvSpPr>
          <p:spPr>
            <a:xfrm>
              <a:off x="9535148" y="4367998"/>
              <a:ext cx="1670650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Output data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71C64C5-A05D-A9AE-F763-32084C027ABB}"/>
              </a:ext>
            </a:extLst>
          </p:cNvPr>
          <p:cNvSpPr txBox="1"/>
          <p:nvPr/>
        </p:nvSpPr>
        <p:spPr>
          <a:xfrm>
            <a:off x="321508" y="3217948"/>
            <a:ext cx="3868816" cy="42210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During Unsupervised Training: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EF057B-3ABF-3A87-030D-D84FF9806A5E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V="1">
            <a:off x="10370473" y="2935576"/>
            <a:ext cx="11624" cy="1432422"/>
          </a:xfrm>
          <a:prstGeom prst="straightConnector1">
            <a:avLst/>
          </a:prstGeom>
          <a:ln w="63500" cap="rnd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ED1E34-78A2-C69E-82DB-A8F35850B122}"/>
              </a:ext>
            </a:extLst>
          </p:cNvPr>
          <p:cNvSpPr txBox="1"/>
          <p:nvPr/>
        </p:nvSpPr>
        <p:spPr>
          <a:xfrm>
            <a:off x="9469828" y="2513473"/>
            <a:ext cx="1824538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Evaluation </a:t>
            </a:r>
            <a:r>
              <a:rPr lang="en-US" dirty="0"/>
              <a:t>⚖️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DC10F2-A281-FF21-49E5-6C2BFC3A764F}"/>
              </a:ext>
            </a:extLst>
          </p:cNvPr>
          <p:cNvCxnSpPr>
            <a:cxnSpLocks/>
            <a:stCxn id="13" idx="1"/>
            <a:endCxn id="7" idx="0"/>
          </p:cNvCxnSpPr>
          <p:nvPr/>
        </p:nvCxnSpPr>
        <p:spPr>
          <a:xfrm rot="10800000" flipV="1">
            <a:off x="6109428" y="2724524"/>
            <a:ext cx="3360400" cy="704475"/>
          </a:xfrm>
          <a:prstGeom prst="bentConnector2">
            <a:avLst/>
          </a:prstGeom>
          <a:ln w="63500" cap="rnd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55A556-5634-5874-43E1-AE1498222EFC}"/>
              </a:ext>
            </a:extLst>
          </p:cNvPr>
          <p:cNvSpPr txBox="1"/>
          <p:nvPr/>
        </p:nvSpPr>
        <p:spPr>
          <a:xfrm rot="16646238">
            <a:off x="6239896" y="2662665"/>
            <a:ext cx="922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🔧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8982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6EE773-817D-1FD6-0F3D-FD50CEBD2C9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machine learning model, ever: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1665AE-8B12-7DE8-7912-A0672A11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Basics</a:t>
            </a:r>
            <a:br>
              <a:rPr lang="en-US" dirty="0"/>
            </a:br>
            <a:r>
              <a:rPr lang="en-US" dirty="0"/>
              <a:t>Intro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A8E83-BAAB-1041-BBE8-54CD548C2B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94FF7-805B-422A-8487-76C1F85B25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580E06-B536-C225-92F0-D7F449FA8363}"/>
              </a:ext>
            </a:extLst>
          </p:cNvPr>
          <p:cNvSpPr/>
          <p:nvPr/>
        </p:nvSpPr>
        <p:spPr>
          <a:xfrm>
            <a:off x="4966428" y="3429000"/>
            <a:ext cx="2286000" cy="228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Mystery</a:t>
            </a:r>
            <a:br>
              <a:rPr lang="en-US" dirty="0"/>
            </a:br>
            <a:r>
              <a:rPr lang="en-US" dirty="0"/>
              <a:t>Box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B09108-D093-19A3-875B-43FCB6A80FD7}"/>
              </a:ext>
            </a:extLst>
          </p:cNvPr>
          <p:cNvGrpSpPr/>
          <p:nvPr/>
        </p:nvGrpSpPr>
        <p:grpSpPr>
          <a:xfrm>
            <a:off x="1219200" y="4365827"/>
            <a:ext cx="3671028" cy="422103"/>
            <a:chOff x="1219200" y="4365827"/>
            <a:chExt cx="3671028" cy="42210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AACEBAA-4612-1E04-4ADC-E19A1B0DA4B1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572000"/>
              <a:ext cx="1842228" cy="0"/>
            </a:xfrm>
            <a:prstGeom prst="straightConnector1">
              <a:avLst/>
            </a:prstGeom>
            <a:ln w="63500" cap="rnd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EA44EC-F4CE-E724-2873-D4AFA546FFA3}"/>
                </a:ext>
              </a:extLst>
            </p:cNvPr>
            <p:cNvSpPr txBox="1"/>
            <p:nvPr/>
          </p:nvSpPr>
          <p:spPr>
            <a:xfrm>
              <a:off x="1219200" y="4365827"/>
              <a:ext cx="1789529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Training data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01FBA-08A2-C4C1-761A-D7AB52654C4A}"/>
              </a:ext>
            </a:extLst>
          </p:cNvPr>
          <p:cNvGrpSpPr/>
          <p:nvPr/>
        </p:nvGrpSpPr>
        <p:grpSpPr>
          <a:xfrm>
            <a:off x="7315200" y="4367998"/>
            <a:ext cx="3890598" cy="422103"/>
            <a:chOff x="7315200" y="4367998"/>
            <a:chExt cx="3890598" cy="42210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AC19D8F-2800-B141-D4ED-27CB5880BDD0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4572000"/>
              <a:ext cx="1842228" cy="0"/>
            </a:xfrm>
            <a:prstGeom prst="straightConnector1">
              <a:avLst/>
            </a:prstGeom>
            <a:ln w="63500" cap="rnd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8EC550-C7F2-7F59-6891-1D8C3D4B3F00}"/>
                </a:ext>
              </a:extLst>
            </p:cNvPr>
            <p:cNvSpPr txBox="1"/>
            <p:nvPr/>
          </p:nvSpPr>
          <p:spPr>
            <a:xfrm>
              <a:off x="9535148" y="4367998"/>
              <a:ext cx="1670650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Output data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71C64C5-A05D-A9AE-F763-32084C027ABB}"/>
              </a:ext>
            </a:extLst>
          </p:cNvPr>
          <p:cNvSpPr txBox="1"/>
          <p:nvPr/>
        </p:nvSpPr>
        <p:spPr>
          <a:xfrm>
            <a:off x="321508" y="3217948"/>
            <a:ext cx="3556423" cy="42210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 Medium" panose="020B0504030502020203" pitchFamily="34" charset="77"/>
              </a:rPr>
              <a:t>During Supervised Training: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D1E34-78A2-C69E-82DB-A8F35850B122}"/>
              </a:ext>
            </a:extLst>
          </p:cNvPr>
          <p:cNvSpPr txBox="1"/>
          <p:nvPr/>
        </p:nvSpPr>
        <p:spPr>
          <a:xfrm>
            <a:off x="5197159" y="6356259"/>
            <a:ext cx="1824538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Evaluation </a:t>
            </a:r>
            <a:r>
              <a:rPr lang="en-US" dirty="0"/>
              <a:t>⚖️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5A556-5634-5874-43E1-AE1498222EFC}"/>
              </a:ext>
            </a:extLst>
          </p:cNvPr>
          <p:cNvSpPr txBox="1"/>
          <p:nvPr/>
        </p:nvSpPr>
        <p:spPr>
          <a:xfrm rot="19943254">
            <a:off x="6259984" y="5611608"/>
            <a:ext cx="922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🔧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BB799A-851F-3053-FDCB-52D6C6ADF8B4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6109428" y="5715000"/>
            <a:ext cx="0" cy="641259"/>
          </a:xfrm>
          <a:prstGeom prst="straightConnector1">
            <a:avLst/>
          </a:prstGeom>
          <a:ln w="63500" cap="rnd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934DE2-99F1-2D2C-0A2F-8CE228F7308D}"/>
              </a:ext>
            </a:extLst>
          </p:cNvPr>
          <p:cNvSpPr txBox="1"/>
          <p:nvPr/>
        </p:nvSpPr>
        <p:spPr>
          <a:xfrm>
            <a:off x="1024747" y="5001358"/>
            <a:ext cx="1975221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Training labels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D7D771-68B9-F254-01D4-38F507FB00A1}"/>
              </a:ext>
            </a:extLst>
          </p:cNvPr>
          <p:cNvCxnSpPr>
            <a:cxnSpLocks/>
          </p:cNvCxnSpPr>
          <p:nvPr/>
        </p:nvCxnSpPr>
        <p:spPr>
          <a:xfrm>
            <a:off x="3048000" y="5181600"/>
            <a:ext cx="1842228" cy="0"/>
          </a:xfrm>
          <a:prstGeom prst="straightConnector1">
            <a:avLst/>
          </a:prstGeom>
          <a:ln w="63500" cap="rnd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96C69D-56FD-3548-80ED-441322DC41D9}"/>
              </a:ext>
            </a:extLst>
          </p:cNvPr>
          <p:cNvCxnSpPr>
            <a:cxnSpLocks/>
            <a:stCxn id="30" idx="2"/>
            <a:endCxn id="13" idx="1"/>
          </p:cNvCxnSpPr>
          <p:nvPr/>
        </p:nvCxnSpPr>
        <p:spPr>
          <a:xfrm rot="16200000" flipH="1">
            <a:off x="3032833" y="4402985"/>
            <a:ext cx="1143850" cy="3184801"/>
          </a:xfrm>
          <a:prstGeom prst="bentConnector2">
            <a:avLst/>
          </a:prstGeom>
          <a:ln w="63500" cap="rnd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6">
            <a:extLst>
              <a:ext uri="{FF2B5EF4-FFF2-40B4-BE49-F238E27FC236}">
                <a16:creationId xmlns:a16="http://schemas.microsoft.com/office/drawing/2014/main" id="{E8570F1A-AA67-B6B3-0A55-F9178CCB9662}"/>
              </a:ext>
            </a:extLst>
          </p:cNvPr>
          <p:cNvCxnSpPr>
            <a:cxnSpLocks/>
            <a:stCxn id="20" idx="2"/>
            <a:endCxn id="13" idx="3"/>
          </p:cNvCxnSpPr>
          <p:nvPr/>
        </p:nvCxnSpPr>
        <p:spPr>
          <a:xfrm rot="5400000">
            <a:off x="7807480" y="4004318"/>
            <a:ext cx="1777210" cy="3348776"/>
          </a:xfrm>
          <a:prstGeom prst="bentConnector2">
            <a:avLst/>
          </a:prstGeom>
          <a:ln w="63500" cap="rnd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45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090F3E-C49C-DDBA-5C14-F40B420E1CEA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797300991"/>
              </p:ext>
            </p:extLst>
          </p:nvPr>
        </p:nvGraphicFramePr>
        <p:xfrm>
          <a:off x="322263" y="2365375"/>
          <a:ext cx="11545887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4A313FD-4C2C-7B30-1708-67B30E53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Gentle Introduction to Machine Learning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Intro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F9790-2B64-7F91-AA0C-E2C7ECC4E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A64F0-19B9-543E-0248-347DBA45F9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FC7FC8-AB48-F142-32A3-B70F5DF64E32}"/>
              </a:ext>
            </a:extLst>
          </p:cNvPr>
          <p:cNvSpPr/>
          <p:nvPr/>
        </p:nvSpPr>
        <p:spPr>
          <a:xfrm>
            <a:off x="336425" y="5181600"/>
            <a:ext cx="2711575" cy="990600"/>
          </a:xfrm>
          <a:custGeom>
            <a:avLst/>
            <a:gdLst>
              <a:gd name="connsiteX0" fmla="*/ 0 w 2711575"/>
              <a:gd name="connsiteY0" fmla="*/ 495300 h 990600"/>
              <a:gd name="connsiteX1" fmla="*/ 1355788 w 2711575"/>
              <a:gd name="connsiteY1" fmla="*/ 0 h 990600"/>
              <a:gd name="connsiteX2" fmla="*/ 2711576 w 2711575"/>
              <a:gd name="connsiteY2" fmla="*/ 495300 h 990600"/>
              <a:gd name="connsiteX3" fmla="*/ 1355788 w 2711575"/>
              <a:gd name="connsiteY3" fmla="*/ 990600 h 990600"/>
              <a:gd name="connsiteX4" fmla="*/ 0 w 2711575"/>
              <a:gd name="connsiteY4" fmla="*/ 4953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575" h="990600" extrusionOk="0">
                <a:moveTo>
                  <a:pt x="0" y="495300"/>
                </a:moveTo>
                <a:cubicBezTo>
                  <a:pt x="-145037" y="132291"/>
                  <a:pt x="572863" y="12815"/>
                  <a:pt x="1355788" y="0"/>
                </a:cubicBezTo>
                <a:cubicBezTo>
                  <a:pt x="2114861" y="2167"/>
                  <a:pt x="2649573" y="223725"/>
                  <a:pt x="2711576" y="495300"/>
                </a:cubicBezTo>
                <a:cubicBezTo>
                  <a:pt x="2663030" y="816255"/>
                  <a:pt x="2096323" y="1036181"/>
                  <a:pt x="1355788" y="990600"/>
                </a:cubicBezTo>
                <a:cubicBezTo>
                  <a:pt x="586820" y="979555"/>
                  <a:pt x="72904" y="803681"/>
                  <a:pt x="0" y="495300"/>
                </a:cubicBezTo>
                <a:close/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39618-B22D-6BF6-F408-88D6DD1E39E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80000"/>
              <a:buFont typeface="System Font Regular"/>
              <a:buChar char="📈"/>
            </a:pPr>
            <a:r>
              <a:rPr lang="en-US" dirty="0"/>
              <a:t> Regression – The Art of Drawing a Line</a:t>
            </a:r>
          </a:p>
          <a:p>
            <a:pPr>
              <a:buSzPct val="80000"/>
              <a:buFont typeface="System Font Regular"/>
              <a:buChar char="🧩"/>
            </a:pPr>
            <a:r>
              <a:rPr lang="en-US" dirty="0"/>
              <a:t> Best-fit regression models: Linear Regression</a:t>
            </a:r>
          </a:p>
          <a:p>
            <a:pPr>
              <a:buSzPct val="80000"/>
              <a:buFont typeface="System Font Regular"/>
              <a:buChar char="🏘️"/>
            </a:pPr>
            <a:r>
              <a:rPr lang="en-US" dirty="0"/>
              <a:t> Similarity-based regression models: </a:t>
            </a:r>
            <a:r>
              <a:rPr lang="en-US" i="1" dirty="0"/>
              <a:t>k-</a:t>
            </a:r>
            <a:r>
              <a:rPr lang="en-US" dirty="0"/>
              <a:t>Nearest Neighbors regression</a:t>
            </a:r>
          </a:p>
          <a:p>
            <a:pPr>
              <a:buSzPct val="80000"/>
              <a:buFont typeface="System Font Regular"/>
              <a:buChar char="🌈"/>
            </a:pPr>
            <a:r>
              <a:rPr lang="en-US" dirty="0"/>
              <a:t> The many, many, MANY kinds of regression models</a:t>
            </a:r>
          </a:p>
          <a:p>
            <a:pPr>
              <a:buSzPct val="80000"/>
              <a:buFont typeface="System Font Regular"/>
              <a:buChar char="💎"/>
            </a:pPr>
            <a:r>
              <a:rPr lang="en-US" dirty="0"/>
              <a:t> Case study: Diamond price prediction</a:t>
            </a:r>
          </a:p>
          <a:p>
            <a:pPr marL="342900" indent="-342900">
              <a:buSzPct val="80000"/>
              <a:buFont typeface="System Font Regular"/>
              <a:buChar char="🤔"/>
            </a:pPr>
            <a:r>
              <a:rPr lang="en-US" dirty="0"/>
              <a:t>Critical Thinking</a:t>
            </a:r>
          </a:p>
          <a:p>
            <a:pPr marL="342900" indent="-342900">
              <a:buSzPct val="80000"/>
              <a:buFont typeface="System Font Regular"/>
              <a:buChar char="🎀"/>
            </a:pPr>
            <a:r>
              <a:rPr lang="en-US" dirty="0"/>
              <a:t>Summary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DA46E3-2870-3304-F933-8920B77C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Gentle Introduction to Machine Learning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Outline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C4D56-94F4-8A6F-F1FC-3565FA2525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CA6EE-713A-139E-0033-EF4AA8B396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032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253117-BE24-A75E-7C12-73AF556B4C0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2929D-06E5-B855-F4EA-A87A932D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Basics</a:t>
            </a:r>
            <a:br>
              <a:rPr lang="en-US" dirty="0"/>
            </a:br>
            <a:r>
              <a:rPr lang="en-US" dirty="0"/>
              <a:t>Regression – The Art of Drawing a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EA2DD-A3EC-921E-2983-5FED005EA4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46EBE-90E5-897D-A007-F99F90CE84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213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253117-BE24-A75E-7C12-73AF556B4C0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Activity:</a:t>
            </a:r>
          </a:p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2929D-06E5-B855-F4EA-A87A932D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Basics</a:t>
            </a:r>
            <a:br>
              <a:rPr lang="en-US" dirty="0"/>
            </a:br>
            <a:r>
              <a:rPr lang="en-US" dirty="0"/>
              <a:t>What is a regression problem?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EA2DD-A3EC-921E-2983-5FED005EA4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46EBE-90E5-897D-A007-F99F90CE84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572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253117-BE24-A75E-7C12-73AF556B4C0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2929D-06E5-B855-F4EA-A87A932D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Best-fit models</a:t>
            </a:r>
            <a:br>
              <a:rPr lang="en-US" dirty="0"/>
            </a:br>
            <a:r>
              <a:rPr lang="en-US" dirty="0"/>
              <a:t>Linear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EA2DD-A3EC-921E-2983-5FED005EA4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46EBE-90E5-897D-A007-F99F90CE84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88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253117-BE24-A75E-7C12-73AF556B4C0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2929D-06E5-B855-F4EA-A87A932D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Similarity-based models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i="1" dirty="0"/>
              <a:t>k</a:t>
            </a:r>
            <a:r>
              <a:rPr lang="en-US" dirty="0"/>
              <a:t>-Nearest Neighbors Regression</a:t>
            </a: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EA2DD-A3EC-921E-2983-5FED005EA4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46EBE-90E5-897D-A007-F99F90CE84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508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4400" dirty="0">
                <a:latin typeface="National 2" panose="020B0504030502020203" pitchFamily="34" charset="77"/>
              </a:rPr>
              <a:t>Gentle Introduction to Machine Learning:</a:t>
            </a:r>
            <a:br>
              <a:rPr lang="en-AU" sz="4400" dirty="0"/>
            </a:br>
            <a:r>
              <a:rPr lang="en-AU" sz="4400" dirty="0"/>
              <a:t>Regression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915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4038600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253117-BE24-A75E-7C12-73AF556B4C0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2929D-06E5-B855-F4EA-A87A932D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Beyond this session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The many, many, MANY kinds of regression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EA2DD-A3EC-921E-2983-5FED005EA4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46EBE-90E5-897D-A007-F99F90CE84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101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253117-BE24-A75E-7C12-73AF556B4C0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National 2 Medium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2929D-06E5-B855-F4EA-A87A932D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Case study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Diamond price prediction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EA2DD-A3EC-921E-2983-5FED005EA4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46EBE-90E5-897D-A007-F99F90CE84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123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BAD4A2-1AAC-99FC-DC9F-564A9B1035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CC4C7A-A712-1EFE-3389-1601AC9E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Critical thinking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/>
              <a:t>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C1E4E-A5FA-04AB-3E92-59D0BB22A7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D3F6E-6A3A-D0B9-C7F6-CEF5D01430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59786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07C852-C068-7296-26BE-9046D242E3E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70C23A-2800-A53E-C6CA-1D5E7008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Summary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/>
              <a:t>Key take-aways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4A34E-6763-36B1-F8F0-99EB02AAF3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B2223-D2F1-8F8D-7BEB-EEC06FC925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48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606215-910F-73DB-224D-60EEF77F96E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EF9BF-73F0-4A95-2839-CF0DEC25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7D55F-C489-838E-FE8E-6AC1DFC3A4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8123B-F02C-49C9-73C0-AE3D3E52DD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51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(i.e.,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2A1640-A7A3-344E-2AF4-7ED0502D58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9"/>
            <a:ext cx="6612692" cy="2282562"/>
          </a:xfrm>
          <a:custGeom>
            <a:avLst/>
            <a:gdLst>
              <a:gd name="connsiteX0" fmla="*/ 0 w 6612692"/>
              <a:gd name="connsiteY0" fmla="*/ 0 h 2282562"/>
              <a:gd name="connsiteX1" fmla="*/ 6612692 w 6612692"/>
              <a:gd name="connsiteY1" fmla="*/ 0 h 2282562"/>
              <a:gd name="connsiteX2" fmla="*/ 6612692 w 6612692"/>
              <a:gd name="connsiteY2" fmla="*/ 2282562 h 2282562"/>
              <a:gd name="connsiteX3" fmla="*/ 0 w 6612692"/>
              <a:gd name="connsiteY3" fmla="*/ 2282562 h 2282562"/>
              <a:gd name="connsiteX4" fmla="*/ 0 w 6612692"/>
              <a:gd name="connsiteY4" fmla="*/ 0 h 228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2692" h="2282562" fill="none" extrusionOk="0">
                <a:moveTo>
                  <a:pt x="0" y="0"/>
                </a:moveTo>
                <a:cubicBezTo>
                  <a:pt x="3155384" y="-49533"/>
                  <a:pt x="5154106" y="-14809"/>
                  <a:pt x="6612692" y="0"/>
                </a:cubicBezTo>
                <a:cubicBezTo>
                  <a:pt x="6700331" y="479661"/>
                  <a:pt x="6540013" y="1904516"/>
                  <a:pt x="6612692" y="2282562"/>
                </a:cubicBezTo>
                <a:cubicBezTo>
                  <a:pt x="4454178" y="2234331"/>
                  <a:pt x="2294571" y="2367017"/>
                  <a:pt x="0" y="2282562"/>
                </a:cubicBezTo>
                <a:cubicBezTo>
                  <a:pt x="-38581" y="1372339"/>
                  <a:pt x="63341" y="728802"/>
                  <a:pt x="0" y="0"/>
                </a:cubicBezTo>
                <a:close/>
              </a:path>
              <a:path w="6612692" h="2282562" stroke="0" extrusionOk="0">
                <a:moveTo>
                  <a:pt x="0" y="0"/>
                </a:moveTo>
                <a:cubicBezTo>
                  <a:pt x="2747175" y="118645"/>
                  <a:pt x="3577043" y="116012"/>
                  <a:pt x="6612692" y="0"/>
                </a:cubicBezTo>
                <a:cubicBezTo>
                  <a:pt x="6479810" y="1066427"/>
                  <a:pt x="6697643" y="1849395"/>
                  <a:pt x="6612692" y="2282562"/>
                </a:cubicBezTo>
                <a:cubicBezTo>
                  <a:pt x="5380914" y="2417162"/>
                  <a:pt x="1980742" y="2125366"/>
                  <a:pt x="0" y="2282562"/>
                </a:cubicBezTo>
                <a:cubicBezTo>
                  <a:pt x="-20187" y="1647862"/>
                  <a:pt x="-152480" y="876516"/>
                  <a:pt x="0" y="0"/>
                </a:cubicBezTo>
                <a:close/>
              </a:path>
            </a:pathLst>
          </a:custGeom>
          <a:ln w="190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</p:spPr>
        <p:txBody>
          <a:bodyPr lIns="91440" tIns="91440" rIns="91440"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National 2" panose="020B0504030502020203" pitchFamily="34" charset="77"/>
              </a:rPr>
              <a:t>Machine Learning is ”the field of study that gives computers the ability to learn without explicitly being programmed.”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- Arthur Samuel, 1959 (paraphrased)</a:t>
            </a:r>
          </a:p>
          <a:p>
            <a:pPr marL="0" indent="0">
              <a:buNone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C7B036-D3DF-0EC6-ABB5-1EA79C20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Gentle Introduction to Machine Learning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Intro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66B6C-77CC-B8E7-C5AE-52D0AE73B1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DE890-7DF5-D0C0-B7E0-B4EA54465A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30ADB8-BC1D-5DBD-05B1-0B3923348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230331"/>
              </p:ext>
            </p:extLst>
          </p:nvPr>
        </p:nvGraphicFramePr>
        <p:xfrm>
          <a:off x="7162800" y="2514600"/>
          <a:ext cx="4534628" cy="3638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3A46EC-9B23-B309-D2FF-E6C2E45B8F70}"/>
              </a:ext>
            </a:extLst>
          </p:cNvPr>
          <p:cNvSpPr txBox="1"/>
          <p:nvPr/>
        </p:nvSpPr>
        <p:spPr>
          <a:xfrm>
            <a:off x="321509" y="5220029"/>
            <a:ext cx="66126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National 2" panose="020B0504030502020203" pitchFamily="34" charset="77"/>
              </a:rPr>
              <a:t>Machine Learning is what we should call (the current) Artificial Intelligence!</a:t>
            </a:r>
          </a:p>
        </p:txBody>
      </p:sp>
    </p:spTree>
    <p:extLst>
      <p:ext uri="{BB962C8B-B14F-4D97-AF65-F5344CB8AC3E}">
        <p14:creationId xmlns:p14="http://schemas.microsoft.com/office/powerpoint/2010/main" val="37517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C04D6E-20D1-217F-70B2-F86F16D7C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506" y="2365635"/>
            <a:ext cx="1154355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National 2 Medium" panose="020B0504030502020203" pitchFamily="34" charset="77"/>
              </a:rPr>
              <a:t>Aims of this series:</a:t>
            </a:r>
          </a:p>
          <a:p>
            <a:pPr>
              <a:buSzPct val="80000"/>
              <a:buFont typeface="System Font Regular"/>
              <a:buChar char="🪄"/>
            </a:pPr>
            <a:r>
              <a:rPr lang="en-US" sz="2400" dirty="0">
                <a:latin typeface="National 2 Medium" panose="020B0504030502020203" pitchFamily="34" charset="77"/>
              </a:rPr>
              <a:t> Demystify</a:t>
            </a:r>
            <a:r>
              <a:rPr lang="en-US" sz="2400" dirty="0"/>
              <a:t> the field a bit and give context to the buzzwords</a:t>
            </a:r>
          </a:p>
          <a:p>
            <a:pPr>
              <a:buSzPct val="80000"/>
              <a:buFont typeface="System Font Regular"/>
              <a:buChar char="💡"/>
            </a:pPr>
            <a:r>
              <a:rPr lang="en-US" sz="2400" dirty="0"/>
              <a:t> A working </a:t>
            </a:r>
            <a:r>
              <a:rPr lang="en-US" sz="2400" dirty="0">
                <a:latin typeface="National 2 Medium" panose="020B0504030502020203" pitchFamily="34" charset="77"/>
              </a:rPr>
              <a:t>mental model </a:t>
            </a:r>
            <a:r>
              <a:rPr lang="en-US" sz="2400" dirty="0"/>
              <a:t>how machine learning algorithms </a:t>
            </a:r>
            <a:r>
              <a:rPr lang="en-US" sz="2400" strike="sngStrike" dirty="0"/>
              <a:t>think</a:t>
            </a:r>
            <a:r>
              <a:rPr lang="en-US" sz="2400" dirty="0"/>
              <a:t> calculate</a:t>
            </a:r>
          </a:p>
          <a:p>
            <a:pPr>
              <a:buSzPct val="80000"/>
              <a:buFont typeface="System Font Regular"/>
              <a:buChar char="🤔"/>
            </a:pPr>
            <a:r>
              <a:rPr lang="en-US" sz="2400" dirty="0"/>
              <a:t> To provide enough knowledge to </a:t>
            </a:r>
            <a:r>
              <a:rPr lang="en-US" sz="2400" dirty="0">
                <a:latin typeface="National 2 Medium" panose="020B0504030502020203" pitchFamily="34" charset="77"/>
              </a:rPr>
              <a:t>think critically </a:t>
            </a:r>
            <a:r>
              <a:rPr lang="en-US" sz="2400" dirty="0"/>
              <a:t>about “A.I.”</a:t>
            </a:r>
          </a:p>
          <a:p>
            <a:pPr>
              <a:buSzPct val="80000"/>
              <a:buFont typeface="System Font Regular"/>
              <a:buChar char="😎"/>
            </a:pPr>
            <a:r>
              <a:rPr lang="en-US" sz="2400" dirty="0"/>
              <a:t> To inspire you to </a:t>
            </a:r>
            <a:r>
              <a:rPr lang="en-US" sz="2400" dirty="0">
                <a:latin typeface="National 2 Medium" panose="020B0504030502020203" pitchFamily="34" charset="77"/>
              </a:rPr>
              <a:t>confidently</a:t>
            </a:r>
            <a:r>
              <a:rPr lang="en-US" sz="2400" dirty="0"/>
              <a:t> </a:t>
            </a:r>
            <a:r>
              <a:rPr lang="en-US" sz="2400" dirty="0">
                <a:latin typeface="National 2 Medium" panose="020B0504030502020203" pitchFamily="34" charset="77"/>
              </a:rPr>
              <a:t>use machine learning </a:t>
            </a:r>
            <a:r>
              <a:rPr lang="en-US" sz="2400" dirty="0"/>
              <a:t>in your work and personal life</a:t>
            </a:r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27EBEC-D73E-630B-C71A-9AE0EE88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Gentle Introduction to Machine Learning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Intro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A8BC-EB63-A4CE-C8B6-7FDDF46047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009A4-C072-2F61-80E4-EF21751975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94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8FCE3-03A9-11BF-A399-5456CC57951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r>
              <a:rPr lang="en-US" dirty="0">
                <a:latin typeface="National 2 Medium" panose="020B0504030502020203" pitchFamily="34" charset="77"/>
              </a:rPr>
              <a:t>Statistics </a:t>
            </a:r>
            <a:r>
              <a:rPr lang="en-US" dirty="0">
                <a:latin typeface="National 2" panose="020B0504030502020203" pitchFamily="34" charset="77"/>
              </a:rPr>
              <a:t>(April 12)</a:t>
            </a:r>
          </a:p>
          <a:p>
            <a:pPr lvl="1">
              <a:buSzPct val="80000"/>
              <a:buFont typeface="System Font Regular"/>
              <a:buChar char="📋"/>
            </a:pPr>
            <a:r>
              <a:rPr lang="en-US" dirty="0"/>
              <a:t> A brief survey of the fundamentals for Machine Learning</a:t>
            </a:r>
          </a:p>
          <a:p>
            <a:r>
              <a:rPr lang="en-US" dirty="0">
                <a:latin typeface="National 2 Medium" panose="020B0504030502020203" pitchFamily="34" charset="77"/>
              </a:rPr>
              <a:t>Regression</a:t>
            </a:r>
            <a:r>
              <a:rPr lang="en-US" dirty="0"/>
              <a:t> (April 25)</a:t>
            </a:r>
          </a:p>
          <a:p>
            <a:pPr lvl="1">
              <a:buSzPct val="80000"/>
              <a:buFont typeface="System Font Regular"/>
              <a:buChar char="📈"/>
            </a:pPr>
            <a:r>
              <a:rPr lang="en-US" dirty="0"/>
              <a:t> How can an algorithm find relationships between two variables?</a:t>
            </a:r>
          </a:p>
          <a:p>
            <a:r>
              <a:rPr lang="en-US" dirty="0">
                <a:latin typeface="National 2 Medium" panose="020B0504030502020203" pitchFamily="34" charset="77"/>
              </a:rPr>
              <a:t>Classification</a:t>
            </a:r>
            <a:r>
              <a:rPr lang="en-US" dirty="0"/>
              <a:t> (May 9)</a:t>
            </a:r>
          </a:p>
          <a:p>
            <a:pPr lvl="1">
              <a:buSzPct val="80000"/>
              <a:buFont typeface="System Font Regular"/>
              <a:buChar char="🏷️"/>
            </a:pPr>
            <a:r>
              <a:rPr lang="en-US" dirty="0"/>
              <a:t> How can an algorithm put a label on a real-world object?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C5469A-57DC-4AF1-68E7-E63F2F6B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Gentle Introduction to Machine Learning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/>
              <a:t>Intro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4D2-6779-FEBE-AB2A-B9409B1F0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2F2AE-5F5A-0AC4-AB9D-B93231B42C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809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C5AE47-3643-A5AB-1230-F32DC6F54C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Feedback from Intro to Statistics:</a:t>
            </a:r>
          </a:p>
          <a:p>
            <a:pPr marL="457200" indent="-457200">
              <a:buFont typeface="System Font Regular"/>
              <a:buChar char="🙏"/>
            </a:pPr>
            <a:r>
              <a:rPr lang="en-US" dirty="0">
                <a:latin typeface="National 2" panose="020B0504030502020203" pitchFamily="34" charset="77"/>
              </a:rPr>
              <a:t>Generally very positive</a:t>
            </a:r>
          </a:p>
          <a:p>
            <a:pPr marL="0" indent="0">
              <a:buNone/>
            </a:pPr>
            <a:endParaRPr lang="en-US" dirty="0">
              <a:latin typeface="National 2" panose="020B0504030502020203" pitchFamily="34" charset="77"/>
            </a:endParaRPr>
          </a:p>
          <a:p>
            <a:pPr marL="457200" indent="-457200">
              <a:buFont typeface="System Font Regular"/>
              <a:buChar char="🤔"/>
            </a:pPr>
            <a:r>
              <a:rPr lang="en-US" dirty="0">
                <a:latin typeface="National 2" panose="020B0504030502020203" pitchFamily="34" charset="77"/>
              </a:rPr>
              <a:t>Most frequent request: More ”how”, more math!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E5D1FC-EEE9-CF9F-EFA4-83CC3F0D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Gentle Introduction to Machine Learning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Intro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972C4-0C70-D2B8-8BBF-57C07638B7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Regression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94E3F-60ED-0302-9E2F-18E603B62B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93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7098</TotalTime>
  <Words>942</Words>
  <Application>Microsoft Macintosh PowerPoint</Application>
  <PresentationFormat>Widescreen</PresentationFormat>
  <Paragraphs>181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National 2</vt:lpstr>
      <vt:lpstr>National 2 Medium</vt:lpstr>
      <vt:lpstr>System Font Regular</vt:lpstr>
      <vt:lpstr>Dartmouth</vt:lpstr>
      <vt:lpstr>PowerPoint Presentation</vt:lpstr>
      <vt:lpstr>Gentle Introduction to Machine Learning: Regression</vt:lpstr>
      <vt:lpstr>About the Reproducible Research Group</vt:lpstr>
      <vt:lpstr>About Research Data Services</vt:lpstr>
      <vt:lpstr>Work with us</vt:lpstr>
      <vt:lpstr>Gentle Introduction to Machine Learning Intro</vt:lpstr>
      <vt:lpstr>Gentle Introduction to Machine Learning Intro</vt:lpstr>
      <vt:lpstr>Gentle Introduction to Machine Learning Intro</vt:lpstr>
      <vt:lpstr>Gentle Introduction to Machine Learning Intro</vt:lpstr>
      <vt:lpstr>Basics Intro</vt:lpstr>
      <vt:lpstr>Basics Intro</vt:lpstr>
      <vt:lpstr>Basics Intro</vt:lpstr>
      <vt:lpstr>Basics Intro</vt:lpstr>
      <vt:lpstr>Gentle Introduction to Machine Learning Intro</vt:lpstr>
      <vt:lpstr>Gentle Introduction to Machine Learning Outline</vt:lpstr>
      <vt:lpstr>Basics Regression – The Art of Drawing a Line</vt:lpstr>
      <vt:lpstr>Basics What is a regression problem?</vt:lpstr>
      <vt:lpstr>Best-fit models Linear Regression</vt:lpstr>
      <vt:lpstr>Similarity-based models k-Nearest Neighbors Regression</vt:lpstr>
      <vt:lpstr>Beyond this session The many, many, MANY kinds of regression models</vt:lpstr>
      <vt:lpstr>Case study Diamond price prediction</vt:lpstr>
      <vt:lpstr>Critical thinking Regression</vt:lpstr>
      <vt:lpstr>Summary Key take-aways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477</cp:revision>
  <cp:lastPrinted>2018-02-22T17:02:12Z</cp:lastPrinted>
  <dcterms:created xsi:type="dcterms:W3CDTF">2022-10-13T16:56:26Z</dcterms:created>
  <dcterms:modified xsi:type="dcterms:W3CDTF">2023-04-20T19:05:48Z</dcterms:modified>
  <cp:category/>
</cp:coreProperties>
</file>